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 id="2147483653" r:id="rId2"/>
  </p:sldMasterIdLst>
  <p:notesMasterIdLst>
    <p:notesMasterId r:id="rId4"/>
  </p:notesMasterIdLst>
  <p:handoutMasterIdLst>
    <p:handoutMasterId r:id="rId5"/>
  </p:handoutMasterIdLst>
  <p:sldIdLst>
    <p:sldId id="258" r:id="rId3"/>
  </p:sldIdLst>
  <p:sldSz cx="43891200" cy="32918400"/>
  <p:notesSz cx="6858000" cy="9144000"/>
  <p:defaultText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318">
          <p15:clr>
            <a:srgbClr val="A4A3A4"/>
          </p15:clr>
        </p15:guide>
        <p15:guide id="2" orient="horz" pos="240" userDrawn="1">
          <p15:clr>
            <a:srgbClr val="A4A3A4"/>
          </p15:clr>
        </p15:guide>
        <p15:guide id="3" orient="horz" pos="20160">
          <p15:clr>
            <a:srgbClr val="A4A3A4"/>
          </p15:clr>
        </p15:guide>
        <p15:guide id="4" orient="horz">
          <p15:clr>
            <a:srgbClr val="A4A3A4"/>
          </p15:clr>
        </p15:guide>
        <p15:guide id="5" pos="264" userDrawn="1">
          <p15:clr>
            <a:srgbClr val="A4A3A4"/>
          </p15:clr>
        </p15:guide>
        <p15:guide id="6" pos="27384"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KOTOULAS" initials="AK" lastIdx="2" clrIdx="0"/>
  <p:cmAuthor id="1" name="A.KOTOULAS" initials="HELP" lastIdx="1" clrIdx="1"/>
  <p:cmAuthor id="2" name="A.KOTOULAS" initials="HELP - " lastIdx="1" clrIdx="2"/>
  <p:cmAuthor id="3" name="PosterPresentations.com - 510.649.3001" initials="HELP - " lastIdx="1"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3F5FA"/>
    <a:srgbClr val="CDD2DE"/>
    <a:srgbClr val="E3E9E5"/>
    <a:srgbClr val="EAEAE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5266" autoAdjust="0"/>
    <p:restoredTop sz="93178" autoAdjust="0"/>
  </p:normalViewPr>
  <p:slideViewPr>
    <p:cSldViewPr snapToGrid="0" snapToObjects="1" showGuides="1">
      <p:cViewPr>
        <p:scale>
          <a:sx n="35" d="100"/>
          <a:sy n="35" d="100"/>
        </p:scale>
        <p:origin x="-2130" y="-4140"/>
      </p:cViewPr>
      <p:guideLst>
        <p:guide orient="horz" pos="3318"/>
        <p:guide orient="horz" pos="240"/>
        <p:guide orient="horz" pos="20160"/>
        <p:guide orient="horz"/>
        <p:guide pos="264"/>
        <p:guide pos="27384"/>
      </p:guideLst>
    </p:cSldViewPr>
  </p:slideViewPr>
  <p:outlineViewPr>
    <p:cViewPr>
      <p:scale>
        <a:sx n="33" d="100"/>
        <a:sy n="33" d="100"/>
      </p:scale>
      <p:origin x="0" y="0"/>
    </p:cViewPr>
  </p:outlineViewPr>
  <p:notesTextViewPr>
    <p:cViewPr>
      <p:scale>
        <a:sx n="3" d="2"/>
        <a:sy n="3" d="2"/>
      </p:scale>
      <p:origin x="0" y="0"/>
    </p:cViewPr>
  </p:notesTextViewPr>
  <p:sorterViewPr>
    <p:cViewPr>
      <p:scale>
        <a:sx n="66" d="100"/>
        <a:sy n="66" d="100"/>
      </p:scale>
      <p:origin x="0" y="0"/>
    </p:cViewPr>
  </p:sorterViewPr>
  <p:notesViewPr>
    <p:cSldViewPr snapToGrid="0" snapToObjects="1" showGuides="1">
      <p:cViewPr varScale="1">
        <p:scale>
          <a:sx n="79" d="100"/>
          <a:sy n="79" d="100"/>
        </p:scale>
        <p:origin x="-3768" y="-10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commentAuthors" Target="commentAuthors.xml"/><Relationship Id="rId5" Type="http://schemas.openxmlformats.org/officeDocument/2006/relationships/handoutMaster" Target="handoutMasters/handoutMaster1.xml"/><Relationship Id="rId10" Type="http://schemas.openxmlformats.org/officeDocument/2006/relationships/tableStyles" Target="tableStyles.xml"/><Relationship Id="rId4" Type="http://schemas.openxmlformats.org/officeDocument/2006/relationships/notesMaster" Target="notesMasters/notesMaster1.xml"/><Relationship Id="rId9"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158C5BC-9A70-462C-B28D-9600239EAC64}" type="datetimeFigureOut">
              <a:rPr lang="en-US" smtClean="0"/>
              <a:pPr/>
              <a:t>6/17/2022</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79C131B7-05CA-4AEE-9267-6D0ED4DC84F3}" type="slidenum">
              <a:rPr lang="en-US" smtClean="0"/>
              <a:pPr/>
              <a:t>‹#›</a:t>
            </a:fld>
            <a:endParaRPr lang="en-US"/>
          </a:p>
        </p:txBody>
      </p:sp>
    </p:spTree>
    <p:extLst>
      <p:ext uri="{BB962C8B-B14F-4D97-AF65-F5344CB8AC3E}">
        <p14:creationId xmlns:p14="http://schemas.microsoft.com/office/powerpoint/2010/main" val="39740682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6CC2317-6751-4CD4-9995-8782DD78E936}" type="datetimeFigureOut">
              <a:rPr lang="en-US" smtClean="0"/>
              <a:pPr/>
              <a:t>6/17/2022</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6A1A87D-CAF7-4BDC-A0D3-C0DBEDE81619}" type="slidenum">
              <a:rPr lang="en-US" smtClean="0"/>
              <a:pPr/>
              <a:t>‹#›</a:t>
            </a:fld>
            <a:endParaRPr lang="en-US" dirty="0"/>
          </a:p>
        </p:txBody>
      </p:sp>
    </p:spTree>
    <p:extLst>
      <p:ext uri="{BB962C8B-B14F-4D97-AF65-F5344CB8AC3E}">
        <p14:creationId xmlns:p14="http://schemas.microsoft.com/office/powerpoint/2010/main" val="2414637987"/>
      </p:ext>
    </p:extLst>
  </p:cSld>
  <p:clrMap bg1="lt1" tx1="dk1" bg2="lt2" tx2="dk2" accent1="accent1" accent2="accent2" accent3="accent3" accent4="accent4" accent5="accent5" accent6="accent6" hlink="hlink" folHlink="folHlink"/>
  <p:notesStyle>
    <a:lvl1pPr marL="0" algn="l" defTabSz="4388900" rtl="0" eaLnBrk="1" latinLnBrk="0" hangingPunct="1">
      <a:defRPr sz="5800" kern="1200">
        <a:solidFill>
          <a:schemeClr val="tx1"/>
        </a:solidFill>
        <a:latin typeface="+mn-lt"/>
        <a:ea typeface="+mn-ea"/>
        <a:cs typeface="+mn-cs"/>
      </a:defRPr>
    </a:lvl1pPr>
    <a:lvl2pPr marL="2194451" algn="l" defTabSz="4388900" rtl="0" eaLnBrk="1" latinLnBrk="0" hangingPunct="1">
      <a:defRPr sz="5800" kern="1200">
        <a:solidFill>
          <a:schemeClr val="tx1"/>
        </a:solidFill>
        <a:latin typeface="+mn-lt"/>
        <a:ea typeface="+mn-ea"/>
        <a:cs typeface="+mn-cs"/>
      </a:defRPr>
    </a:lvl2pPr>
    <a:lvl3pPr marL="4388900" algn="l" defTabSz="4388900" rtl="0" eaLnBrk="1" latinLnBrk="0" hangingPunct="1">
      <a:defRPr sz="5800" kern="1200">
        <a:solidFill>
          <a:schemeClr val="tx1"/>
        </a:solidFill>
        <a:latin typeface="+mn-lt"/>
        <a:ea typeface="+mn-ea"/>
        <a:cs typeface="+mn-cs"/>
      </a:defRPr>
    </a:lvl3pPr>
    <a:lvl4pPr marL="6583351" algn="l" defTabSz="4388900" rtl="0" eaLnBrk="1" latinLnBrk="0" hangingPunct="1">
      <a:defRPr sz="5800" kern="1200">
        <a:solidFill>
          <a:schemeClr val="tx1"/>
        </a:solidFill>
        <a:latin typeface="+mn-lt"/>
        <a:ea typeface="+mn-ea"/>
        <a:cs typeface="+mn-cs"/>
      </a:defRPr>
    </a:lvl4pPr>
    <a:lvl5pPr marL="8777801" algn="l" defTabSz="4388900" rtl="0" eaLnBrk="1" latinLnBrk="0" hangingPunct="1">
      <a:defRPr sz="5800" kern="1200">
        <a:solidFill>
          <a:schemeClr val="tx1"/>
        </a:solidFill>
        <a:latin typeface="+mn-lt"/>
        <a:ea typeface="+mn-ea"/>
        <a:cs typeface="+mn-cs"/>
      </a:defRPr>
    </a:lvl5pPr>
    <a:lvl6pPr marL="10972252" algn="l" defTabSz="4388900" rtl="0" eaLnBrk="1" latinLnBrk="0" hangingPunct="1">
      <a:defRPr sz="5800" kern="1200">
        <a:solidFill>
          <a:schemeClr val="tx1"/>
        </a:solidFill>
        <a:latin typeface="+mn-lt"/>
        <a:ea typeface="+mn-ea"/>
        <a:cs typeface="+mn-cs"/>
      </a:defRPr>
    </a:lvl6pPr>
    <a:lvl7pPr marL="13166703" algn="l" defTabSz="4388900" rtl="0" eaLnBrk="1" latinLnBrk="0" hangingPunct="1">
      <a:defRPr sz="5800" kern="1200">
        <a:solidFill>
          <a:schemeClr val="tx1"/>
        </a:solidFill>
        <a:latin typeface="+mn-lt"/>
        <a:ea typeface="+mn-ea"/>
        <a:cs typeface="+mn-cs"/>
      </a:defRPr>
    </a:lvl7pPr>
    <a:lvl8pPr marL="15361152" algn="l" defTabSz="4388900" rtl="0" eaLnBrk="1" latinLnBrk="0" hangingPunct="1">
      <a:defRPr sz="5800" kern="1200">
        <a:solidFill>
          <a:schemeClr val="tx1"/>
        </a:solidFill>
        <a:latin typeface="+mn-lt"/>
        <a:ea typeface="+mn-ea"/>
        <a:cs typeface="+mn-cs"/>
      </a:defRPr>
    </a:lvl8pPr>
    <a:lvl9pPr marL="17555603" algn="l" defTabSz="4388900" rtl="0" eaLnBrk="1" latinLnBrk="0" hangingPunct="1">
      <a:defRPr sz="5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36x48 template">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459674" y="5829841"/>
            <a:ext cx="10056813" cy="738642"/>
          </a:xfrm>
          <a:prstGeom prst="rect">
            <a:avLst/>
          </a:prstGeom>
        </p:spPr>
        <p:txBody>
          <a:bodyPr wrap="square" lIns="228589" tIns="228589" rIns="228589" bIns="228589" anchor="t" anchorCtr="0">
            <a:spAutoFit/>
          </a:bodyPr>
          <a:lstStyle>
            <a:lvl1pPr marL="0" indent="0">
              <a:buNone/>
              <a:defRPr sz="1800">
                <a:solidFill>
                  <a:schemeClr val="accent5">
                    <a:lumMod val="50000"/>
                  </a:schemeClr>
                </a:solidFill>
                <a:latin typeface="Century Gothic" panose="020B0502020202020204" pitchFamily="34"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477827" y="5000109"/>
            <a:ext cx="10048875" cy="615545"/>
          </a:xfrm>
          <a:prstGeom prst="rect">
            <a:avLst/>
          </a:prstGeom>
          <a:solidFill>
            <a:schemeClr val="accent5">
              <a:lumMod val="50000"/>
            </a:schemeClr>
          </a:solidFill>
        </p:spPr>
        <p:txBody>
          <a:bodyPr lIns="91436" tIns="91436" rIns="91436" bIns="91436" anchor="t" anchorCtr="0">
            <a:spAutoFit/>
          </a:bodyPr>
          <a:lstStyle>
            <a:lvl1pPr marL="0" indent="0" algn="ctr">
              <a:buNone/>
              <a:defRPr sz="2800" b="1" u="none" baseline="0">
                <a:solidFill>
                  <a:schemeClr val="bg1"/>
                </a:solidFill>
                <a:latin typeface="Century Gothic" panose="020B0502020202020204" pitchFamily="34" charset="0"/>
              </a:defRPr>
            </a:lvl1pPr>
          </a:lstStyle>
          <a:p>
            <a:pPr lvl="0"/>
            <a:r>
              <a:rPr lang="en-US" dirty="0"/>
              <a:t>(click to edit) INTRODUCTION or ABSTRACT</a:t>
            </a:r>
          </a:p>
        </p:txBody>
      </p:sp>
      <p:sp>
        <p:nvSpPr>
          <p:cNvPr id="20" name="Text Placeholder 5"/>
          <p:cNvSpPr>
            <a:spLocks noGrp="1"/>
          </p:cNvSpPr>
          <p:nvPr>
            <p:ph type="body" sz="quarter" idx="20" hasCustomPrompt="1"/>
          </p:nvPr>
        </p:nvSpPr>
        <p:spPr>
          <a:xfrm>
            <a:off x="477825" y="13663873"/>
            <a:ext cx="10050462" cy="615545"/>
          </a:xfrm>
          <a:prstGeom prst="rect">
            <a:avLst/>
          </a:prstGeom>
          <a:solidFill>
            <a:schemeClr val="accent5">
              <a:lumMod val="50000"/>
            </a:schemeClr>
          </a:solidFill>
        </p:spPr>
        <p:txBody>
          <a:bodyPr wrap="square" lIns="91436" tIns="91436" rIns="91436" bIns="91436" anchor="t" anchorCtr="0">
            <a:spAutoFit/>
          </a:bodyPr>
          <a:lstStyle>
            <a:lvl1pPr marL="0" indent="0" algn="ctr">
              <a:buNone/>
              <a:defRPr sz="2800" b="1" u="none" baseline="0">
                <a:solidFill>
                  <a:schemeClr val="bg1"/>
                </a:solidFill>
                <a:latin typeface="Century Gothic" panose="020B0502020202020204" pitchFamily="34" charset="0"/>
              </a:defRPr>
            </a:lvl1pPr>
          </a:lstStyle>
          <a:p>
            <a:pPr lvl="0"/>
            <a:r>
              <a:rPr lang="en-US" dirty="0"/>
              <a:t>(click to edit)  OBJECTIVES</a:t>
            </a:r>
          </a:p>
        </p:txBody>
      </p:sp>
      <p:sp>
        <p:nvSpPr>
          <p:cNvPr id="21" name="Text Placeholder 3"/>
          <p:cNvSpPr>
            <a:spLocks noGrp="1"/>
          </p:cNvSpPr>
          <p:nvPr>
            <p:ph type="body" sz="quarter" idx="21" hasCustomPrompt="1"/>
          </p:nvPr>
        </p:nvSpPr>
        <p:spPr>
          <a:xfrm>
            <a:off x="11460161" y="5829841"/>
            <a:ext cx="10048874" cy="738642"/>
          </a:xfrm>
          <a:prstGeom prst="rect">
            <a:avLst/>
          </a:prstGeom>
        </p:spPr>
        <p:txBody>
          <a:bodyPr wrap="square" lIns="228589" tIns="228589" rIns="228589" bIns="228589" anchor="t" anchorCtr="0">
            <a:spAutoFit/>
          </a:bodyPr>
          <a:lstStyle>
            <a:lvl1pPr marL="0" indent="0">
              <a:buNone/>
              <a:defRPr sz="1800">
                <a:solidFill>
                  <a:schemeClr val="accent5">
                    <a:lumMod val="50000"/>
                  </a:schemeClr>
                </a:solidFill>
                <a:latin typeface="Century Gothic" panose="020B0502020202020204" pitchFamily="34"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11460162" y="5000109"/>
            <a:ext cx="10048875" cy="615545"/>
          </a:xfrm>
          <a:prstGeom prst="rect">
            <a:avLst/>
          </a:prstGeom>
          <a:solidFill>
            <a:schemeClr val="accent5">
              <a:lumMod val="50000"/>
            </a:schemeClr>
          </a:solidFill>
        </p:spPr>
        <p:txBody>
          <a:bodyPr lIns="91436" tIns="91436" rIns="91436" bIns="91436" anchor="t" anchorCtr="0">
            <a:spAutoFit/>
          </a:bodyPr>
          <a:lstStyle>
            <a:lvl1pPr marL="0" indent="0" algn="ctr">
              <a:buNone/>
              <a:defRPr sz="2800" b="1" u="none" baseline="0">
                <a:solidFill>
                  <a:schemeClr val="bg1"/>
                </a:solidFill>
                <a:latin typeface="Century Gothic" panose="020B0502020202020204" pitchFamily="34" charset="0"/>
              </a:defRPr>
            </a:lvl1pPr>
          </a:lstStyle>
          <a:p>
            <a:pPr lvl="0"/>
            <a:r>
              <a:rPr lang="en-US" dirty="0"/>
              <a:t>(click to edit)  MATERIALS &amp; METHODS</a:t>
            </a:r>
          </a:p>
        </p:txBody>
      </p:sp>
      <p:sp>
        <p:nvSpPr>
          <p:cNvPr id="23" name="Text Placeholder 3"/>
          <p:cNvSpPr>
            <a:spLocks noGrp="1"/>
          </p:cNvSpPr>
          <p:nvPr>
            <p:ph type="body" sz="quarter" idx="23" hasCustomPrompt="1"/>
          </p:nvPr>
        </p:nvSpPr>
        <p:spPr>
          <a:xfrm>
            <a:off x="22385343" y="5829841"/>
            <a:ext cx="10048874" cy="738642"/>
          </a:xfrm>
          <a:prstGeom prst="rect">
            <a:avLst/>
          </a:prstGeom>
        </p:spPr>
        <p:txBody>
          <a:bodyPr wrap="square" lIns="228589" tIns="228589" rIns="228589" bIns="228589" anchor="t" anchorCtr="0">
            <a:spAutoFit/>
          </a:bodyPr>
          <a:lstStyle>
            <a:lvl1pPr marL="0" indent="0">
              <a:buNone/>
              <a:defRPr sz="1800">
                <a:solidFill>
                  <a:schemeClr val="accent5">
                    <a:lumMod val="50000"/>
                  </a:schemeClr>
                </a:solidFill>
                <a:latin typeface="Century Gothic" panose="020B0502020202020204" pitchFamily="34"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22377404" y="5000109"/>
            <a:ext cx="10058400" cy="615545"/>
          </a:xfrm>
          <a:prstGeom prst="rect">
            <a:avLst/>
          </a:prstGeom>
          <a:solidFill>
            <a:schemeClr val="accent5">
              <a:lumMod val="50000"/>
            </a:schemeClr>
          </a:solidFill>
        </p:spPr>
        <p:txBody>
          <a:bodyPr lIns="91436" tIns="91436" rIns="91436" bIns="91436" anchor="t" anchorCtr="0">
            <a:spAutoFit/>
          </a:bodyPr>
          <a:lstStyle>
            <a:lvl1pPr marL="0" indent="0" algn="ctr">
              <a:buNone/>
              <a:defRPr sz="2800" b="1" u="none" baseline="0">
                <a:solidFill>
                  <a:schemeClr val="bg1"/>
                </a:solidFill>
                <a:latin typeface="Century Gothic" panose="020B0502020202020204" pitchFamily="34" charset="0"/>
              </a:defRPr>
            </a:lvl1pPr>
          </a:lstStyle>
          <a:p>
            <a:pPr lvl="0"/>
            <a:r>
              <a:rPr lang="en-US" dirty="0"/>
              <a:t>(click to edit)  RESULTS</a:t>
            </a:r>
          </a:p>
        </p:txBody>
      </p:sp>
      <p:sp>
        <p:nvSpPr>
          <p:cNvPr id="25" name="Text Placeholder 5"/>
          <p:cNvSpPr>
            <a:spLocks noGrp="1"/>
          </p:cNvSpPr>
          <p:nvPr>
            <p:ph type="body" sz="quarter" idx="25" hasCustomPrompt="1"/>
          </p:nvPr>
        </p:nvSpPr>
        <p:spPr>
          <a:xfrm>
            <a:off x="33390292" y="5000109"/>
            <a:ext cx="10047018" cy="615545"/>
          </a:xfrm>
          <a:prstGeom prst="rect">
            <a:avLst/>
          </a:prstGeom>
          <a:solidFill>
            <a:schemeClr val="accent5">
              <a:lumMod val="50000"/>
            </a:schemeClr>
          </a:solidFill>
        </p:spPr>
        <p:txBody>
          <a:bodyPr wrap="square" lIns="91436" tIns="91436" rIns="91436" bIns="91436" anchor="t" anchorCtr="0">
            <a:spAutoFit/>
          </a:bodyPr>
          <a:lstStyle>
            <a:lvl1pPr marL="0" indent="0" algn="ctr">
              <a:buNone/>
              <a:defRPr sz="2800" b="1" u="none" baseline="0">
                <a:solidFill>
                  <a:schemeClr val="bg1"/>
                </a:solidFill>
                <a:latin typeface="Century Gothic" panose="020B0502020202020204" pitchFamily="34" charset="0"/>
              </a:defRPr>
            </a:lvl1pPr>
          </a:lstStyle>
          <a:p>
            <a:pPr lvl="0"/>
            <a:r>
              <a:rPr lang="en-US" dirty="0"/>
              <a:t>(click to edit)  CONCLUSIONS</a:t>
            </a:r>
          </a:p>
        </p:txBody>
      </p:sp>
      <p:sp>
        <p:nvSpPr>
          <p:cNvPr id="26" name="Text Placeholder 3"/>
          <p:cNvSpPr>
            <a:spLocks noGrp="1"/>
          </p:cNvSpPr>
          <p:nvPr>
            <p:ph type="body" sz="quarter" idx="26" hasCustomPrompt="1"/>
          </p:nvPr>
        </p:nvSpPr>
        <p:spPr>
          <a:xfrm>
            <a:off x="33390292" y="5829841"/>
            <a:ext cx="10047018" cy="738642"/>
          </a:xfrm>
          <a:prstGeom prst="rect">
            <a:avLst/>
          </a:prstGeom>
        </p:spPr>
        <p:txBody>
          <a:bodyPr wrap="square" lIns="228589" tIns="228589" rIns="228589" bIns="228589" anchor="t" anchorCtr="0">
            <a:spAutoFit/>
          </a:bodyPr>
          <a:lstStyle>
            <a:lvl1pPr marL="0" indent="0">
              <a:buNone/>
              <a:defRPr sz="1800">
                <a:solidFill>
                  <a:schemeClr val="accent5">
                    <a:lumMod val="50000"/>
                  </a:schemeClr>
                </a:solidFill>
                <a:latin typeface="Century Gothic" panose="020B0502020202020204" pitchFamily="34"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33390292" y="13724098"/>
            <a:ext cx="10047018" cy="615545"/>
          </a:xfrm>
          <a:prstGeom prst="rect">
            <a:avLst/>
          </a:prstGeom>
          <a:solidFill>
            <a:schemeClr val="accent5">
              <a:lumMod val="50000"/>
            </a:schemeClr>
          </a:solidFill>
        </p:spPr>
        <p:txBody>
          <a:bodyPr wrap="square" lIns="91436" tIns="91436" rIns="91436" bIns="91436" anchor="t" anchorCtr="0">
            <a:spAutoFit/>
          </a:bodyPr>
          <a:lstStyle>
            <a:lvl1pPr marL="0" indent="0" algn="ctr">
              <a:buNone/>
              <a:defRPr sz="2800" b="1" u="none" baseline="0">
                <a:solidFill>
                  <a:schemeClr val="bg1"/>
                </a:solidFill>
                <a:latin typeface="Century Gothic" panose="020B0502020202020204" pitchFamily="34" charset="0"/>
              </a:defRPr>
            </a:lvl1pPr>
          </a:lstStyle>
          <a:p>
            <a:pPr lvl="0"/>
            <a:r>
              <a:rPr lang="en-US" dirty="0"/>
              <a:t>(click to edit)  REFERENCES</a:t>
            </a:r>
          </a:p>
        </p:txBody>
      </p:sp>
      <p:sp>
        <p:nvSpPr>
          <p:cNvPr id="28" name="Text Placeholder 3"/>
          <p:cNvSpPr>
            <a:spLocks noGrp="1"/>
          </p:cNvSpPr>
          <p:nvPr>
            <p:ph type="body" sz="quarter" idx="28" hasCustomPrompt="1"/>
          </p:nvPr>
        </p:nvSpPr>
        <p:spPr>
          <a:xfrm>
            <a:off x="33390292" y="14462762"/>
            <a:ext cx="10052050" cy="738642"/>
          </a:xfrm>
          <a:prstGeom prst="rect">
            <a:avLst/>
          </a:prstGeom>
        </p:spPr>
        <p:txBody>
          <a:bodyPr wrap="square" lIns="228589" tIns="228589" rIns="228589" bIns="228589" anchor="t" anchorCtr="0">
            <a:spAutoFit/>
          </a:bodyPr>
          <a:lstStyle>
            <a:lvl1pPr marL="0" indent="0">
              <a:buNone/>
              <a:defRPr sz="1800">
                <a:solidFill>
                  <a:schemeClr val="accent5">
                    <a:lumMod val="50000"/>
                  </a:schemeClr>
                </a:solidFill>
                <a:latin typeface="Century Gothic" panose="020B0502020202020204" pitchFamily="34"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33390292" y="25130761"/>
            <a:ext cx="10047018" cy="615545"/>
          </a:xfrm>
          <a:prstGeom prst="rect">
            <a:avLst/>
          </a:prstGeom>
          <a:solidFill>
            <a:schemeClr val="accent5">
              <a:lumMod val="50000"/>
            </a:schemeClr>
          </a:solidFill>
        </p:spPr>
        <p:txBody>
          <a:bodyPr wrap="square" lIns="91436" tIns="91436" rIns="91436" bIns="91436" anchor="t" anchorCtr="0">
            <a:spAutoFit/>
          </a:bodyPr>
          <a:lstStyle>
            <a:lvl1pPr marL="0" indent="0" algn="ctr">
              <a:buNone/>
              <a:defRPr sz="2800" b="1" u="none" baseline="0">
                <a:solidFill>
                  <a:schemeClr val="bg1"/>
                </a:solidFill>
                <a:latin typeface="Century Gothic" panose="020B0502020202020204" pitchFamily="34" charset="0"/>
              </a:defRPr>
            </a:lvl1pPr>
          </a:lstStyle>
          <a:p>
            <a:pPr lvl="0"/>
            <a:r>
              <a:rPr lang="en-US" dirty="0"/>
              <a:t>(click to edit)  ACKNOWLEDGEMENTS or  CONTACT</a:t>
            </a:r>
          </a:p>
        </p:txBody>
      </p:sp>
      <p:sp>
        <p:nvSpPr>
          <p:cNvPr id="30" name="Text Placeholder 3"/>
          <p:cNvSpPr>
            <a:spLocks noGrp="1"/>
          </p:cNvSpPr>
          <p:nvPr>
            <p:ph type="body" sz="quarter" idx="30" hasCustomPrompt="1"/>
          </p:nvPr>
        </p:nvSpPr>
        <p:spPr>
          <a:xfrm>
            <a:off x="33390292" y="25884806"/>
            <a:ext cx="10052050" cy="738642"/>
          </a:xfrm>
          <a:prstGeom prst="rect">
            <a:avLst/>
          </a:prstGeom>
        </p:spPr>
        <p:txBody>
          <a:bodyPr wrap="square" lIns="228589" tIns="228589" rIns="228589" bIns="228589" anchor="t" anchorCtr="0">
            <a:spAutoFit/>
          </a:bodyPr>
          <a:lstStyle>
            <a:lvl1pPr marL="0" indent="0">
              <a:buNone/>
              <a:defRPr sz="1800">
                <a:solidFill>
                  <a:schemeClr val="accent5">
                    <a:lumMod val="50000"/>
                  </a:schemeClr>
                </a:solidFill>
                <a:latin typeface="Century Gothic" panose="020B0502020202020204" pitchFamily="34"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0" name="Text Placeholder 3"/>
          <p:cNvSpPr>
            <a:spLocks noGrp="1"/>
          </p:cNvSpPr>
          <p:nvPr>
            <p:ph type="body" sz="quarter" idx="96" hasCustomPrompt="1"/>
          </p:nvPr>
        </p:nvSpPr>
        <p:spPr>
          <a:xfrm>
            <a:off x="459674" y="14402912"/>
            <a:ext cx="10056813" cy="738642"/>
          </a:xfrm>
          <a:prstGeom prst="rect">
            <a:avLst/>
          </a:prstGeom>
        </p:spPr>
        <p:txBody>
          <a:bodyPr wrap="square" lIns="228589" tIns="228589" rIns="228589" bIns="228589" anchor="t" anchorCtr="0">
            <a:spAutoFit/>
          </a:bodyPr>
          <a:lstStyle>
            <a:lvl1pPr marL="0" indent="0">
              <a:buNone/>
              <a:defRPr sz="1800">
                <a:solidFill>
                  <a:schemeClr val="accent5">
                    <a:lumMod val="50000"/>
                  </a:schemeClr>
                </a:solidFill>
                <a:latin typeface="Century Gothic" panose="020B0502020202020204" pitchFamily="34"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77" name="Text Placeholder 76"/>
          <p:cNvSpPr>
            <a:spLocks noGrp="1"/>
          </p:cNvSpPr>
          <p:nvPr>
            <p:ph type="body" sz="quarter" idx="150" hasCustomPrompt="1"/>
          </p:nvPr>
        </p:nvSpPr>
        <p:spPr>
          <a:xfrm>
            <a:off x="5932593" y="2505788"/>
            <a:ext cx="31998968" cy="523220"/>
          </a:xfrm>
          <a:prstGeom prst="rect">
            <a:avLst/>
          </a:prstGeom>
        </p:spPr>
        <p:txBody>
          <a:bodyPr anchor="t" anchorCtr="0">
            <a:spAutoFit/>
          </a:bodyPr>
          <a:lstStyle>
            <a:lvl1pPr marL="0" indent="0" algn="ctr">
              <a:buFontTx/>
              <a:buNone/>
              <a:defRPr sz="2800">
                <a:solidFill>
                  <a:schemeClr val="bg1"/>
                </a:solidFill>
                <a:latin typeface="Century Gothic" panose="020B0502020202020204" pitchFamily="34" charset="0"/>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78" name="Text Placeholder 76"/>
          <p:cNvSpPr>
            <a:spLocks noGrp="1"/>
          </p:cNvSpPr>
          <p:nvPr>
            <p:ph type="body" sz="quarter" idx="151" hasCustomPrompt="1"/>
          </p:nvPr>
        </p:nvSpPr>
        <p:spPr>
          <a:xfrm>
            <a:off x="5932593" y="1562745"/>
            <a:ext cx="31998968" cy="769441"/>
          </a:xfrm>
          <a:prstGeom prst="rect">
            <a:avLst/>
          </a:prstGeom>
        </p:spPr>
        <p:txBody>
          <a:bodyPr anchor="t" anchorCtr="0">
            <a:spAutoFit/>
          </a:bodyPr>
          <a:lstStyle>
            <a:lvl1pPr marL="0" indent="0" algn="ctr">
              <a:buFontTx/>
              <a:buNone/>
              <a:defRPr sz="4400">
                <a:solidFill>
                  <a:schemeClr val="bg1"/>
                </a:solidFill>
                <a:latin typeface="Century Gothic" panose="020B0502020202020204" pitchFamily="34" charset="0"/>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79" name="Text Placeholder 76"/>
          <p:cNvSpPr>
            <a:spLocks noGrp="1"/>
          </p:cNvSpPr>
          <p:nvPr>
            <p:ph type="body" sz="quarter" idx="153" hasCustomPrompt="1"/>
          </p:nvPr>
        </p:nvSpPr>
        <p:spPr>
          <a:xfrm>
            <a:off x="5932593" y="465813"/>
            <a:ext cx="31998968" cy="923330"/>
          </a:xfrm>
          <a:prstGeom prst="rect">
            <a:avLst/>
          </a:prstGeom>
        </p:spPr>
        <p:txBody>
          <a:bodyPr anchor="t" anchorCtr="0">
            <a:spAutoFit/>
          </a:bodyPr>
          <a:lstStyle>
            <a:lvl1pPr marL="0" indent="0" algn="ctr">
              <a:buFontTx/>
              <a:buNone/>
              <a:defRPr sz="5400" b="1">
                <a:solidFill>
                  <a:schemeClr val="bg1"/>
                </a:solidFill>
                <a:latin typeface="Century Gothic" panose="020B0502020202020204" pitchFamily="34" charset="0"/>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Without guide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459674" y="6378481"/>
            <a:ext cx="10056813"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477827" y="5548749"/>
            <a:ext cx="10048875"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INTRODUCTION or ABSTRACT</a:t>
            </a:r>
          </a:p>
        </p:txBody>
      </p:sp>
      <p:sp>
        <p:nvSpPr>
          <p:cNvPr id="20" name="Text Placeholder 5"/>
          <p:cNvSpPr>
            <a:spLocks noGrp="1"/>
          </p:cNvSpPr>
          <p:nvPr>
            <p:ph type="body" sz="quarter" idx="20" hasCustomPrompt="1"/>
          </p:nvPr>
        </p:nvSpPr>
        <p:spPr>
          <a:xfrm>
            <a:off x="477825" y="14212513"/>
            <a:ext cx="10050462"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OBJECTIVES</a:t>
            </a:r>
          </a:p>
        </p:txBody>
      </p:sp>
      <p:sp>
        <p:nvSpPr>
          <p:cNvPr id="21" name="Text Placeholder 3"/>
          <p:cNvSpPr>
            <a:spLocks noGrp="1"/>
          </p:cNvSpPr>
          <p:nvPr>
            <p:ph type="body" sz="quarter" idx="21" hasCustomPrompt="1"/>
          </p:nvPr>
        </p:nvSpPr>
        <p:spPr>
          <a:xfrm>
            <a:off x="11460161" y="6378481"/>
            <a:ext cx="1004887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11460162" y="5548749"/>
            <a:ext cx="10048875"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MATERIALS &amp; METHODS</a:t>
            </a:r>
          </a:p>
        </p:txBody>
      </p:sp>
      <p:sp>
        <p:nvSpPr>
          <p:cNvPr id="23" name="Text Placeholder 3"/>
          <p:cNvSpPr>
            <a:spLocks noGrp="1"/>
          </p:cNvSpPr>
          <p:nvPr>
            <p:ph type="body" sz="quarter" idx="23" hasCustomPrompt="1"/>
          </p:nvPr>
        </p:nvSpPr>
        <p:spPr>
          <a:xfrm>
            <a:off x="22385343" y="6378481"/>
            <a:ext cx="1004887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22377404" y="5548749"/>
            <a:ext cx="10058400"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RESULTS</a:t>
            </a:r>
          </a:p>
        </p:txBody>
      </p:sp>
      <p:sp>
        <p:nvSpPr>
          <p:cNvPr id="25" name="Text Placeholder 5"/>
          <p:cNvSpPr>
            <a:spLocks noGrp="1"/>
          </p:cNvSpPr>
          <p:nvPr>
            <p:ph type="body" sz="quarter" idx="25" hasCustomPrompt="1"/>
          </p:nvPr>
        </p:nvSpPr>
        <p:spPr>
          <a:xfrm>
            <a:off x="33390292" y="5548749"/>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CONCLUSIONS</a:t>
            </a:r>
          </a:p>
        </p:txBody>
      </p:sp>
      <p:sp>
        <p:nvSpPr>
          <p:cNvPr id="26" name="Text Placeholder 3"/>
          <p:cNvSpPr>
            <a:spLocks noGrp="1"/>
          </p:cNvSpPr>
          <p:nvPr>
            <p:ph type="body" sz="quarter" idx="26" hasCustomPrompt="1"/>
          </p:nvPr>
        </p:nvSpPr>
        <p:spPr>
          <a:xfrm>
            <a:off x="33390292" y="6378481"/>
            <a:ext cx="10047018"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33390292" y="14272738"/>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REFERENCES</a:t>
            </a:r>
          </a:p>
        </p:txBody>
      </p:sp>
      <p:sp>
        <p:nvSpPr>
          <p:cNvPr id="28" name="Text Placeholder 3"/>
          <p:cNvSpPr>
            <a:spLocks noGrp="1"/>
          </p:cNvSpPr>
          <p:nvPr>
            <p:ph type="body" sz="quarter" idx="28" hasCustomPrompt="1"/>
          </p:nvPr>
        </p:nvSpPr>
        <p:spPr>
          <a:xfrm>
            <a:off x="33390292" y="15011402"/>
            <a:ext cx="1005205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33390292" y="25679401"/>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ACKNOWLEDGEMENTS or  CONTACT</a:t>
            </a:r>
          </a:p>
        </p:txBody>
      </p:sp>
      <p:sp>
        <p:nvSpPr>
          <p:cNvPr id="30" name="Text Placeholder 3"/>
          <p:cNvSpPr>
            <a:spLocks noGrp="1"/>
          </p:cNvSpPr>
          <p:nvPr>
            <p:ph type="body" sz="quarter" idx="30" hasCustomPrompt="1"/>
          </p:nvPr>
        </p:nvSpPr>
        <p:spPr>
          <a:xfrm>
            <a:off x="33390292" y="26433446"/>
            <a:ext cx="1005205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0" name="Text Placeholder 3"/>
          <p:cNvSpPr>
            <a:spLocks noGrp="1"/>
          </p:cNvSpPr>
          <p:nvPr>
            <p:ph type="body" sz="quarter" idx="96" hasCustomPrompt="1"/>
          </p:nvPr>
        </p:nvSpPr>
        <p:spPr>
          <a:xfrm>
            <a:off x="459674" y="14951552"/>
            <a:ext cx="10056813"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77" name="Text Placeholder 76"/>
          <p:cNvSpPr>
            <a:spLocks noGrp="1"/>
          </p:cNvSpPr>
          <p:nvPr>
            <p:ph type="body" sz="quarter" idx="150" hasCustomPrompt="1"/>
          </p:nvPr>
        </p:nvSpPr>
        <p:spPr>
          <a:xfrm>
            <a:off x="5932593" y="3383947"/>
            <a:ext cx="31998968" cy="1280160"/>
          </a:xfrm>
          <a:prstGeom prst="rect">
            <a:avLst/>
          </a:prstGeom>
        </p:spPr>
        <p:txBody>
          <a:bodyPr>
            <a:normAutofit/>
          </a:bodyPr>
          <a:lstStyle>
            <a:lvl1pPr marL="0" indent="0" algn="ctr">
              <a:buFontTx/>
              <a:buNone/>
              <a:defRPr sz="6000">
                <a:solidFill>
                  <a:schemeClr val="accent5">
                    <a:lumMod val="50000"/>
                  </a:schemeClr>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78" name="Text Placeholder 76"/>
          <p:cNvSpPr>
            <a:spLocks noGrp="1"/>
          </p:cNvSpPr>
          <p:nvPr>
            <p:ph type="body" sz="quarter" idx="151" hasCustomPrompt="1"/>
          </p:nvPr>
        </p:nvSpPr>
        <p:spPr>
          <a:xfrm>
            <a:off x="5932593" y="2103787"/>
            <a:ext cx="31998968" cy="1280160"/>
          </a:xfrm>
          <a:prstGeom prst="rect">
            <a:avLst/>
          </a:prstGeom>
        </p:spPr>
        <p:txBody>
          <a:bodyPr anchor="t" anchorCtr="1">
            <a:normAutofit/>
          </a:bodyPr>
          <a:lstStyle>
            <a:lvl1pPr marL="0" indent="0" algn="ctr">
              <a:buFontTx/>
              <a:buNone/>
              <a:defRPr sz="8800">
                <a:solidFill>
                  <a:schemeClr val="accent5">
                    <a:lumMod val="50000"/>
                  </a:schemeClr>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79" name="Text Placeholder 76"/>
          <p:cNvSpPr>
            <a:spLocks noGrp="1"/>
          </p:cNvSpPr>
          <p:nvPr>
            <p:ph type="body" sz="quarter" idx="153" hasCustomPrompt="1"/>
          </p:nvPr>
        </p:nvSpPr>
        <p:spPr>
          <a:xfrm>
            <a:off x="5932593" y="465813"/>
            <a:ext cx="31998968" cy="1637973"/>
          </a:xfrm>
          <a:prstGeom prst="rect">
            <a:avLst/>
          </a:prstGeom>
        </p:spPr>
        <p:txBody>
          <a:bodyPr anchor="t" anchorCtr="1">
            <a:normAutofit/>
          </a:bodyPr>
          <a:lstStyle>
            <a:lvl1pPr marL="0" indent="0" algn="ctr">
              <a:buFontTx/>
              <a:buNone/>
              <a:defRPr sz="11500" b="1">
                <a:solidFill>
                  <a:schemeClr val="accent5">
                    <a:lumMod val="50000"/>
                  </a:schemeClr>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extLst>
      <p:ext uri="{BB962C8B-B14F-4D97-AF65-F5344CB8AC3E}">
        <p14:creationId xmlns:p14="http://schemas.microsoft.com/office/powerpoint/2010/main" val="4388646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png"/><Relationship Id="rId7" Type="http://schemas.openxmlformats.org/officeDocument/2006/relationships/hyperlink" Target="https://www.posterpresentations.com/how-to-change-the-research-poster-template-colors.html" TargetMode="External"/><Relationship Id="rId2"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8.png"/><Relationship Id="rId5" Type="http://schemas.openxmlformats.org/officeDocument/2006/relationships/image" Target="../media/image3.pn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6.png"/></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 xmlns:a16="http://schemas.microsoft.com/office/drawing/2014/main" id="{5C4703D5-BF2F-DF41-7EEE-50B26CAB4433}"/>
              </a:ext>
            </a:extLst>
          </p:cNvPr>
          <p:cNvSpPr/>
          <p:nvPr userDrawn="1"/>
        </p:nvSpPr>
        <p:spPr>
          <a:xfrm>
            <a:off x="0" y="32077025"/>
            <a:ext cx="43891200" cy="913296"/>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Box 14"/>
          <p:cNvSpPr txBox="1">
            <a:spLocks noChangeArrowheads="1"/>
          </p:cNvSpPr>
          <p:nvPr/>
        </p:nvSpPr>
        <p:spPr bwMode="auto">
          <a:xfrm>
            <a:off x="652905" y="32351882"/>
            <a:ext cx="2514600" cy="341436"/>
          </a:xfrm>
          <a:prstGeom prst="rect">
            <a:avLst/>
          </a:prstGeom>
          <a:noFill/>
          <a:ln w="9525">
            <a:noFill/>
            <a:miter lim="800000"/>
            <a:headEnd/>
            <a:tailEnd/>
          </a:ln>
          <a:effectLst/>
        </p:spPr>
        <p:txBody>
          <a:bodyPr lIns="91263" tIns="45623" rIns="91263" bIns="45623">
            <a:spAutoFit/>
          </a:bodyPr>
          <a:lstStyle/>
          <a:p>
            <a:pPr eaLnBrk="0" hangingPunct="0">
              <a:lnSpc>
                <a:spcPct val="65000"/>
              </a:lnSpc>
              <a:spcBef>
                <a:spcPct val="50000"/>
              </a:spcBef>
              <a:defRPr/>
            </a:pPr>
            <a:r>
              <a:rPr lang="en-US" sz="500" b="1" dirty="0">
                <a:solidFill>
                  <a:schemeClr val="bg1">
                    <a:lumMod val="75000"/>
                  </a:schemeClr>
                </a:solidFill>
                <a:latin typeface="Arial" charset="0"/>
              </a:rPr>
              <a:t>RESEARCH POSTER PRESENTATION DESIGN © 2022</a:t>
            </a:r>
          </a:p>
          <a:p>
            <a:pPr eaLnBrk="0" hangingPunct="0">
              <a:lnSpc>
                <a:spcPct val="65000"/>
              </a:lnSpc>
              <a:spcBef>
                <a:spcPct val="50000"/>
              </a:spcBef>
              <a:defRPr/>
            </a:pPr>
            <a:r>
              <a:rPr lang="en-US" sz="1100" b="1" dirty="0">
                <a:solidFill>
                  <a:schemeClr val="bg1">
                    <a:lumMod val="75000"/>
                  </a:schemeClr>
                </a:solidFill>
                <a:latin typeface="Arial" charset="0"/>
              </a:rPr>
              <a:t>www.PosterPresentations.com</a:t>
            </a:r>
          </a:p>
        </p:txBody>
      </p:sp>
      <p:grpSp>
        <p:nvGrpSpPr>
          <p:cNvPr id="6" name="Group 5">
            <a:extLst>
              <a:ext uri="{FF2B5EF4-FFF2-40B4-BE49-F238E27FC236}">
                <a16:creationId xmlns="" xmlns:a16="http://schemas.microsoft.com/office/drawing/2014/main" id="{E5ED0136-E6E9-E340-DCD6-5053BABFBFE4}"/>
              </a:ext>
            </a:extLst>
          </p:cNvPr>
          <p:cNvGrpSpPr/>
          <p:nvPr userDrawn="1"/>
        </p:nvGrpSpPr>
        <p:grpSpPr>
          <a:xfrm>
            <a:off x="0" y="14098"/>
            <a:ext cx="43891200" cy="4314166"/>
            <a:chOff x="0" y="-1"/>
            <a:chExt cx="12192000" cy="1219223"/>
          </a:xfrm>
        </p:grpSpPr>
        <p:sp>
          <p:nvSpPr>
            <p:cNvPr id="7" name="Document 6">
              <a:extLst>
                <a:ext uri="{FF2B5EF4-FFF2-40B4-BE49-F238E27FC236}">
                  <a16:creationId xmlns="" xmlns:a16="http://schemas.microsoft.com/office/drawing/2014/main" id="{F27200FE-D213-3004-DA26-3B8202A2AB23}"/>
                </a:ext>
              </a:extLst>
            </p:cNvPr>
            <p:cNvSpPr/>
            <p:nvPr/>
          </p:nvSpPr>
          <p:spPr>
            <a:xfrm>
              <a:off x="0" y="89065"/>
              <a:ext cx="12192000" cy="1130157"/>
            </a:xfrm>
            <a:prstGeom prst="flowChartDocument">
              <a:avLst/>
            </a:prstGeom>
            <a:gradFill>
              <a:gsLst>
                <a:gs pos="0">
                  <a:srgbClr val="C00000"/>
                </a:gs>
                <a:gs pos="100000">
                  <a:schemeClr val="accent4"/>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Document 7">
              <a:extLst>
                <a:ext uri="{FF2B5EF4-FFF2-40B4-BE49-F238E27FC236}">
                  <a16:creationId xmlns="" xmlns:a16="http://schemas.microsoft.com/office/drawing/2014/main" id="{BB4B2C32-5D48-98BC-A030-3CCE7D871E0A}"/>
                </a:ext>
              </a:extLst>
            </p:cNvPr>
            <p:cNvSpPr/>
            <p:nvPr/>
          </p:nvSpPr>
          <p:spPr>
            <a:xfrm>
              <a:off x="0" y="-1"/>
              <a:ext cx="12192000" cy="1130157"/>
            </a:xfrm>
            <a:prstGeom prst="flowChartDocumen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aphicFrame>
        <p:nvGraphicFramePr>
          <p:cNvPr id="9" name="Table 8">
            <a:extLst>
              <a:ext uri="{FF2B5EF4-FFF2-40B4-BE49-F238E27FC236}">
                <a16:creationId xmlns="" xmlns:a16="http://schemas.microsoft.com/office/drawing/2014/main" id="{EBE54204-A6CE-7FCD-B66B-82C4160074D3}"/>
              </a:ext>
            </a:extLst>
          </p:cNvPr>
          <p:cNvGraphicFramePr>
            <a:graphicFrameLocks noGrp="1"/>
          </p:cNvGraphicFramePr>
          <p:nvPr userDrawn="1">
            <p:extLst>
              <p:ext uri="{D42A27DB-BD31-4B8C-83A1-F6EECF244321}">
                <p14:modId xmlns:p14="http://schemas.microsoft.com/office/powerpoint/2010/main" val="3083830307"/>
              </p:ext>
            </p:extLst>
          </p:nvPr>
        </p:nvGraphicFramePr>
        <p:xfrm>
          <a:off x="-10611120" y="14098"/>
          <a:ext cx="9776869" cy="32679220"/>
        </p:xfrm>
        <a:graphic>
          <a:graphicData uri="http://schemas.openxmlformats.org/drawingml/2006/table">
            <a:tbl>
              <a:tblPr firstRow="1" bandRow="1">
                <a:tableStyleId>{5C22544A-7EE6-4342-B048-85BDC9FD1C3A}</a:tableStyleId>
              </a:tblPr>
              <a:tblGrid>
                <a:gridCol w="4192245">
                  <a:extLst>
                    <a:ext uri="{9D8B030D-6E8A-4147-A177-3AD203B41FA5}">
                      <a16:colId xmlns="" xmlns:a16="http://schemas.microsoft.com/office/drawing/2014/main" val="20000"/>
                    </a:ext>
                  </a:extLst>
                </a:gridCol>
                <a:gridCol w="5584624">
                  <a:extLst>
                    <a:ext uri="{9D8B030D-6E8A-4147-A177-3AD203B41FA5}">
                      <a16:colId xmlns="" xmlns:a16="http://schemas.microsoft.com/office/drawing/2014/main" val="20001"/>
                    </a:ext>
                  </a:extLst>
                </a:gridCol>
              </a:tblGrid>
              <a:tr h="1329113">
                <a:tc gridSpan="2">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3600" b="0" spc="600" dirty="0">
                          <a:solidFill>
                            <a:srgbClr val="1F3A4E"/>
                          </a:solidFill>
                          <a:latin typeface="Arial Black" panose="020B0A04020102020204" pitchFamily="34" charset="0"/>
                        </a:rPr>
                        <a:t>QUICK START GUIDE</a:t>
                      </a:r>
                      <a:br>
                        <a:rPr lang="en-US" sz="3600" b="0" spc="600" dirty="0">
                          <a:solidFill>
                            <a:srgbClr val="1F3A4E"/>
                          </a:solidFill>
                          <a:latin typeface="Arial Black" panose="020B0A04020102020204" pitchFamily="34" charset="0"/>
                        </a:rPr>
                      </a:br>
                      <a:r>
                        <a:rPr lang="en-US" sz="2800" b="1" spc="0" dirty="0">
                          <a:solidFill>
                            <a:srgbClr val="FF0000"/>
                          </a:solidFill>
                          <a:latin typeface="Trebuchet MS" pitchFamily="34" charset="0"/>
                        </a:rPr>
                        <a:t>(THIS SIDEBAR WILL NOT PRINT)</a:t>
                      </a:r>
                      <a:endParaRPr lang="en-US" sz="3600" b="1" spc="600" dirty="0">
                        <a:solidFill>
                          <a:schemeClr val="bg1"/>
                        </a:solidFill>
                        <a:latin typeface="Trebuchet MS" pitchFamily="34" charset="0"/>
                      </a:endParaRPr>
                    </a:p>
                  </a:txBody>
                  <a:tcPr marL="182880" marT="137160">
                    <a:solidFill>
                      <a:srgbClr val="FFC000"/>
                    </a:solidFill>
                  </a:tcPr>
                </a:tc>
                <a:tc hMerge="1">
                  <a:txBody>
                    <a:bodyPr/>
                    <a:lstStyle/>
                    <a:p>
                      <a:endParaRPr lang="en-US" dirty="0"/>
                    </a:p>
                  </a:txBody>
                  <a:tcPr/>
                </a:tc>
                <a:extLst>
                  <a:ext uri="{0D108BD9-81ED-4DB2-BD59-A6C34878D82A}">
                    <a16:rowId xmlns="" xmlns:a16="http://schemas.microsoft.com/office/drawing/2014/main" val="10000"/>
                  </a:ext>
                </a:extLst>
              </a:tr>
              <a:tr h="4206624">
                <a:tc gridSpan="2">
                  <a:txBody>
                    <a:bodyPr/>
                    <a:lstStyle/>
                    <a:p>
                      <a:pPr defTabSz="3765639"/>
                      <a:r>
                        <a:rPr lang="en-US" sz="2000" i="0" dirty="0">
                          <a:solidFill>
                            <a:srgbClr val="D9D9D9"/>
                          </a:solidFill>
                          <a:latin typeface="Arial"/>
                          <a:cs typeface="Arial"/>
                        </a:rPr>
                        <a:t>This PowerPoint template produces a </a:t>
                      </a:r>
                      <a:r>
                        <a:rPr lang="en-US" sz="2000" i="0" dirty="0">
                          <a:solidFill>
                            <a:srgbClr val="FFC000"/>
                          </a:solidFill>
                          <a:latin typeface="Arial"/>
                          <a:cs typeface="Arial"/>
                        </a:rPr>
                        <a:t>standard screen size (4:3 Ratio) virtual </a:t>
                      </a:r>
                      <a:r>
                        <a:rPr lang="en-US" sz="2000" i="0" dirty="0">
                          <a:solidFill>
                            <a:srgbClr val="D9D9D9"/>
                          </a:solidFill>
                          <a:latin typeface="Arial"/>
                          <a:cs typeface="Arial"/>
                        </a:rPr>
                        <a:t>presentation poster. You can use it to create your research poster by placing your title, subtitle, text, tables, charts and photos. </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We provide a series of online tutorials that will guide you through the poster design process and answer your poster production questions. For complete template tutorials,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the  </a:t>
                      </a:r>
                      <a:r>
                        <a:rPr lang="en-US" sz="2000" i="0" dirty="0">
                          <a:solidFill>
                            <a:srgbClr val="FFC000"/>
                          </a:solidFill>
                          <a:latin typeface="Arial"/>
                          <a:cs typeface="Arial"/>
                        </a:rPr>
                        <a:t>HELP DESK</a:t>
                      </a:r>
                      <a:r>
                        <a:rPr lang="en-US" sz="2000" i="0" baseline="0" dirty="0">
                          <a:solidFill>
                            <a:srgbClr val="D9D9D9"/>
                          </a:solidFill>
                          <a:latin typeface="Arial"/>
                          <a:cs typeface="Arial"/>
                        </a:rPr>
                        <a:t> </a:t>
                      </a:r>
                      <a:r>
                        <a:rPr lang="en-US" sz="2000" i="0" dirty="0">
                          <a:solidFill>
                            <a:srgbClr val="D9D9D9"/>
                          </a:solidFill>
                          <a:latin typeface="Arial"/>
                          <a:cs typeface="Arial"/>
                        </a:rPr>
                        <a:t>tab.</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To print your poster using our same-day professional printing service,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a:t>
                      </a:r>
                      <a:r>
                        <a:rPr lang="en-US" sz="2000" i="0" dirty="0">
                          <a:solidFill>
                            <a:srgbClr val="FFC000"/>
                          </a:solidFill>
                          <a:latin typeface="Arial"/>
                          <a:cs typeface="Arial"/>
                        </a:rPr>
                        <a:t>Order your poster</a:t>
                      </a:r>
                      <a:r>
                        <a:rPr lang="en-US" sz="2000" i="0" dirty="0">
                          <a:solidFill>
                            <a:srgbClr val="D9D9D9"/>
                          </a:solidFill>
                          <a:latin typeface="Arial"/>
                          <a:cs typeface="Arial"/>
                        </a:rPr>
                        <a:t>".</a:t>
                      </a:r>
                      <a:endParaRPr lang="en-US" sz="2000" b="1" dirty="0">
                        <a:solidFill>
                          <a:srgbClr val="D9D9D9"/>
                        </a:solidFill>
                        <a:latin typeface="Arial"/>
                        <a:cs typeface="Arial"/>
                      </a:endParaRPr>
                    </a:p>
                  </a:txBody>
                  <a:tcPr marL="182880" marT="137160">
                    <a:solidFill>
                      <a:srgbClr val="010101"/>
                    </a:solidFill>
                  </a:tcPr>
                </a:tc>
                <a:tc hMerge="1">
                  <a:txBody>
                    <a:bodyPr/>
                    <a:lstStyle/>
                    <a:p>
                      <a:pPr marL="0" indent="0" algn="l" defTabSz="114300"/>
                      <a:endParaRPr lang="en-US" sz="2400" b="0" baseline="0" dirty="0">
                        <a:solidFill>
                          <a:srgbClr val="FFC000"/>
                        </a:solidFill>
                        <a:latin typeface="Arial" panose="020B0604020202020204" pitchFamily="34" charset="0"/>
                        <a:cs typeface="Arial" panose="020B0604020202020204" pitchFamily="34" charset="0"/>
                      </a:endParaRPr>
                    </a:p>
                  </a:txBody>
                  <a:tcPr>
                    <a:solidFill>
                      <a:schemeClr val="tx1">
                        <a:lumMod val="95000"/>
                        <a:lumOff val="5000"/>
                      </a:schemeClr>
                    </a:solidFill>
                  </a:tcPr>
                </a:tc>
                <a:extLst>
                  <a:ext uri="{0D108BD9-81ED-4DB2-BD59-A6C34878D82A}">
                    <a16:rowId xmlns="" xmlns:a16="http://schemas.microsoft.com/office/drawing/2014/main" val="677555919"/>
                  </a:ext>
                </a:extLst>
              </a:tr>
              <a:tr h="4572417">
                <a:tc>
                  <a:txBody>
                    <a:bodyPr/>
                    <a:lstStyle/>
                    <a:p>
                      <a:pPr algn="ctr"/>
                      <a:endParaRPr lang="en-US" sz="2000" dirty="0">
                        <a:solidFill>
                          <a:srgbClr val="1F3A4E"/>
                        </a:solidFill>
                      </a:endParaRPr>
                    </a:p>
                    <a:p>
                      <a:pPr algn="ctr"/>
                      <a:endParaRPr lang="en-US" sz="2000" dirty="0">
                        <a:solidFill>
                          <a:srgbClr val="1F3A4E"/>
                        </a:solidFill>
                      </a:endParaRPr>
                    </a:p>
                    <a:p>
                      <a:pPr algn="ctr"/>
                      <a:r>
                        <a:rPr lang="en-US" sz="2000" dirty="0">
                          <a:solidFill>
                            <a:schemeClr val="bg1"/>
                          </a:solidFill>
                          <a:latin typeface="Arial" panose="020B0604020202020204" pitchFamily="34" charset="0"/>
                          <a:cs typeface="Arial" panose="020B0604020202020204" pitchFamily="34" charset="0"/>
                        </a:rPr>
                        <a:t>This is a template for a </a:t>
                      </a:r>
                    </a:p>
                    <a:p>
                      <a:pPr algn="ctr"/>
                      <a:r>
                        <a:rPr lang="en-US" sz="2000" dirty="0">
                          <a:solidFill>
                            <a:schemeClr val="bg1"/>
                          </a:solidFill>
                          <a:latin typeface="Arial" panose="020B0604020202020204" pitchFamily="34" charset="0"/>
                          <a:cs typeface="Arial" panose="020B0604020202020204" pitchFamily="34" charset="0"/>
                        </a:rPr>
                        <a:t>presentation poster</a:t>
                      </a:r>
                      <a:br>
                        <a:rPr lang="en-US" sz="2000" dirty="0">
                          <a:solidFill>
                            <a:schemeClr val="bg1"/>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Virtual</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Standard Size</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(4:3 Ratio)</a:t>
                      </a:r>
                      <a:r>
                        <a:rPr lang="en-US" sz="2000" dirty="0">
                          <a:solidFill>
                            <a:schemeClr val="bg1"/>
                          </a:solidFill>
                          <a:latin typeface="Arial" panose="020B0604020202020204" pitchFamily="34" charset="0"/>
                          <a:cs typeface="Arial" panose="020B0604020202020204" pitchFamily="34" charset="0"/>
                        </a:rPr>
                        <a:t/>
                      </a:r>
                      <a:br>
                        <a:rPr lang="en-US" sz="2000" dirty="0">
                          <a:solidFill>
                            <a:schemeClr val="bg1"/>
                          </a:solidFill>
                          <a:latin typeface="Arial" panose="020B0604020202020204" pitchFamily="34" charset="0"/>
                          <a:cs typeface="Arial" panose="020B0604020202020204" pitchFamily="34" charset="0"/>
                        </a:rPr>
                      </a:br>
                      <a:endParaRPr lang="en-US" sz="2000" dirty="0">
                        <a:solidFill>
                          <a:srgbClr val="1F3A4E"/>
                        </a:solidFill>
                      </a:endParaRPr>
                    </a:p>
                  </a:txBody>
                  <a:tcPr>
                    <a:solidFill>
                      <a:srgbClr val="010101"/>
                    </a:solidFill>
                  </a:tcPr>
                </a:tc>
                <a:tc>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baseline="0" dirty="0">
                          <a:solidFill>
                            <a:srgbClr val="FFC000"/>
                          </a:solidFill>
                          <a:latin typeface="Arial" panose="020B0604020202020204" pitchFamily="34" charset="0"/>
                          <a:cs typeface="Arial" panose="020B0604020202020204" pitchFamily="34" charset="0"/>
                        </a:rPr>
                        <a:t>Important: Check the template size</a:t>
                      </a:r>
                      <a:r>
                        <a:rPr lang="en-US" sz="2000" b="0" baseline="0" dirty="0">
                          <a:solidFill>
                            <a:srgbClr val="FFC000"/>
                          </a:solidFill>
                          <a:latin typeface="Arial" panose="020B0604020202020204" pitchFamily="34" charset="0"/>
                          <a:cs typeface="Arial" panose="020B0604020202020204" pitchFamily="34" charset="0"/>
                        </a:rPr>
                        <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Before you start working on your poster and to avoid printing problems check that you have downloaded and that you are using the correct size template for your poster presentation.</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This template can also be printed at the following sizes without distortion and without any additional formatting:</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30 tall x 40 wide</a:t>
                      </a:r>
                    </a:p>
                    <a:p>
                      <a:pPr marL="0" marR="0" indent="0" algn="l" defTabSz="4388900" rtl="0" eaLnBrk="1" fontAlgn="auto" latinLnBrk="0" hangingPunct="1">
                        <a:lnSpc>
                          <a:spcPct val="100000"/>
                        </a:lnSpc>
                        <a:spcBef>
                          <a:spcPts val="0"/>
                        </a:spcBef>
                        <a:spcAft>
                          <a:spcPts val="0"/>
                        </a:spcAft>
                        <a:buClrTx/>
                        <a:buSzTx/>
                        <a:buFontTx/>
                        <a:buNone/>
                        <a:tabLst/>
                        <a:defRPr/>
                      </a:pPr>
                      <a:r>
                        <a:rPr lang="en-US" sz="2000" b="0" baseline="0" dirty="0">
                          <a:solidFill>
                            <a:srgbClr val="FFC000"/>
                          </a:solidFill>
                          <a:latin typeface="Arial" panose="020B0604020202020204" pitchFamily="34" charset="0"/>
                          <a:cs typeface="Arial" panose="020B0604020202020204" pitchFamily="34" charset="0"/>
                        </a:rPr>
                        <a:t>36 tall x 48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42 tall x 56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48 tall x 64 wide</a:t>
                      </a:r>
                    </a:p>
                  </a:txBody>
                  <a:tcPr marL="182880" marT="137160">
                    <a:solidFill>
                      <a:srgbClr val="010101"/>
                    </a:solidFill>
                  </a:tcPr>
                </a:tc>
                <a:extLst>
                  <a:ext uri="{0D108BD9-81ED-4DB2-BD59-A6C34878D82A}">
                    <a16:rowId xmlns="" xmlns:a16="http://schemas.microsoft.com/office/drawing/2014/main" val="10008"/>
                  </a:ext>
                </a:extLst>
              </a:tr>
              <a:tr h="4288692">
                <a:tc>
                  <a:txBody>
                    <a:bodyPr/>
                    <a:lstStyle/>
                    <a:p>
                      <a:endParaRPr lang="en-US" sz="2000" dirty="0">
                        <a:solidFill>
                          <a:srgbClr val="1F3A4E"/>
                        </a:solidFill>
                      </a:endParaRPr>
                    </a:p>
                  </a:txBody>
                  <a:tcPr>
                    <a:blipFill rotWithShape="1">
                      <a:blip r:embed="rId3"/>
                      <a:stretch>
                        <a:fillRect/>
                      </a:stretch>
                    </a:blipFill>
                  </a:tcPr>
                </a:tc>
                <a:tc>
                  <a:txBody>
                    <a:bodyPr/>
                    <a:lstStyle/>
                    <a:p>
                      <a:pPr algn="l"/>
                      <a:r>
                        <a:rPr lang="en-US" sz="2400" b="1" baseline="0" dirty="0">
                          <a:solidFill>
                            <a:srgbClr val="FFC000"/>
                          </a:solidFill>
                          <a:latin typeface="Arial" panose="020B0604020202020204" pitchFamily="34" charset="0"/>
                          <a:cs typeface="Arial" panose="020B0604020202020204" pitchFamily="34" charset="0"/>
                        </a:rPr>
                        <a:t>How to </a:t>
                      </a:r>
                      <a:r>
                        <a:rPr lang="en-US" sz="4000" b="1" baseline="0" dirty="0">
                          <a:solidFill>
                            <a:srgbClr val="FFC000"/>
                          </a:solidFill>
                          <a:latin typeface="Arial" panose="020B0604020202020204" pitchFamily="34" charset="0"/>
                          <a:cs typeface="Arial" panose="020B0604020202020204" pitchFamily="34" charset="0"/>
                        </a:rPr>
                        <a:t>Zoom in </a:t>
                      </a:r>
                      <a:r>
                        <a:rPr lang="en-US" sz="2400" b="1" baseline="0" dirty="0">
                          <a:solidFill>
                            <a:srgbClr val="FFC000"/>
                          </a:solidFill>
                          <a:latin typeface="Arial" panose="020B0604020202020204" pitchFamily="34" charset="0"/>
                          <a:cs typeface="Arial" panose="020B0604020202020204" pitchFamily="34" charset="0"/>
                        </a:rPr>
                        <a:t>and </a:t>
                      </a:r>
                      <a:r>
                        <a:rPr lang="en-US" sz="1800" b="1" baseline="0" dirty="0">
                          <a:solidFill>
                            <a:srgbClr val="FFC000"/>
                          </a:solidFill>
                          <a:latin typeface="Arial" panose="020B0604020202020204" pitchFamily="34" charset="0"/>
                          <a:cs typeface="Arial" panose="020B0604020202020204" pitchFamily="34" charset="0"/>
                        </a:rPr>
                        <a:t>out</a:t>
                      </a:r>
                      <a:endParaRPr lang="en-US" sz="2400" b="1" baseline="0" dirty="0">
                        <a:solidFill>
                          <a:srgbClr val="FFC000"/>
                        </a:solidFill>
                        <a:latin typeface="Arial" panose="020B0604020202020204" pitchFamily="34" charset="0"/>
                        <a:cs typeface="Arial" panose="020B0604020202020204" pitchFamily="34" charset="0"/>
                      </a:endParaRPr>
                    </a:p>
                    <a:p>
                      <a:pPr algn="l"/>
                      <a:r>
                        <a:rPr lang="en-US" sz="2000" b="0" baseline="0" dirty="0">
                          <a:solidFill>
                            <a:srgbClr val="D9D9D9"/>
                          </a:solidFill>
                          <a:latin typeface="Arial" panose="020B0604020202020204" pitchFamily="34" charset="0"/>
                          <a:cs typeface="Arial" panose="020B0604020202020204" pitchFamily="34" charset="0"/>
                        </a:rPr>
                        <a:t>Use the PowerPoint zoom tool to adjust the screen magnification to view comfortably. PowerPoint provides 2 ways to zoom: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1. </a:t>
                      </a:r>
                      <a:r>
                        <a:rPr lang="en-US" sz="2000" b="0" baseline="0" dirty="0">
                          <a:solidFill>
                            <a:srgbClr val="D9D9D9"/>
                          </a:solidFill>
                          <a:latin typeface="Arial" panose="020B0604020202020204" pitchFamily="34" charset="0"/>
                          <a:cs typeface="Arial" panose="020B0604020202020204" pitchFamily="34" charset="0"/>
                        </a:rPr>
                        <a:t>On the top menu bar click on the VIEW tab and then click on ZOOM. Choose the zoom percentage that works best for you.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2. </a:t>
                      </a:r>
                      <a:r>
                        <a:rPr lang="en-US" sz="2000" b="0" baseline="0" dirty="0">
                          <a:solidFill>
                            <a:srgbClr val="D9D9D9"/>
                          </a:solidFill>
                          <a:latin typeface="Arial" panose="020B0604020202020204" pitchFamily="34" charset="0"/>
                          <a:cs typeface="Arial" panose="020B0604020202020204" pitchFamily="34" charset="0"/>
                        </a:rPr>
                        <a:t>For better zoom flexibility, use the zoom slider at the bottom right of the window.</a:t>
                      </a:r>
                    </a:p>
                  </a:txBody>
                  <a:tcPr marL="182880" marT="137160">
                    <a:solidFill>
                      <a:srgbClr val="010101"/>
                    </a:solidFill>
                  </a:tcPr>
                </a:tc>
                <a:extLst>
                  <a:ext uri="{0D108BD9-81ED-4DB2-BD59-A6C34878D82A}">
                    <a16:rowId xmlns="" xmlns:a16="http://schemas.microsoft.com/office/drawing/2014/main" val="10001"/>
                  </a:ext>
                </a:extLst>
              </a:tr>
              <a:tr h="1800526">
                <a:tc gridSpan="2">
                  <a:txBody>
                    <a:bodyPr/>
                    <a:lstStyle/>
                    <a:p>
                      <a:pPr marL="0" marR="0" lvl="0" indent="0" algn="l" defTabSz="4388900" rtl="0" eaLnBrk="1" fontAlgn="auto" latinLnBrk="0" hangingPunct="1">
                        <a:lnSpc>
                          <a:spcPct val="100000"/>
                        </a:lnSpc>
                        <a:spcBef>
                          <a:spcPts val="0"/>
                        </a:spcBef>
                        <a:spcAft>
                          <a:spcPts val="0"/>
                        </a:spcAft>
                        <a:buClrTx/>
                        <a:buSzTx/>
                        <a:buFontTx/>
                        <a:buNone/>
                        <a:tabLst/>
                        <a:defRPr/>
                      </a:pPr>
                      <a:r>
                        <a:rPr lang="en-US" sz="2400" b="1" baseline="0" dirty="0">
                          <a:solidFill>
                            <a:srgbClr val="FFC000"/>
                          </a:solidFill>
                          <a:latin typeface="Arial" panose="020B0604020202020204" pitchFamily="34" charset="0"/>
                          <a:cs typeface="Arial" panose="020B0604020202020204" pitchFamily="34" charset="0"/>
                        </a:rPr>
                        <a:t>Ruler and Guides</a:t>
                      </a:r>
                      <a:r>
                        <a:rPr lang="en-US" sz="2000" b="0" baseline="0" dirty="0">
                          <a:solidFill>
                            <a:srgbClr val="FFC000"/>
                          </a:solidFill>
                          <a:latin typeface="Arial" panose="020B0604020202020204" pitchFamily="34" charset="0"/>
                          <a:cs typeface="Arial" panose="020B0604020202020204" pitchFamily="34" charset="0"/>
                        </a:rPr>
                        <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The dotted lines on his poster template are guides.  The horizontal and vertical guides will help you align your poster elements accurately. Text boxes and other elements will ”snap” to the guides and stay within the boundaries of the columns. To hide the guides go to VIEW and uncheck the Guides box.</a:t>
                      </a:r>
                    </a:p>
                  </a:txBody>
                  <a:tcPr>
                    <a:solidFill>
                      <a:srgbClr val="010101"/>
                    </a:solidFill>
                  </a:tcPr>
                </a:tc>
                <a:tc hMerge="1">
                  <a:txBody>
                    <a:bodyPr/>
                    <a:lstStyle/>
                    <a:p>
                      <a:endParaRPr lang="en-US" sz="2400" b="0" baseline="0" dirty="0">
                        <a:solidFill>
                          <a:schemeClr val="bg1"/>
                        </a:solidFill>
                        <a:latin typeface="Arial" panose="020B0604020202020204" pitchFamily="34" charset="0"/>
                        <a:cs typeface="Arial" panose="020B0604020202020204" pitchFamily="34" charset="0"/>
                      </a:endParaRPr>
                    </a:p>
                  </a:txBody>
                  <a:tcPr marL="182880" marT="137160">
                    <a:solidFill>
                      <a:schemeClr val="tx1">
                        <a:lumMod val="95000"/>
                        <a:lumOff val="5000"/>
                      </a:schemeClr>
                    </a:solidFill>
                  </a:tcPr>
                </a:tc>
                <a:extLst>
                  <a:ext uri="{0D108BD9-81ED-4DB2-BD59-A6C34878D82A}">
                    <a16:rowId xmlns="" xmlns:a16="http://schemas.microsoft.com/office/drawing/2014/main" val="10002"/>
                  </a:ext>
                </a:extLst>
              </a:tr>
              <a:tr h="3824339">
                <a:tc>
                  <a:txBody>
                    <a:bodyPr/>
                    <a:lstStyle/>
                    <a:p>
                      <a:endParaRPr lang="en-US" sz="2000" dirty="0">
                        <a:solidFill>
                          <a:srgbClr val="1F3A4E"/>
                        </a:solidFill>
                      </a:endParaRPr>
                    </a:p>
                  </a:txBody>
                  <a:tcPr>
                    <a:blipFill rotWithShape="1">
                      <a:blip r:embed="rId4"/>
                      <a:stretch>
                        <a:fillRect/>
                      </a:stretch>
                    </a:blipFill>
                  </a:tcPr>
                </a:tc>
                <a:tc>
                  <a:txBody>
                    <a:bodyPr/>
                    <a:lstStyle/>
                    <a:p>
                      <a:pPr marL="0" lvl="1" indent="0" algn="l" defTabSz="114300"/>
                      <a:r>
                        <a:rPr lang="en-US" sz="2400" b="1" baseline="0" dirty="0">
                          <a:solidFill>
                            <a:srgbClr val="FFC000"/>
                          </a:solidFill>
                          <a:latin typeface="Arial" panose="020B0604020202020204" pitchFamily="34" charset="0"/>
                          <a:cs typeface="Arial" panose="020B0604020202020204" pitchFamily="34" charset="0"/>
                        </a:rPr>
                        <a:t>Headers and text containers</a:t>
                      </a:r>
                      <a:r>
                        <a:rPr lang="en-US" sz="2000" b="0" baseline="0" dirty="0">
                          <a:solidFill>
                            <a:schemeClr val="bg1"/>
                          </a:solidFill>
                          <a:latin typeface="Arial" panose="020B0604020202020204" pitchFamily="34" charset="0"/>
                          <a:cs typeface="Arial" panose="020B0604020202020204" pitchFamily="34" charset="0"/>
                        </a:rPr>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Included in this template are commonly used section headers such as Abstract, Objectives, Methods, Results, etc. </a:t>
                      </a:r>
                      <a:r>
                        <a:rPr lang="en-US" sz="2000" b="0" baseline="0" dirty="0">
                          <a:solidFill>
                            <a:schemeClr val="bg1"/>
                          </a:solidFill>
                          <a:latin typeface="Arial" panose="020B0604020202020204" pitchFamily="34" charset="0"/>
                          <a:cs typeface="Arial" panose="020B0604020202020204" pitchFamily="34" charset="0"/>
                        </a:rPr>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Click inside a section header to add its text. </a:t>
                      </a:r>
                      <a:r>
                        <a:rPr lang="en-US" sz="2000" b="0" baseline="0" dirty="0">
                          <a:solidFill>
                            <a:schemeClr val="bg1"/>
                          </a:solidFill>
                          <a:latin typeface="Arial" panose="020B0604020202020204" pitchFamily="34" charset="0"/>
                          <a:cs typeface="Arial" panose="020B0604020202020204" pitchFamily="34" charset="0"/>
                        </a:rPr>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add another header, click on edge of the section box so that it is outlined. Copy and paste it. </a:t>
                      </a:r>
                      <a:r>
                        <a:rPr lang="en-US" sz="2000" b="0" baseline="0" dirty="0">
                          <a:solidFill>
                            <a:schemeClr val="bg1"/>
                          </a:solidFill>
                          <a:latin typeface="Arial" panose="020B0604020202020204" pitchFamily="34" charset="0"/>
                          <a:cs typeface="Arial" panose="020B0604020202020204" pitchFamily="34" charset="0"/>
                        </a:rPr>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increase its size, click on the white circles and expand to the the desired size.</a:t>
                      </a:r>
                    </a:p>
                  </a:txBody>
                  <a:tcPr marL="182880" marT="137160">
                    <a:solidFill>
                      <a:srgbClr val="010101"/>
                    </a:solidFill>
                  </a:tcPr>
                </a:tc>
                <a:extLst>
                  <a:ext uri="{0D108BD9-81ED-4DB2-BD59-A6C34878D82A}">
                    <a16:rowId xmlns="" xmlns:a16="http://schemas.microsoft.com/office/drawing/2014/main" val="10003"/>
                  </a:ext>
                </a:extLst>
              </a:tr>
              <a:tr h="3519135">
                <a:tc gridSpan="2">
                  <a:txBody>
                    <a:bodyPr/>
                    <a:lstStyle/>
                    <a:p>
                      <a:r>
                        <a:rPr lang="en-US" sz="2400" b="1" dirty="0">
                          <a:solidFill>
                            <a:srgbClr val="FFC000"/>
                          </a:solidFill>
                          <a:latin typeface="Arial" panose="020B0604020202020204" pitchFamily="34" charset="0"/>
                          <a:cs typeface="Arial" panose="020B0604020202020204" pitchFamily="34" charset="0"/>
                        </a:rPr>
                        <a:t>Adding content to the poster</a:t>
                      </a:r>
                    </a:p>
                    <a:p>
                      <a:r>
                        <a:rPr lang="en-US" sz="2000" baseline="0" dirty="0">
                          <a:solidFill>
                            <a:srgbClr val="D9D9D9"/>
                          </a:solidFill>
                          <a:latin typeface="Arial" panose="020B0604020202020204" pitchFamily="34" charset="0"/>
                          <a:cs typeface="Arial" panose="020B0604020202020204" pitchFamily="34" charset="0"/>
                        </a:rPr>
                        <a:t>Start by adding your text to each section without spending too much time with formatting. Use the default font size even if your text extends beyond the bottom of the poster. Continue until you have added all your content including text, graphics, photos, etc. Once you finish adding your content you can go back and format your text as needed.</a:t>
                      </a:r>
                    </a:p>
                    <a:p>
                      <a:pPr marL="342900" indent="-342900">
                        <a:buFontTx/>
                        <a:buChar char="-"/>
                      </a:pPr>
                      <a:r>
                        <a:rPr lang="en-US" sz="2000" baseline="0" dirty="0">
                          <a:solidFill>
                            <a:srgbClr val="D9D9D9"/>
                          </a:solidFill>
                          <a:latin typeface="Arial" panose="020B0604020202020204" pitchFamily="34" charset="0"/>
                          <a:cs typeface="Arial" panose="020B0604020202020204" pitchFamily="34" charset="0"/>
                        </a:rPr>
                        <a:t>If you run out of room, try to reduce the size of your fonts and/or the size of your graphics. If there is a lot of empty space try to increase your font sizes and the size of your graphics. The font used for references can be smaller.</a:t>
                      </a:r>
                      <a:endParaRPr lang="en-US" sz="2000" dirty="0">
                        <a:solidFill>
                          <a:srgbClr val="D9D9D9"/>
                        </a:solidFill>
                        <a:latin typeface="Arial" panose="020B0604020202020204" pitchFamily="34" charset="0"/>
                        <a:cs typeface="Arial" panose="020B0604020202020204" pitchFamily="34" charset="0"/>
                      </a:endParaRPr>
                    </a:p>
                  </a:txBody>
                  <a:tcPr>
                    <a:solidFill>
                      <a:srgbClr val="010101"/>
                    </a:solidFill>
                  </a:tcPr>
                </a:tc>
                <a:tc hMerge="1">
                  <a:txBody>
                    <a:bodyPr/>
                    <a:lstStyle/>
                    <a:p>
                      <a:endParaRPr lang="en-US" sz="2400" dirty="0">
                        <a:solidFill>
                          <a:schemeClr val="bg1"/>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 xmlns:a16="http://schemas.microsoft.com/office/drawing/2014/main" val="10004"/>
                  </a:ext>
                </a:extLst>
              </a:tr>
              <a:tr h="237765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panose="020B0604020202020204" pitchFamily="34" charset="0"/>
                          <a:cs typeface="Arial" panose="020B0604020202020204" pitchFamily="34" charset="0"/>
                        </a:rPr>
                        <a:t>Photos</a:t>
                      </a:r>
                    </a:p>
                    <a:p>
                      <a:pPr marL="0" marR="0" lvl="0" indent="0" algn="l" defTabSz="9779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D9D9D9"/>
                          </a:solidFill>
                          <a:effectLst/>
                          <a:uLnTx/>
                          <a:uFillTx/>
                          <a:latin typeface="Arial"/>
                          <a:ea typeface="+mn-ea"/>
                          <a:cs typeface="Arial"/>
                        </a:rPr>
                        <a:t>You can add photos by dragging and dropping from your desktop, copy and paste, or by going to INSERT &gt; PICTURES. Resize images proportionally by holding down the SHIFT key and dragging one of the white corner handles (dots). For a professional-looking poster, do not distort your images by stretching them disproportionally.</a:t>
                      </a:r>
                    </a:p>
                  </a:txBody>
                  <a:tcPr marL="182880" marT="137160">
                    <a:solidFill>
                      <a:srgbClr val="010101"/>
                    </a:solidFill>
                  </a:tcPr>
                </a:tc>
                <a:tc hMerge="1">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200" noProof="0" dirty="0">
                        <a:latin typeface="Arial" panose="020B0604020202020204" pitchFamily="34" charset="0"/>
                        <a:cs typeface="Arial" panose="020B0604020202020204" pitchFamily="34" charset="0"/>
                      </a:endParaRPr>
                    </a:p>
                  </a:txBody>
                  <a:tcPr/>
                </a:tc>
                <a:extLst>
                  <a:ext uri="{0D108BD9-81ED-4DB2-BD59-A6C34878D82A}">
                    <a16:rowId xmlns="" xmlns:a16="http://schemas.microsoft.com/office/drawing/2014/main" val="10005"/>
                  </a:ext>
                </a:extLst>
              </a:tr>
              <a:tr h="2293170">
                <a:tc gridSpan="2">
                  <a:txBody>
                    <a:bodyPr/>
                    <a:lstStyle/>
                    <a:p>
                      <a:endParaRPr lang="en-US" sz="2000" dirty="0">
                        <a:solidFill>
                          <a:schemeClr val="bg1"/>
                        </a:solidFill>
                        <a:latin typeface="Arial" panose="020B0604020202020204" pitchFamily="34" charset="0"/>
                        <a:cs typeface="Arial" panose="020B0604020202020204" pitchFamily="34" charset="0"/>
                      </a:endParaRPr>
                    </a:p>
                  </a:txBody>
                  <a:tcPr marL="182880" marT="137160">
                    <a:blipFill rotWithShape="1">
                      <a:blip r:embed="rId5"/>
                      <a:stretch>
                        <a:fillRect/>
                      </a:stretch>
                    </a:blipFill>
                  </a:tcPr>
                </a:tc>
                <a:tc hMerge="1">
                  <a:txBody>
                    <a:bodyPr/>
                    <a:lstStyle/>
                    <a:p>
                      <a:endParaRPr lang="en-US" sz="2400" dirty="0">
                        <a:solidFill>
                          <a:srgbClr val="1F3A4E"/>
                        </a:solidFill>
                      </a:endParaRPr>
                    </a:p>
                  </a:txBody>
                  <a:tcPr/>
                </a:tc>
                <a:extLst>
                  <a:ext uri="{0D108BD9-81ED-4DB2-BD59-A6C34878D82A}">
                    <a16:rowId xmlns="" xmlns:a16="http://schemas.microsoft.com/office/drawing/2014/main" val="10006"/>
                  </a:ext>
                </a:extLst>
              </a:tr>
              <a:tr h="128027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a:cs typeface="Arial"/>
                        </a:rPr>
                        <a:t>Quality check your graphics</a:t>
                      </a:r>
                    </a:p>
                    <a:p>
                      <a:pPr marL="0" marR="0" lvl="0" indent="0" algn="l" defTabSz="1518341" rtl="0" eaLnBrk="1" fontAlgn="auto" latinLnBrk="0" hangingPunct="1">
                        <a:lnSpc>
                          <a:spcPct val="100000"/>
                        </a:lnSpc>
                        <a:spcBef>
                          <a:spcPts val="0"/>
                        </a:spcBef>
                        <a:spcAft>
                          <a:spcPts val="0"/>
                        </a:spcAft>
                        <a:buClrTx/>
                        <a:buSzTx/>
                        <a:buFontTx/>
                        <a:buNone/>
                        <a:tabLst/>
                        <a:defRPr/>
                      </a:pPr>
                      <a:r>
                        <a:rPr lang="en-US" sz="2000" noProof="0" dirty="0">
                          <a:solidFill>
                            <a:srgbClr val="D9D9D9"/>
                          </a:solidFill>
                          <a:latin typeface="Arial"/>
                          <a:cs typeface="Arial"/>
                        </a:rPr>
                        <a:t>Zoom in and look at your images at 100%-200% magnification. If they look clear, they will print well. </a:t>
                      </a:r>
                    </a:p>
                  </a:txBody>
                  <a:tcPr marL="182880" marT="137160">
                    <a:solidFill>
                      <a:srgbClr val="010101"/>
                    </a:solidFill>
                  </a:tcPr>
                </a:tc>
                <a:tc hMerge="1">
                  <a:txBody>
                    <a:bodyPr/>
                    <a:lstStyle/>
                    <a:p>
                      <a:endParaRPr lang="en-US" sz="2400" dirty="0">
                        <a:solidFill>
                          <a:srgbClr val="1F3A4E"/>
                        </a:solidFill>
                      </a:endParaRPr>
                    </a:p>
                  </a:txBody>
                  <a:tcPr>
                    <a:solidFill>
                      <a:schemeClr val="tx1">
                        <a:lumMod val="95000"/>
                        <a:lumOff val="5000"/>
                      </a:schemeClr>
                    </a:solidFill>
                  </a:tcPr>
                </a:tc>
                <a:extLst>
                  <a:ext uri="{0D108BD9-81ED-4DB2-BD59-A6C34878D82A}">
                    <a16:rowId xmlns="" xmlns:a16="http://schemas.microsoft.com/office/drawing/2014/main" val="10007"/>
                  </a:ext>
                </a:extLst>
              </a:tr>
              <a:tr h="3187270">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000" noProof="0" dirty="0">
                        <a:solidFill>
                          <a:schemeClr val="bg1"/>
                        </a:solidFill>
                        <a:latin typeface="Arial"/>
                        <a:cs typeface="Arial"/>
                      </a:endParaRPr>
                    </a:p>
                  </a:txBody>
                  <a:tcPr marL="182880" marT="137160">
                    <a:blipFill rotWithShape="1">
                      <a:blip r:embed="rId6"/>
                      <a:stretch>
                        <a:fillRect/>
                      </a:stretch>
                    </a:blipFill>
                  </a:tcPr>
                </a:tc>
                <a:tc hMerge="1">
                  <a:txBody>
                    <a:bodyPr/>
                    <a:lstStyle/>
                    <a:p>
                      <a:endParaRPr lang="en-US"/>
                    </a:p>
                  </a:txBody>
                  <a:tcPr/>
                </a:tc>
                <a:extLst>
                  <a:ext uri="{0D108BD9-81ED-4DB2-BD59-A6C34878D82A}">
                    <a16:rowId xmlns="" xmlns:a16="http://schemas.microsoft.com/office/drawing/2014/main" val="10010"/>
                  </a:ext>
                </a:extLst>
              </a:tr>
            </a:tbl>
          </a:graphicData>
        </a:graphic>
      </p:graphicFrame>
      <p:graphicFrame>
        <p:nvGraphicFramePr>
          <p:cNvPr id="11" name="Table 10">
            <a:extLst>
              <a:ext uri="{FF2B5EF4-FFF2-40B4-BE49-F238E27FC236}">
                <a16:creationId xmlns="" xmlns:a16="http://schemas.microsoft.com/office/drawing/2014/main" id="{178D25C5-903A-8A88-2730-00EE651568B1}"/>
              </a:ext>
            </a:extLst>
          </p:cNvPr>
          <p:cNvGraphicFramePr>
            <a:graphicFrameLocks noGrp="1"/>
          </p:cNvGraphicFramePr>
          <p:nvPr userDrawn="1">
            <p:extLst>
              <p:ext uri="{D42A27DB-BD31-4B8C-83A1-F6EECF244321}">
                <p14:modId xmlns:p14="http://schemas.microsoft.com/office/powerpoint/2010/main" val="4273981581"/>
              </p:ext>
            </p:extLst>
          </p:nvPr>
        </p:nvGraphicFramePr>
        <p:xfrm>
          <a:off x="44635119" y="14098"/>
          <a:ext cx="9490298" cy="33222224"/>
        </p:xfrm>
        <a:graphic>
          <a:graphicData uri="http://schemas.openxmlformats.org/drawingml/2006/table">
            <a:tbl>
              <a:tblPr firstRow="1" bandRow="1">
                <a:tableStyleId>{5C22544A-7EE6-4342-B048-85BDC9FD1C3A}</a:tableStyleId>
              </a:tblPr>
              <a:tblGrid>
                <a:gridCol w="3403945">
                  <a:extLst>
                    <a:ext uri="{9D8B030D-6E8A-4147-A177-3AD203B41FA5}">
                      <a16:colId xmlns="" xmlns:a16="http://schemas.microsoft.com/office/drawing/2014/main" val="20000"/>
                    </a:ext>
                  </a:extLst>
                </a:gridCol>
                <a:gridCol w="1381559">
                  <a:extLst>
                    <a:ext uri="{9D8B030D-6E8A-4147-A177-3AD203B41FA5}">
                      <a16:colId xmlns="" xmlns:a16="http://schemas.microsoft.com/office/drawing/2014/main" val="997673227"/>
                    </a:ext>
                  </a:extLst>
                </a:gridCol>
                <a:gridCol w="4704794">
                  <a:extLst>
                    <a:ext uri="{9D8B030D-6E8A-4147-A177-3AD203B41FA5}">
                      <a16:colId xmlns="" xmlns:a16="http://schemas.microsoft.com/office/drawing/2014/main" val="4164475170"/>
                    </a:ext>
                  </a:extLst>
                </a:gridCol>
              </a:tblGrid>
              <a:tr h="1313206">
                <a:tc gridSpan="3">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4000" b="0" spc="600" dirty="0">
                          <a:solidFill>
                            <a:srgbClr val="1F3A4E"/>
                          </a:solidFill>
                          <a:latin typeface="Arial Black" panose="020B0A04020102020204" pitchFamily="34" charset="0"/>
                        </a:rPr>
                        <a:t>QUICK START GUIDE</a:t>
                      </a:r>
                      <a:br>
                        <a:rPr lang="en-US" sz="4000" b="0" spc="600" dirty="0">
                          <a:solidFill>
                            <a:srgbClr val="1F3A4E"/>
                          </a:solidFill>
                          <a:latin typeface="Arial Black" panose="020B0A04020102020204" pitchFamily="34" charset="0"/>
                        </a:rPr>
                      </a:br>
                      <a:r>
                        <a:rPr lang="en-US" sz="3200" b="1" spc="0" dirty="0">
                          <a:solidFill>
                            <a:srgbClr val="FF0000"/>
                          </a:solidFill>
                          <a:latin typeface="Trebuchet MS" pitchFamily="34" charset="0"/>
                        </a:rPr>
                        <a:t>(THIS SIDEBAR WILL NOT PRINT)</a:t>
                      </a:r>
                      <a:endParaRPr lang="en-US" sz="4000" b="1" spc="600" dirty="0">
                        <a:solidFill>
                          <a:schemeClr val="bg1"/>
                        </a:solidFill>
                        <a:latin typeface="Trebuchet MS" pitchFamily="34" charset="0"/>
                      </a:endParaRPr>
                    </a:p>
                  </a:txBody>
                  <a:tcPr marL="182880" marT="137160">
                    <a:solidFill>
                      <a:srgbClr val="FFC000"/>
                    </a:solidFill>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10000"/>
                  </a:ext>
                </a:extLst>
              </a:tr>
              <a:tr h="5092177">
                <a:tc gridSpan="3">
                  <a:txBody>
                    <a:bodyPr/>
                    <a:lstStyle/>
                    <a:p>
                      <a:pPr algn="l"/>
                      <a:r>
                        <a:rPr lang="en-US" sz="2900" b="1" baseline="0" dirty="0">
                          <a:solidFill>
                            <a:srgbClr val="FFC000"/>
                          </a:solidFill>
                          <a:latin typeface="Arial" panose="020B0604020202020204" pitchFamily="34" charset="0"/>
                          <a:cs typeface="Arial" panose="020B0604020202020204" pitchFamily="34" charset="0"/>
                        </a:rPr>
                        <a:t>How to change the template colors</a:t>
                      </a: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change the overall template color theme by clicking on the COLORS dropdown menu under the DESIGN tab. You can see a tutorial here: </a:t>
                      </a:r>
                      <a:r>
                        <a:rPr lang="en-US" sz="2400" dirty="0">
                          <a:solidFill>
                            <a:srgbClr val="FFC000"/>
                          </a:solidFill>
                          <a:hlinkClick r:id="rId7">
                            <a:extLst>
                              <a:ext uri="{A12FA001-AC4F-418D-AE19-62706E023703}">
                                <ahyp:hlinkClr xmlns="" xmlns:ahyp="http://schemas.microsoft.com/office/drawing/2018/hyperlinkcolor" val="tx"/>
                              </a:ext>
                            </a:extLst>
                          </a:hlinkClick>
                        </a:rPr>
                        <a:t>https://www.posterpresentations.com/how-to-change-the-research-poster-template-colors.html</a:t>
                      </a:r>
                      <a:endParaRPr lang="en-US" sz="2400" dirty="0">
                        <a:solidFill>
                          <a:srgbClr val="FFC000"/>
                        </a:solidFill>
                      </a:endParaRP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also manually change the color of individual elements by going to VIEW &gt; SLIDE MASTER. On the left side of your screen select the background master where you can change the template background, column sizes, etc. </a:t>
                      </a: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After you finish working on the SLIDE MASTER, it is important that you go to VIEW &gt; NORMAL to continue working on your poster. </a:t>
                      </a: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8"/>
                      <a:stretch>
                        <a:fillRect/>
                      </a:stretch>
                    </a:blipFill>
                  </a:tcPr>
                </a:tc>
                <a:tc hMerge="1">
                  <a:txBody>
                    <a:bodyPr/>
                    <a:lstStyle/>
                    <a:p>
                      <a:endParaRPr lang="en-US"/>
                    </a:p>
                  </a:txBody>
                  <a:tcPr/>
                </a:tc>
                <a:extLst>
                  <a:ext uri="{0D108BD9-81ED-4DB2-BD59-A6C34878D82A}">
                    <a16:rowId xmlns="" xmlns:a16="http://schemas.microsoft.com/office/drawing/2014/main" val="10001"/>
                  </a:ext>
                </a:extLst>
              </a:tr>
              <a:tr h="2856588">
                <a:tc gridSpan="3">
                  <a:txBody>
                    <a:bodyPr/>
                    <a:lstStyle/>
                    <a:p>
                      <a:r>
                        <a:rPr lang="en-US" sz="2900" b="1" dirty="0">
                          <a:solidFill>
                            <a:srgbClr val="FFC000"/>
                          </a:solidFill>
                          <a:latin typeface="Arial" panose="020B0604020202020204" pitchFamily="34" charset="0"/>
                          <a:cs typeface="Arial" panose="020B0604020202020204" pitchFamily="34" charset="0"/>
                        </a:rPr>
                        <a:t>How to change the column layout configuration</a:t>
                      </a:r>
                    </a:p>
                    <a:p>
                      <a:r>
                        <a:rPr lang="en-US" sz="2400" dirty="0">
                          <a:solidFill>
                            <a:srgbClr val="D9D9D9"/>
                          </a:solidFill>
                          <a:latin typeface="Arial" panose="020B0604020202020204" pitchFamily="34" charset="0"/>
                          <a:cs typeface="Arial" panose="020B0604020202020204" pitchFamily="34" charset="0"/>
                        </a:rPr>
                        <a:t>You can manually change the configuration on the columns by going to VIEW &gt; SLIDE MASTER. You can delete columns, resize them or modify them as needed for your layout. </a:t>
                      </a:r>
                    </a:p>
                    <a:p>
                      <a:pPr marL="0" marR="0" indent="0" algn="l" defTabSz="3765366" rtl="0" eaLnBrk="1" fontAlgn="auto" latinLnBrk="0" hangingPunct="1">
                        <a:lnSpc>
                          <a:spcPct val="100000"/>
                        </a:lnSpc>
                        <a:spcBef>
                          <a:spcPts val="0"/>
                        </a:spcBef>
                        <a:spcAft>
                          <a:spcPts val="0"/>
                        </a:spcAft>
                        <a:buClrTx/>
                        <a:buSzTx/>
                        <a:buFontTx/>
                        <a:buNone/>
                        <a:tabLst/>
                        <a:defRPr/>
                      </a:pPr>
                      <a:r>
                        <a:rPr lang="en-US" sz="2400" dirty="0">
                          <a:solidFill>
                            <a:srgbClr val="D9D9D9"/>
                          </a:solidFill>
                          <a:latin typeface="Arial" panose="020B0604020202020204" pitchFamily="34" charset="0"/>
                          <a:cs typeface="Arial" panose="020B0604020202020204" pitchFamily="34" charset="0"/>
                        </a:rPr>
                        <a:t>You can see a tutorial here: </a:t>
                      </a:r>
                      <a:r>
                        <a:rPr lang="en-US" sz="2400" u="sng" dirty="0">
                          <a:solidFill>
                            <a:srgbClr val="FFC000"/>
                          </a:solidFill>
                          <a:latin typeface="Arial" panose="020B0604020202020204" pitchFamily="34" charset="0"/>
                          <a:cs typeface="Arial" panose="020B0604020202020204" pitchFamily="34" charset="0"/>
                        </a:rPr>
                        <a:t>https://</a:t>
                      </a:r>
                      <a:r>
                        <a:rPr lang="en-US" sz="2400" u="sng" dirty="0" err="1">
                          <a:solidFill>
                            <a:srgbClr val="FFC000"/>
                          </a:solidFill>
                          <a:latin typeface="Arial" panose="020B0604020202020204" pitchFamily="34" charset="0"/>
                          <a:cs typeface="Arial" panose="020B0604020202020204" pitchFamily="34" charset="0"/>
                        </a:rPr>
                        <a:t>www.posterpresentations.com</a:t>
                      </a:r>
                      <a:r>
                        <a:rPr lang="en-US" sz="2400" u="sng" dirty="0">
                          <a:solidFill>
                            <a:srgbClr val="FFC000"/>
                          </a:solidFill>
                          <a:latin typeface="Arial" panose="020B0604020202020204" pitchFamily="34" charset="0"/>
                          <a:cs typeface="Arial" panose="020B0604020202020204" pitchFamily="34" charset="0"/>
                        </a:rPr>
                        <a:t>/how-to-change-the-column-</a:t>
                      </a:r>
                      <a:r>
                        <a:rPr lang="en-US" sz="2400" u="sng" dirty="0" err="1">
                          <a:solidFill>
                            <a:srgbClr val="FFC000"/>
                          </a:solidFill>
                          <a:latin typeface="Arial" panose="020B0604020202020204" pitchFamily="34" charset="0"/>
                          <a:cs typeface="Arial" panose="020B0604020202020204" pitchFamily="34" charset="0"/>
                        </a:rPr>
                        <a:t>configuration.html</a:t>
                      </a:r>
                      <a:endParaRPr lang="en-US" sz="8600" u="sng" dirty="0">
                        <a:solidFill>
                          <a:srgbClr val="FFC000"/>
                        </a:solidFill>
                      </a:endParaRP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9"/>
                      <a:stretch>
                        <a:fillRect/>
                      </a:stretch>
                    </a:blipFill>
                  </a:tcPr>
                </a:tc>
                <a:tc hMerge="1">
                  <a:txBody>
                    <a:bodyPr/>
                    <a:lstStyle/>
                    <a:p>
                      <a:endParaRPr lang="en-US" dirty="0"/>
                    </a:p>
                  </a:txBody>
                  <a:tcPr marL="182880" marT="137160">
                    <a:solidFill>
                      <a:srgbClr val="010101"/>
                    </a:solidFill>
                  </a:tcPr>
                </a:tc>
                <a:extLst>
                  <a:ext uri="{0D108BD9-81ED-4DB2-BD59-A6C34878D82A}">
                    <a16:rowId xmlns="" xmlns:a16="http://schemas.microsoft.com/office/drawing/2014/main" val="10004"/>
                  </a:ext>
                </a:extLst>
              </a:tr>
              <a:tr h="3870672">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blipFill dpi="0" rotWithShape="1">
                      <a:blip r:embed="rId10">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row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900" b="1" noProof="0" dirty="0">
                          <a:solidFill>
                            <a:srgbClr val="FFC000"/>
                          </a:solidFill>
                          <a:latin typeface="Arial" panose="020B0604020202020204" pitchFamily="34" charset="0"/>
                          <a:cs typeface="Arial" panose="020B0604020202020204" pitchFamily="34" charset="0"/>
                        </a:rPr>
                        <a:t>How to hide the QUICK START GUIDE bars from the sides of the template</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panose="020B0604020202020204" pitchFamily="34" charset="0"/>
                          <a:cs typeface="Arial" panose="020B0604020202020204" pitchFamily="34" charset="0"/>
                        </a:rPr>
                        <a:t>The Quick Start</a:t>
                      </a:r>
                      <a:r>
                        <a:rPr lang="en-US" sz="2400" baseline="0" noProof="0" dirty="0">
                          <a:solidFill>
                            <a:srgbClr val="D9D9D9"/>
                          </a:solidFill>
                          <a:latin typeface="Arial" panose="020B0604020202020204" pitchFamily="34" charset="0"/>
                          <a:cs typeface="Arial" panose="020B0604020202020204" pitchFamily="34" charset="0"/>
                        </a:rPr>
                        <a:t> Guides</a:t>
                      </a:r>
                      <a:r>
                        <a:rPr lang="en-US" sz="2400" noProof="0" dirty="0">
                          <a:solidFill>
                            <a:srgbClr val="D9D9D9"/>
                          </a:solidFill>
                          <a:latin typeface="Arial" panose="020B0604020202020204" pitchFamily="34" charset="0"/>
                          <a:cs typeface="Arial" panose="020B0604020202020204" pitchFamily="34" charset="0"/>
                        </a:rPr>
                        <a:t> </a:t>
                      </a:r>
                      <a:r>
                        <a:rPr lang="en-US" sz="2400" u="sng" noProof="0" dirty="0">
                          <a:solidFill>
                            <a:srgbClr val="D9D9D9"/>
                          </a:solidFill>
                          <a:latin typeface="Arial" panose="020B0604020202020204" pitchFamily="34" charset="0"/>
                          <a:cs typeface="Arial" panose="020B0604020202020204" pitchFamily="34" charset="0"/>
                        </a:rPr>
                        <a:t>are outside the template’s printable area</a:t>
                      </a:r>
                      <a:r>
                        <a:rPr lang="en-US" sz="2400" noProof="0" dirty="0">
                          <a:solidFill>
                            <a:srgbClr val="D9D9D9"/>
                          </a:solidFill>
                          <a:latin typeface="Arial" panose="020B0604020202020204" pitchFamily="34" charset="0"/>
                          <a:cs typeface="Arial" panose="020B0604020202020204" pitchFamily="34" charset="0"/>
                        </a:rPr>
                        <a:t> and they will not be on the printed poster</a:t>
                      </a:r>
                      <a:r>
                        <a:rPr lang="en-US" sz="2400" baseline="0" noProof="0" dirty="0">
                          <a:solidFill>
                            <a:srgbClr val="D9D9D9"/>
                          </a:solidFill>
                          <a:latin typeface="Arial" panose="020B0604020202020204" pitchFamily="34" charset="0"/>
                          <a:cs typeface="Arial" panose="020B0604020202020204" pitchFamily="34" charset="0"/>
                        </a:rPr>
                        <a:t>. </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dirty="0">
                          <a:solidFill>
                            <a:srgbClr val="D9D9D9"/>
                          </a:solidFill>
                          <a:latin typeface="Arial" panose="020B0604020202020204" pitchFamily="34" charset="0"/>
                          <a:cs typeface="Arial" panose="020B0604020202020204" pitchFamily="34" charset="0"/>
                        </a:rPr>
                        <a:t>If you create a PDF file from your template, the guides will not be included.</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dirty="0">
                          <a:solidFill>
                            <a:srgbClr val="D9D9D9"/>
                          </a:solidFill>
                          <a:latin typeface="Arial" panose="020B0604020202020204" pitchFamily="34" charset="0"/>
                          <a:cs typeface="Arial" panose="020B0604020202020204" pitchFamily="34" charset="0"/>
                        </a:rPr>
                        <a:t>To hide the guides click on the </a:t>
                      </a:r>
                      <a:r>
                        <a:rPr lang="en-US" sz="2400" b="1" baseline="0" noProof="0" dirty="0">
                          <a:solidFill>
                            <a:srgbClr val="D9D9D9"/>
                          </a:solidFill>
                          <a:latin typeface="Arial" panose="020B0604020202020204" pitchFamily="34" charset="0"/>
                          <a:cs typeface="Arial" panose="020B0604020202020204" pitchFamily="34" charset="0"/>
                        </a:rPr>
                        <a:t>Home</a:t>
                      </a:r>
                      <a:r>
                        <a:rPr lang="en-US" sz="2400" baseline="0" noProof="0" dirty="0">
                          <a:solidFill>
                            <a:srgbClr val="D9D9D9"/>
                          </a:solidFill>
                          <a:latin typeface="Arial" panose="020B0604020202020204" pitchFamily="34" charset="0"/>
                          <a:cs typeface="Arial" panose="020B0604020202020204" pitchFamily="34" charset="0"/>
                        </a:rPr>
                        <a:t> tab (top of the screen) and then click on the </a:t>
                      </a:r>
                      <a:r>
                        <a:rPr lang="en-US" sz="2400" b="1"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 button below to see the available layouts. Choose the </a:t>
                      </a:r>
                      <a:r>
                        <a:rPr lang="en-US" sz="2400" b="1" baseline="0" noProof="0" dirty="0">
                          <a:solidFill>
                            <a:srgbClr val="D9D9D9"/>
                          </a:solidFill>
                          <a:latin typeface="Arial" panose="020B0604020202020204" pitchFamily="34" charset="0"/>
                          <a:cs typeface="Arial" panose="020B0604020202020204" pitchFamily="34" charset="0"/>
                        </a:rPr>
                        <a:t>Without Guides </a:t>
                      </a:r>
                      <a:r>
                        <a:rPr lang="en-US" sz="2400" b="0"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a:t>
                      </a: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 xmlns:a16="http://schemas.microsoft.com/office/drawing/2014/main" val="10005"/>
                  </a:ext>
                </a:extLst>
              </a:tr>
              <a:tr h="3581295">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tc hMerge="1">
                  <a:txBody>
                    <a:bodyPr/>
                    <a:lstStyle/>
                    <a:p>
                      <a:endParaRPr lang="en-US"/>
                    </a:p>
                  </a:txBody>
                  <a:tcPr/>
                </a:tc>
                <a:tc vMerge="1">
                  <a:txBody>
                    <a:bodyPr/>
                    <a:lstStyle/>
                    <a:p>
                      <a:endParaRPr lang="en-US"/>
                    </a:p>
                  </a:txBody>
                  <a:tcPr/>
                </a:tc>
                <a:extLst>
                  <a:ext uri="{0D108BD9-81ED-4DB2-BD59-A6C34878D82A}">
                    <a16:rowId xmlns="" xmlns:a16="http://schemas.microsoft.com/office/drawing/2014/main" val="1766341567"/>
                  </a:ext>
                </a:extLst>
              </a:tr>
              <a:tr h="3663884">
                <a:tc gridSpan="2">
                  <a:txBody>
                    <a:bodyPr/>
                    <a:lstStyle/>
                    <a:p>
                      <a:r>
                        <a:rPr lang="en-US" sz="2900" b="1" dirty="0">
                          <a:solidFill>
                            <a:srgbClr val="FFC000"/>
                          </a:solidFill>
                          <a:latin typeface="Arial" panose="020B0604020202020204" pitchFamily="34" charset="0"/>
                          <a:cs typeface="Arial" panose="020B0604020202020204" pitchFamily="34" charset="0"/>
                        </a:rPr>
                        <a:t>How to</a:t>
                      </a:r>
                      <a:r>
                        <a:rPr lang="en-US" sz="2900" b="1" baseline="0" dirty="0">
                          <a:solidFill>
                            <a:srgbClr val="FFC000"/>
                          </a:solidFill>
                          <a:latin typeface="Arial" panose="020B0604020202020204" pitchFamily="34" charset="0"/>
                          <a:cs typeface="Arial" panose="020B0604020202020204" pitchFamily="34" charset="0"/>
                        </a:rPr>
                        <a:t> preview your poster prior to presenting</a:t>
                      </a:r>
                      <a:endParaRPr lang="en-US" sz="2900" b="1" dirty="0">
                        <a:solidFill>
                          <a:srgbClr val="FFC000"/>
                        </a:solidFill>
                        <a:latin typeface="Arial" panose="020B0604020202020204" pitchFamily="34" charset="0"/>
                        <a:cs typeface="Arial" panose="020B0604020202020204" pitchFamily="34" charset="0"/>
                      </a:endParaRPr>
                    </a:p>
                    <a:p>
                      <a:r>
                        <a:rPr lang="en-US" sz="2400" dirty="0">
                          <a:solidFill>
                            <a:srgbClr val="D9D9D9"/>
                          </a:solidFill>
                          <a:latin typeface="Arial" panose="020B0604020202020204" pitchFamily="34" charset="0"/>
                          <a:cs typeface="Arial" panose="020B0604020202020204" pitchFamily="34" charset="0"/>
                        </a:rPr>
                        <a:t>You can preview your poster at any time by pressing the </a:t>
                      </a:r>
                      <a:r>
                        <a:rPr lang="en-US" sz="2400" dirty="0">
                          <a:solidFill>
                            <a:srgbClr val="FFC000"/>
                          </a:solidFill>
                          <a:latin typeface="Arial" panose="020B0604020202020204" pitchFamily="34" charset="0"/>
                          <a:cs typeface="Arial" panose="020B0604020202020204" pitchFamily="34" charset="0"/>
                        </a:rPr>
                        <a:t>F5 key</a:t>
                      </a:r>
                      <a:r>
                        <a:rPr lang="en-US" sz="2400" dirty="0">
                          <a:solidFill>
                            <a:srgbClr val="D9D9D9"/>
                          </a:solidFill>
                          <a:latin typeface="Arial" panose="020B0604020202020204" pitchFamily="34" charset="0"/>
                          <a:cs typeface="Arial" panose="020B0604020202020204" pitchFamily="34" charset="0"/>
                        </a:rPr>
                        <a:t> on your keyboard. You will see on the screen what's on your poster and how it should look when printed. Press the </a:t>
                      </a:r>
                      <a:r>
                        <a:rPr lang="en-US" sz="2400" dirty="0">
                          <a:solidFill>
                            <a:srgbClr val="FFC000"/>
                          </a:solidFill>
                          <a:latin typeface="Arial" panose="020B0604020202020204" pitchFamily="34" charset="0"/>
                          <a:cs typeface="Arial" panose="020B0604020202020204" pitchFamily="34" charset="0"/>
                        </a:rPr>
                        <a:t>ESC key </a:t>
                      </a:r>
                      <a:r>
                        <a:rPr lang="en-US" sz="2400" dirty="0">
                          <a:solidFill>
                            <a:srgbClr val="D9D9D9"/>
                          </a:solidFill>
                          <a:latin typeface="Arial" panose="020B0604020202020204" pitchFamily="34" charset="0"/>
                          <a:cs typeface="Arial" panose="020B0604020202020204" pitchFamily="34" charset="0"/>
                        </a:rPr>
                        <a:t>to exit Preview.</a:t>
                      </a:r>
                    </a:p>
                  </a:txBody>
                  <a:tcPr marL="182880" marT="137160">
                    <a:solidFill>
                      <a:srgbClr val="010101"/>
                    </a:solidFill>
                  </a:tcPr>
                </a:tc>
                <a:tc hMerge="1">
                  <a:txBody>
                    <a:bodyPr/>
                    <a:lstStyle/>
                    <a:p>
                      <a:endParaRPr lang="en-US"/>
                    </a:p>
                  </a:txBody>
                  <a:tcPr/>
                </a:tc>
                <a:tc>
                  <a:txBody>
                    <a:bodyPr/>
                    <a:lstStyle/>
                    <a:p>
                      <a:pPr algn="ctr"/>
                      <a:r>
                        <a:rPr lang="en-US" sz="11500" b="1" dirty="0">
                          <a:solidFill>
                            <a:srgbClr val="D9D9D9"/>
                          </a:solidFill>
                          <a:latin typeface="Arial" panose="020B0604020202020204" pitchFamily="34" charset="0"/>
                          <a:cs typeface="Arial" panose="020B0604020202020204" pitchFamily="34" charset="0"/>
                        </a:rPr>
                        <a:t>F5</a:t>
                      </a:r>
                      <a:r>
                        <a:rPr lang="en-US" sz="2400" baseline="0" dirty="0">
                          <a:solidFill>
                            <a:srgbClr val="D9D9D9"/>
                          </a:solidFill>
                          <a:latin typeface="Arial" panose="020B0604020202020204" pitchFamily="34" charset="0"/>
                          <a:cs typeface="Arial" panose="020B0604020202020204" pitchFamily="34" charset="0"/>
                        </a:rPr>
                        <a:t> </a:t>
                      </a:r>
                      <a:endParaRPr lang="en-US" sz="8600" dirty="0"/>
                    </a:p>
                  </a:txBody>
                  <a:tcPr marL="182880" marT="137160" anchor="ctr">
                    <a:solidFill>
                      <a:schemeClr val="tx1">
                        <a:lumMod val="95000"/>
                        <a:lumOff val="5000"/>
                      </a:schemeClr>
                    </a:solidFill>
                  </a:tcPr>
                </a:tc>
                <a:extLst>
                  <a:ext uri="{0D108BD9-81ED-4DB2-BD59-A6C34878D82A}">
                    <a16:rowId xmlns="" xmlns:a16="http://schemas.microsoft.com/office/drawing/2014/main" val="10006"/>
                  </a:ext>
                </a:extLst>
              </a:tr>
              <a:tr h="1738793">
                <a:tc gridSpan="3">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900" b="1" noProof="0" dirty="0">
                          <a:solidFill>
                            <a:srgbClr val="FFC000"/>
                          </a:solidFill>
                          <a:latin typeface="Arial"/>
                          <a:cs typeface="Arial"/>
                        </a:rPr>
                        <a:t>How to present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a:cs typeface="Arial"/>
                        </a:rPr>
                        <a:t>When you finish designing your poster and are ready to virtually present it, follow the conference organizers' instructions. </a:t>
                      </a:r>
                    </a:p>
                  </a:txBody>
                  <a:tcPr marL="182880" marT="137160">
                    <a:solidFill>
                      <a:srgbClr val="010101"/>
                    </a:solidFill>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10007"/>
                  </a:ext>
                </a:extLst>
              </a:tr>
              <a:tr h="8006246">
                <a:tc gridSpan="3">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3200" b="1" noProof="0" dirty="0">
                          <a:solidFill>
                            <a:srgbClr val="FFC000"/>
                          </a:solidFill>
                          <a:latin typeface="Arial"/>
                          <a:cs typeface="Arial"/>
                        </a:rPr>
                        <a:t>Publish, present virtually, share, and discuss!</a:t>
                      </a:r>
                    </a:p>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0" noProof="0" dirty="0">
                          <a:solidFill>
                            <a:schemeClr val="bg1"/>
                          </a:solidFill>
                          <a:latin typeface="Arial"/>
                          <a:cs typeface="Arial"/>
                        </a:rPr>
                        <a:t>Submit your poster and add it to the Research Poster Virtual Library.</a:t>
                      </a:r>
                      <a:r>
                        <a:rPr lang="en-US" sz="2400" b="0" noProof="0" dirty="0">
                          <a:solidFill>
                            <a:srgbClr val="FFC000"/>
                          </a:solidFill>
                          <a:latin typeface="Arial"/>
                          <a:cs typeface="Arial"/>
                        </a:rPr>
                        <a:t/>
                      </a:r>
                      <a:br>
                        <a:rPr lang="en-US" sz="2400" b="0" noProof="0" dirty="0">
                          <a:solidFill>
                            <a:srgbClr val="FFC000"/>
                          </a:solidFill>
                          <a:latin typeface="Arial"/>
                          <a:cs typeface="Arial"/>
                        </a:rPr>
                      </a:br>
                      <a:r>
                        <a:rPr lang="en-US" sz="2400" b="0" noProof="0" dirty="0">
                          <a:solidFill>
                            <a:srgbClr val="FFC000"/>
                          </a:solidFill>
                          <a:latin typeface="Arial"/>
                          <a:cs typeface="Arial"/>
                        </a:rPr>
                        <a:t/>
                      </a:r>
                      <a:br>
                        <a:rPr lang="en-US" sz="2400" b="0" noProof="0" dirty="0">
                          <a:solidFill>
                            <a:srgbClr val="FFC000"/>
                          </a:solidFill>
                          <a:latin typeface="Arial"/>
                          <a:cs typeface="Arial"/>
                        </a:rPr>
                      </a:br>
                      <a:r>
                        <a:rPr lang="en-US" sz="2400" b="1" noProof="0" dirty="0">
                          <a:solidFill>
                            <a:srgbClr val="FFC000"/>
                          </a:solidFill>
                          <a:latin typeface="Arial"/>
                          <a:cs typeface="Arial"/>
                        </a:rPr>
                        <a:t>Continuous global reach</a:t>
                      </a:r>
                    </a:p>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0" noProof="0" dirty="0">
                          <a:solidFill>
                            <a:schemeClr val="bg1"/>
                          </a:solidFill>
                          <a:latin typeface="Arial"/>
                          <a:cs typeface="Arial"/>
                        </a:rPr>
                        <a:t>Share your research with thousands of students, educators, scientists, and researchers from all over the United States and the World.</a:t>
                      </a:r>
                    </a:p>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b="0" noProof="0" dirty="0">
                        <a:solidFill>
                          <a:srgbClr val="FFC000"/>
                        </a:solidFill>
                        <a:latin typeface="Arial"/>
                        <a:cs typeface="Arial"/>
                      </a:endParaRPr>
                    </a:p>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a:cs typeface="Arial"/>
                        </a:rPr>
                        <a:t>Full-featured poster showcase included</a:t>
                      </a:r>
                    </a:p>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0" noProof="0" dirty="0">
                          <a:solidFill>
                            <a:schemeClr val="bg1"/>
                          </a:solidFill>
                          <a:latin typeface="Arial"/>
                          <a:cs typeface="Arial"/>
                        </a:rPr>
                        <a:t>Present your poster on a  professional full-featured and customizable web page that includes full screen functions, social sharing, your own discussion board, private contact form, narration and more.</a:t>
                      </a:r>
                    </a:p>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b="0" noProof="0" dirty="0">
                        <a:solidFill>
                          <a:srgbClr val="FFC000"/>
                        </a:solidFill>
                        <a:latin typeface="Arial"/>
                        <a:cs typeface="Arial"/>
                      </a:endParaRPr>
                    </a:p>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a:cs typeface="Arial"/>
                        </a:rPr>
                        <a:t>Convenience for presenter groups and conference coordinators </a:t>
                      </a:r>
                    </a:p>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0" noProof="0" dirty="0">
                          <a:solidFill>
                            <a:schemeClr val="bg1"/>
                          </a:solidFill>
                          <a:latin typeface="Arial"/>
                          <a:cs typeface="Arial"/>
                        </a:rPr>
                        <a:t>Published posters can easily be presented at virtual conferences. Perfect solution for organizers of meetings and conferences.</a:t>
                      </a:r>
                      <a:r>
                        <a:rPr lang="en-US" sz="2400" b="0" noProof="0" dirty="0">
                          <a:solidFill>
                            <a:srgbClr val="FFC000"/>
                          </a:solidFill>
                          <a:latin typeface="Arial"/>
                          <a:cs typeface="Arial"/>
                        </a:rPr>
                        <a:t/>
                      </a:r>
                      <a:br>
                        <a:rPr lang="en-US" sz="2400" b="0" noProof="0" dirty="0">
                          <a:solidFill>
                            <a:srgbClr val="FFC000"/>
                          </a:solidFill>
                          <a:latin typeface="Arial"/>
                          <a:cs typeface="Arial"/>
                        </a:rPr>
                      </a:br>
                      <a:endParaRPr lang="en-US" sz="2400" b="0" noProof="0" dirty="0">
                        <a:solidFill>
                          <a:srgbClr val="FFC000"/>
                        </a:solidFill>
                        <a:latin typeface="Arial"/>
                        <a:cs typeface="Arial"/>
                      </a:endParaRPr>
                    </a:p>
                    <a:p>
                      <a:pPr marL="0" marR="0" lvl="0" indent="0" algn="l" defTabSz="1518341" rtl="0" eaLnBrk="1" fontAlgn="auto" latinLnBrk="0" hangingPunct="1">
                        <a:lnSpc>
                          <a:spcPct val="100000"/>
                        </a:lnSpc>
                        <a:spcBef>
                          <a:spcPts val="0"/>
                        </a:spcBef>
                        <a:spcAft>
                          <a:spcPts val="0"/>
                        </a:spcAft>
                        <a:buClrTx/>
                        <a:buSzTx/>
                        <a:buFontTx/>
                        <a:buNone/>
                        <a:tabLst/>
                        <a:defRPr/>
                      </a:pPr>
                      <a:r>
                        <a:rPr lang="en-US" sz="2900" b="1" noProof="0" dirty="0">
                          <a:solidFill>
                            <a:srgbClr val="FFC000"/>
                          </a:solidFill>
                          <a:latin typeface="Arial"/>
                          <a:cs typeface="Arial"/>
                        </a:rPr>
                        <a:t>https://</a:t>
                      </a:r>
                      <a:r>
                        <a:rPr lang="en-US" sz="2900" b="1" noProof="0" dirty="0" err="1">
                          <a:solidFill>
                            <a:srgbClr val="FFC000"/>
                          </a:solidFill>
                          <a:latin typeface="Arial"/>
                          <a:cs typeface="Arial"/>
                        </a:rPr>
                        <a:t>www.PosterPresentations.com</a:t>
                      </a:r>
                      <a:r>
                        <a:rPr lang="en-US" sz="2900" b="1" noProof="0" dirty="0">
                          <a:solidFill>
                            <a:srgbClr val="FFC000"/>
                          </a:solidFill>
                          <a:latin typeface="Arial"/>
                          <a:cs typeface="Arial"/>
                        </a:rPr>
                        <a:t>/research</a:t>
                      </a:r>
                    </a:p>
                  </a:txBody>
                  <a:tcPr marL="182880" marT="137160">
                    <a:solidFill>
                      <a:schemeClr val="accent5">
                        <a:lumMod val="50000"/>
                      </a:schemeClr>
                    </a:solidFill>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2448051497"/>
                  </a:ext>
                </a:extLst>
              </a:tr>
              <a:tr h="1287327">
                <a:tc gridSpan="3">
                  <a:txBody>
                    <a:bodyPr/>
                    <a:lstStyle/>
                    <a:p>
                      <a:endParaRPr lang="en-US" sz="2400" dirty="0">
                        <a:solidFill>
                          <a:srgbClr val="1F3A4E"/>
                        </a:solidFill>
                      </a:endParaRPr>
                    </a:p>
                  </a:txBody>
                  <a:tcPr marL="182880" marT="137160">
                    <a:blipFill dpi="0" rotWithShape="1">
                      <a:blip r:embed="rId11">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10008"/>
                  </a:ext>
                </a:extLst>
              </a:tr>
              <a:tr h="1494115">
                <a:tc>
                  <a:txBody>
                    <a:bodyPr/>
                    <a:lstStyle/>
                    <a:p>
                      <a:pPr>
                        <a:lnSpc>
                          <a:spcPts val="2600"/>
                        </a:lnSpc>
                      </a:pPr>
                      <a:r>
                        <a:rPr lang="en-US" sz="2100" dirty="0">
                          <a:solidFill>
                            <a:schemeClr val="bg1">
                              <a:lumMod val="85000"/>
                            </a:schemeClr>
                          </a:solidFill>
                          <a:latin typeface="Arial"/>
                          <a:cs typeface="Arial"/>
                        </a:rPr>
                        <a:t>© 2020</a:t>
                      </a:r>
                      <a:r>
                        <a:rPr lang="en-US" sz="2100" baseline="0" dirty="0">
                          <a:solidFill>
                            <a:schemeClr val="bg1">
                              <a:lumMod val="85000"/>
                            </a:schemeClr>
                          </a:solidFill>
                          <a:latin typeface="Arial"/>
                          <a:cs typeface="Arial"/>
                        </a:rPr>
                        <a:t> </a:t>
                      </a:r>
                      <a:r>
                        <a:rPr lang="en-US" sz="2100" dirty="0" err="1">
                          <a:solidFill>
                            <a:schemeClr val="bg1">
                              <a:lumMod val="85000"/>
                            </a:schemeClr>
                          </a:solidFill>
                          <a:latin typeface="Arial"/>
                          <a:cs typeface="Arial"/>
                        </a:rPr>
                        <a:t>PosterPresentations.com</a:t>
                      </a:r>
                      <a:r>
                        <a:rPr lang="en-US" sz="2100" dirty="0">
                          <a:solidFill>
                            <a:schemeClr val="bg1">
                              <a:lumMod val="85000"/>
                            </a:schemeClr>
                          </a:solidFill>
                          <a:latin typeface="Arial"/>
                          <a:cs typeface="Arial"/>
                        </a:rPr>
                        <a:t/>
                      </a:r>
                      <a:br>
                        <a:rPr lang="en-US" sz="2100" dirty="0">
                          <a:solidFill>
                            <a:schemeClr val="bg1">
                              <a:lumMod val="85000"/>
                            </a:schemeClr>
                          </a:solidFill>
                          <a:latin typeface="Arial"/>
                          <a:cs typeface="Arial"/>
                        </a:rPr>
                      </a:br>
                      <a:r>
                        <a:rPr lang="en-US" sz="2100" dirty="0">
                          <a:solidFill>
                            <a:schemeClr val="bg1">
                              <a:lumMod val="85000"/>
                            </a:schemeClr>
                          </a:solidFill>
                          <a:latin typeface="Arial"/>
                          <a:cs typeface="Arial"/>
                        </a:rPr>
                        <a:t>2117 Fourth Street ,</a:t>
                      </a:r>
                      <a:r>
                        <a:rPr lang="en-US" sz="2100" baseline="0" dirty="0">
                          <a:solidFill>
                            <a:schemeClr val="bg1">
                              <a:lumMod val="85000"/>
                            </a:schemeClr>
                          </a:solidFill>
                          <a:latin typeface="Arial"/>
                          <a:cs typeface="Arial"/>
                        </a:rPr>
                        <a:t> STE C        </a:t>
                      </a:r>
                    </a:p>
                    <a:p>
                      <a:pPr>
                        <a:lnSpc>
                          <a:spcPts val="2600"/>
                        </a:lnSpc>
                      </a:pPr>
                      <a:r>
                        <a:rPr lang="en-US" sz="2100" baseline="0" dirty="0">
                          <a:solidFill>
                            <a:schemeClr val="bg1">
                              <a:lumMod val="85000"/>
                            </a:schemeClr>
                          </a:solidFill>
                          <a:latin typeface="Arial"/>
                          <a:cs typeface="Arial"/>
                        </a:rPr>
                        <a:t>Berkeley CA 94710 USA</a:t>
                      </a:r>
                      <a:endParaRPr lang="en-US" sz="2100" dirty="0">
                        <a:solidFill>
                          <a:schemeClr val="bg1">
                            <a:lumMod val="85000"/>
                          </a:schemeClr>
                        </a:solidFill>
                        <a:latin typeface="Arial"/>
                        <a:cs typeface="Arial"/>
                      </a:endParaRPr>
                    </a:p>
                  </a:txBody>
                  <a:tcPr marL="182880" marT="137160">
                    <a:solidFill>
                      <a:srgbClr val="010101"/>
                    </a:solidFill>
                  </a:tcPr>
                </a:tc>
                <a:tc gridSpan="2">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dirty="0">
                          <a:solidFill>
                            <a:srgbClr val="D0D0D0"/>
                          </a:solidFill>
                          <a:latin typeface="Arial"/>
                          <a:cs typeface="Arial"/>
                        </a:rPr>
                        <a:t>For complete tutorials</a:t>
                      </a:r>
                      <a:r>
                        <a:rPr lang="en-US" sz="2400" b="1" baseline="0" dirty="0">
                          <a:solidFill>
                            <a:srgbClr val="D0D0D0"/>
                          </a:solidFill>
                          <a:latin typeface="Arial"/>
                          <a:cs typeface="Arial"/>
                        </a:rPr>
                        <a:t> visit:</a:t>
                      </a:r>
                    </a:p>
                    <a:p>
                      <a:pPr marL="0" marR="0" indent="0" algn="l" defTabSz="4388900" rtl="0" eaLnBrk="1" fontAlgn="auto" latinLnBrk="0" hangingPunct="1">
                        <a:lnSpc>
                          <a:spcPct val="100000"/>
                        </a:lnSpc>
                        <a:spcBef>
                          <a:spcPts val="0"/>
                        </a:spcBef>
                        <a:spcAft>
                          <a:spcPts val="0"/>
                        </a:spcAft>
                        <a:buClrTx/>
                        <a:buSzTx/>
                        <a:buFontTx/>
                        <a:buNone/>
                        <a:tabLst/>
                        <a:defRPr/>
                      </a:pPr>
                      <a:r>
                        <a:rPr lang="en-US" sz="1800" b="1" dirty="0">
                          <a:solidFill>
                            <a:srgbClr val="FFC000"/>
                          </a:solidFill>
                          <a:latin typeface="Arial"/>
                          <a:cs typeface="Arial"/>
                        </a:rPr>
                        <a:t>https://</a:t>
                      </a:r>
                      <a:r>
                        <a:rPr lang="en-US" sz="1800" b="1" dirty="0" err="1">
                          <a:solidFill>
                            <a:srgbClr val="FFC000"/>
                          </a:solidFill>
                          <a:latin typeface="Arial"/>
                          <a:cs typeface="Arial"/>
                        </a:rPr>
                        <a:t>www.posterpresentations.com</a:t>
                      </a:r>
                      <a:r>
                        <a:rPr lang="en-US" sz="1800" b="1" dirty="0">
                          <a:solidFill>
                            <a:srgbClr val="FFC000"/>
                          </a:solidFill>
                          <a:latin typeface="Arial"/>
                          <a:cs typeface="Arial"/>
                        </a:rPr>
                        <a:t>/</a:t>
                      </a:r>
                      <a:r>
                        <a:rPr lang="en-US" sz="1800" b="1" dirty="0" err="1">
                          <a:solidFill>
                            <a:srgbClr val="FFC000"/>
                          </a:solidFill>
                          <a:latin typeface="Arial"/>
                          <a:cs typeface="Arial"/>
                        </a:rPr>
                        <a:t>helpdesk.html</a:t>
                      </a:r>
                      <a:endParaRPr lang="en-US" sz="1800" dirty="0">
                        <a:solidFill>
                          <a:schemeClr val="bg1">
                            <a:lumMod val="85000"/>
                          </a:schemeClr>
                        </a:solidFill>
                        <a:latin typeface="Arial"/>
                        <a:cs typeface="Arial"/>
                      </a:endParaRPr>
                    </a:p>
                  </a:txBody>
                  <a:tcPr marL="182880" marT="137160">
                    <a:solidFill>
                      <a:srgbClr val="010101"/>
                    </a:solidFill>
                  </a:tcPr>
                </a:tc>
                <a:tc hMerge="1">
                  <a:txBody>
                    <a:bodyPr/>
                    <a:lstStyle/>
                    <a:p>
                      <a:endParaRPr lang="en-US"/>
                    </a:p>
                  </a:txBody>
                  <a:tcPr/>
                </a:tc>
                <a:extLst>
                  <a:ext uri="{0D108BD9-81ED-4DB2-BD59-A6C34878D82A}">
                    <a16:rowId xmlns="" xmlns:a16="http://schemas.microsoft.com/office/drawing/2014/main" val="10009"/>
                  </a:ext>
                </a:extLst>
              </a:tr>
            </a:tbl>
          </a:graphicData>
        </a:graphic>
      </p:graphicFrame>
    </p:spTree>
  </p:cSld>
  <p:clrMap bg1="lt1" tx1="dk1" bg2="lt2" tx2="dk2" accent1="accent1" accent2="accent2" accent3="accent3" accent4="accent4" accent5="accent5" accent6="accent6" hlink="hlink" folHlink="folHlink"/>
  <p:sldLayoutIdLst>
    <p:sldLayoutId id="2147483652"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 name="Text Box 14"/>
          <p:cNvSpPr txBox="1">
            <a:spLocks noChangeArrowheads="1"/>
          </p:cNvSpPr>
          <p:nvPr/>
        </p:nvSpPr>
        <p:spPr bwMode="auto">
          <a:xfrm>
            <a:off x="1567305" y="32390910"/>
            <a:ext cx="2514600" cy="341436"/>
          </a:xfrm>
          <a:prstGeom prst="rect">
            <a:avLst/>
          </a:prstGeom>
          <a:noFill/>
          <a:ln w="9525">
            <a:noFill/>
            <a:miter lim="800000"/>
            <a:headEnd/>
            <a:tailEnd/>
          </a:ln>
          <a:effectLst/>
        </p:spPr>
        <p:txBody>
          <a:bodyPr lIns="91263" tIns="45623" rIns="91263" bIns="45623">
            <a:spAutoFit/>
          </a:bodyPr>
          <a:lstStyle/>
          <a:p>
            <a:pPr eaLnBrk="0" hangingPunct="0">
              <a:lnSpc>
                <a:spcPct val="65000"/>
              </a:lnSpc>
              <a:spcBef>
                <a:spcPct val="50000"/>
              </a:spcBef>
              <a:defRPr/>
            </a:pPr>
            <a:r>
              <a:rPr lang="en-US" sz="500" b="1" dirty="0">
                <a:solidFill>
                  <a:schemeClr val="bg1">
                    <a:lumMod val="75000"/>
                  </a:schemeClr>
                </a:solidFill>
                <a:latin typeface="Arial" charset="0"/>
              </a:rPr>
              <a:t>RESEARCH POSTER PRESENTATION DESIGN © 2022</a:t>
            </a:r>
          </a:p>
          <a:p>
            <a:pPr eaLnBrk="0" hangingPunct="0">
              <a:lnSpc>
                <a:spcPct val="65000"/>
              </a:lnSpc>
              <a:spcBef>
                <a:spcPct val="50000"/>
              </a:spcBef>
              <a:defRPr/>
            </a:pPr>
            <a:r>
              <a:rPr lang="en-US" sz="1100" b="1" dirty="0">
                <a:solidFill>
                  <a:schemeClr val="bg1">
                    <a:lumMod val="75000"/>
                  </a:schemeClr>
                </a:solidFill>
                <a:latin typeface="Arial" charset="0"/>
              </a:rPr>
              <a:t>www.PosterPresentations.com</a:t>
            </a:r>
          </a:p>
        </p:txBody>
      </p:sp>
    </p:spTree>
    <p:extLst>
      <p:ext uri="{BB962C8B-B14F-4D97-AF65-F5344CB8AC3E}">
        <p14:creationId xmlns:p14="http://schemas.microsoft.com/office/powerpoint/2010/main" val="717728416"/>
      </p:ext>
    </p:extLst>
  </p:cSld>
  <p:clrMap bg1="lt1" tx1="dk1" bg2="lt2" tx2="dk2" accent1="accent1" accent2="accent2" accent3="accent3" accent4="accent4" accent5="accent5" accent6="accent6" hlink="hlink" folHlink="folHlink"/>
  <p:sldLayoutIdLst>
    <p:sldLayoutId id="2147483654"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7039B15A-A5D0-CCF3-5253-13C72B1D5BE0}"/>
              </a:ext>
            </a:extLst>
          </p:cNvPr>
          <p:cNvSpPr>
            <a:spLocks noGrp="1"/>
          </p:cNvSpPr>
          <p:nvPr>
            <p:ph type="body" sz="quarter" idx="10"/>
          </p:nvPr>
        </p:nvSpPr>
        <p:spPr>
          <a:xfrm>
            <a:off x="503590" y="5885400"/>
            <a:ext cx="10080000" cy="6375762"/>
          </a:xfrm>
        </p:spPr>
        <p:txBody>
          <a:bodyPr/>
          <a:lstStyle/>
          <a:p>
            <a:pPr algn="just">
              <a:lnSpc>
                <a:spcPct val="150000"/>
              </a:lnSpc>
            </a:pPr>
            <a:r>
              <a:rPr lang="en-US" sz="3200" dirty="0" err="1"/>
              <a:t>Hepatocelularni</a:t>
            </a:r>
            <a:r>
              <a:rPr lang="en-US" sz="3200" dirty="0"/>
              <a:t> </a:t>
            </a:r>
            <a:r>
              <a:rPr lang="en-US" sz="3200" dirty="0" err="1"/>
              <a:t>karcinom</a:t>
            </a:r>
            <a:r>
              <a:rPr lang="en-US" sz="3200" dirty="0"/>
              <a:t> (HCC) je </a:t>
            </a:r>
            <a:r>
              <a:rPr lang="en-US" sz="3200" dirty="0" err="1"/>
              <a:t>najčešći</a:t>
            </a:r>
            <a:r>
              <a:rPr lang="en-US" sz="3200" dirty="0"/>
              <a:t> </a:t>
            </a:r>
            <a:r>
              <a:rPr lang="en-US" sz="3200" dirty="0" err="1"/>
              <a:t>primarni</a:t>
            </a:r>
            <a:r>
              <a:rPr lang="en-US" sz="3200" dirty="0"/>
              <a:t> tumor </a:t>
            </a:r>
            <a:r>
              <a:rPr lang="en-US" sz="3200" dirty="0" err="1"/>
              <a:t>jetre</a:t>
            </a:r>
            <a:r>
              <a:rPr lang="en-US" sz="3200" dirty="0"/>
              <a:t>. </a:t>
            </a:r>
            <a:r>
              <a:rPr lang="en-US" sz="3200" dirty="0" err="1"/>
              <a:t>Bolest</a:t>
            </a:r>
            <a:r>
              <a:rPr lang="en-US" sz="3200" dirty="0"/>
              <a:t> se </a:t>
            </a:r>
            <a:r>
              <a:rPr lang="en-US" sz="3200" dirty="0" err="1"/>
              <a:t>obično</a:t>
            </a:r>
            <a:r>
              <a:rPr lang="en-US" sz="3200" dirty="0"/>
              <a:t> </a:t>
            </a:r>
            <a:r>
              <a:rPr lang="en-US" sz="3200" dirty="0" err="1"/>
              <a:t>verifikuje</a:t>
            </a:r>
            <a:r>
              <a:rPr lang="en-US" sz="3200" dirty="0"/>
              <a:t> u </a:t>
            </a:r>
            <a:r>
              <a:rPr lang="en-US" sz="3200" dirty="0" err="1"/>
              <a:t>uznapredovalom</a:t>
            </a:r>
            <a:r>
              <a:rPr lang="en-US" sz="3200" dirty="0"/>
              <a:t> </a:t>
            </a:r>
            <a:r>
              <a:rPr lang="en-US" sz="3200" dirty="0" err="1"/>
              <a:t>stadijumu</a:t>
            </a:r>
            <a:r>
              <a:rPr lang="en-US" sz="3200" dirty="0"/>
              <a:t> </a:t>
            </a:r>
            <a:r>
              <a:rPr lang="en-US" sz="3200" dirty="0" err="1"/>
              <a:t>i</a:t>
            </a:r>
            <a:r>
              <a:rPr lang="en-US" sz="3200" dirty="0"/>
              <a:t> </a:t>
            </a:r>
            <a:r>
              <a:rPr lang="en-US" sz="3200" dirty="0" err="1"/>
              <a:t>ima</a:t>
            </a:r>
            <a:r>
              <a:rPr lang="en-US" sz="3200" dirty="0"/>
              <a:t> </a:t>
            </a:r>
            <a:r>
              <a:rPr lang="en-US" sz="3200" dirty="0" err="1"/>
              <a:t>vrlo</a:t>
            </a:r>
            <a:r>
              <a:rPr lang="en-US" sz="3200" dirty="0"/>
              <a:t> </a:t>
            </a:r>
            <a:r>
              <a:rPr lang="en-US" sz="3200" dirty="0" err="1"/>
              <a:t>lošu</a:t>
            </a:r>
            <a:r>
              <a:rPr lang="en-US" sz="3200" dirty="0"/>
              <a:t> </a:t>
            </a:r>
            <a:r>
              <a:rPr lang="en-US" sz="3200" dirty="0" err="1"/>
              <a:t>prognozu</a:t>
            </a:r>
            <a:r>
              <a:rPr lang="en-US" sz="3200" dirty="0"/>
              <a:t>. </a:t>
            </a:r>
            <a:r>
              <a:rPr lang="en-US" sz="3200" dirty="0" err="1"/>
              <a:t>Nijedno</a:t>
            </a:r>
            <a:r>
              <a:rPr lang="en-US" sz="3200" dirty="0"/>
              <a:t> </a:t>
            </a:r>
            <a:r>
              <a:rPr lang="en-US" sz="3200" dirty="0" err="1"/>
              <a:t>hemoterapijsko</a:t>
            </a:r>
            <a:r>
              <a:rPr lang="en-US" sz="3200" dirty="0"/>
              <a:t> </a:t>
            </a:r>
            <a:r>
              <a:rPr lang="en-US" sz="3200" dirty="0" err="1"/>
              <a:t>sredstvo</a:t>
            </a:r>
            <a:r>
              <a:rPr lang="en-US" sz="3200" dirty="0"/>
              <a:t> </a:t>
            </a:r>
            <a:r>
              <a:rPr lang="en-US" sz="3200" dirty="0" err="1"/>
              <a:t>nije</a:t>
            </a:r>
            <a:r>
              <a:rPr lang="en-US" sz="3200" dirty="0"/>
              <a:t> </a:t>
            </a:r>
            <a:r>
              <a:rPr lang="en-US" sz="3200" dirty="0" err="1"/>
              <a:t>poboljšalo</a:t>
            </a:r>
            <a:r>
              <a:rPr lang="en-US" sz="3200" dirty="0"/>
              <a:t> </a:t>
            </a:r>
            <a:r>
              <a:rPr lang="en-US" sz="3200" dirty="0" err="1"/>
              <a:t>klinički</a:t>
            </a:r>
            <a:r>
              <a:rPr lang="en-US" sz="3200" dirty="0"/>
              <a:t> </a:t>
            </a:r>
            <a:r>
              <a:rPr lang="en-US" sz="3200" dirty="0" err="1"/>
              <a:t>ishod</a:t>
            </a:r>
            <a:r>
              <a:rPr lang="en-US" sz="3200" dirty="0"/>
              <a:t> </a:t>
            </a:r>
            <a:r>
              <a:rPr lang="en-US" sz="3200" dirty="0" err="1"/>
              <a:t>kod</a:t>
            </a:r>
            <a:r>
              <a:rPr lang="en-US" sz="3200" dirty="0"/>
              <a:t> </a:t>
            </a:r>
            <a:r>
              <a:rPr lang="en-US" sz="3200" dirty="0" err="1"/>
              <a:t>takvih</a:t>
            </a:r>
            <a:r>
              <a:rPr lang="en-US" sz="3200" dirty="0"/>
              <a:t> </a:t>
            </a:r>
            <a:r>
              <a:rPr lang="en-US" sz="3200" dirty="0" err="1"/>
              <a:t>bolesnika</a:t>
            </a:r>
            <a:r>
              <a:rPr lang="en-US" sz="3200" dirty="0"/>
              <a:t>. </a:t>
            </a:r>
            <a:endParaRPr lang="sr-Latn-RS" sz="3200" dirty="0"/>
          </a:p>
          <a:p>
            <a:pPr algn="just">
              <a:lnSpc>
                <a:spcPct val="150000"/>
              </a:lnSpc>
            </a:pPr>
            <a:r>
              <a:rPr lang="sr-Latn-RS" sz="3200" dirty="0"/>
              <a:t>Dijagnoza se bazira na specifičnim CT/MR nalazima, što spada u neinvazivne kriterijume i uzorku tkiva biopsija ili resekcija (Slika 1) </a:t>
            </a:r>
          </a:p>
        </p:txBody>
      </p:sp>
      <p:sp>
        <p:nvSpPr>
          <p:cNvPr id="3" name="Text Placeholder 2">
            <a:extLst>
              <a:ext uri="{FF2B5EF4-FFF2-40B4-BE49-F238E27FC236}">
                <a16:creationId xmlns="" xmlns:a16="http://schemas.microsoft.com/office/drawing/2014/main" id="{ABF601BF-2A5B-5C56-BF98-D57CC5FA7615}"/>
              </a:ext>
            </a:extLst>
          </p:cNvPr>
          <p:cNvSpPr>
            <a:spLocks noGrp="1"/>
          </p:cNvSpPr>
          <p:nvPr>
            <p:ph type="body" sz="quarter" idx="11"/>
          </p:nvPr>
        </p:nvSpPr>
        <p:spPr>
          <a:xfrm>
            <a:off x="477826" y="5000109"/>
            <a:ext cx="10080000" cy="720000"/>
          </a:xfrm>
        </p:spPr>
        <p:txBody>
          <a:bodyPr/>
          <a:lstStyle/>
          <a:p>
            <a:r>
              <a:rPr lang="en-US" sz="3600" b="1" dirty="0" err="1"/>
              <a:t>Uvod</a:t>
            </a:r>
            <a:endParaRPr lang="en-US" sz="3600" dirty="0"/>
          </a:p>
        </p:txBody>
      </p:sp>
      <p:sp>
        <p:nvSpPr>
          <p:cNvPr id="4" name="Text Placeholder 3">
            <a:extLst>
              <a:ext uri="{FF2B5EF4-FFF2-40B4-BE49-F238E27FC236}">
                <a16:creationId xmlns="" xmlns:a16="http://schemas.microsoft.com/office/drawing/2014/main" id="{2FA128F3-6A57-DD54-BC55-ABC7987AB417}"/>
              </a:ext>
            </a:extLst>
          </p:cNvPr>
          <p:cNvSpPr>
            <a:spLocks noGrp="1"/>
          </p:cNvSpPr>
          <p:nvPr>
            <p:ph type="body" sz="quarter" idx="20"/>
          </p:nvPr>
        </p:nvSpPr>
        <p:spPr>
          <a:xfrm>
            <a:off x="563536" y="23172341"/>
            <a:ext cx="10080000" cy="720000"/>
          </a:xfrm>
        </p:spPr>
        <p:txBody>
          <a:bodyPr/>
          <a:lstStyle/>
          <a:p>
            <a:r>
              <a:rPr lang="en-US" sz="3600" b="1" dirty="0" err="1"/>
              <a:t>Cilj</a:t>
            </a:r>
            <a:r>
              <a:rPr lang="en-US" sz="3600" b="1" dirty="0"/>
              <a:t> </a:t>
            </a:r>
            <a:r>
              <a:rPr lang="en-US" sz="3600" b="1" dirty="0" err="1"/>
              <a:t>rada</a:t>
            </a:r>
            <a:r>
              <a:rPr lang="sr-Latn-RS" sz="3600" b="1" dirty="0"/>
              <a:t> i pacijenti</a:t>
            </a:r>
            <a:endParaRPr lang="en-US" sz="3600" dirty="0"/>
          </a:p>
        </p:txBody>
      </p:sp>
      <p:sp>
        <p:nvSpPr>
          <p:cNvPr id="5" name="Text Placeholder 4">
            <a:extLst>
              <a:ext uri="{FF2B5EF4-FFF2-40B4-BE49-F238E27FC236}">
                <a16:creationId xmlns="" xmlns:a16="http://schemas.microsoft.com/office/drawing/2014/main" id="{7E17A497-46C1-B833-4D36-ADCA71D86349}"/>
              </a:ext>
            </a:extLst>
          </p:cNvPr>
          <p:cNvSpPr>
            <a:spLocks noGrp="1"/>
          </p:cNvSpPr>
          <p:nvPr>
            <p:ph type="body" sz="quarter" idx="21"/>
          </p:nvPr>
        </p:nvSpPr>
        <p:spPr>
          <a:xfrm>
            <a:off x="11494441" y="14018030"/>
            <a:ext cx="10080000" cy="18095894"/>
          </a:xfrm>
        </p:spPr>
        <p:txBody>
          <a:bodyPr/>
          <a:lstStyle/>
          <a:p>
            <a:pPr algn="just">
              <a:lnSpc>
                <a:spcPct val="150000"/>
              </a:lnSpc>
              <a:spcBef>
                <a:spcPts val="0"/>
              </a:spcBef>
            </a:pPr>
            <a:r>
              <a:rPr lang="en-US" sz="3200" dirty="0" err="1"/>
              <a:t>Istraživanje</a:t>
            </a:r>
            <a:r>
              <a:rPr lang="en-US" sz="3200" dirty="0"/>
              <a:t> se </a:t>
            </a:r>
            <a:r>
              <a:rPr lang="en-US" sz="3200" dirty="0" err="1"/>
              <a:t>provodilo</a:t>
            </a:r>
            <a:r>
              <a:rPr lang="en-US" sz="3200" dirty="0"/>
              <a:t> </a:t>
            </a:r>
            <a:r>
              <a:rPr lang="en-US" sz="3200" dirty="0" err="1"/>
              <a:t>kao</a:t>
            </a:r>
            <a:r>
              <a:rPr lang="en-US" sz="3200" dirty="0"/>
              <a:t> </a:t>
            </a:r>
            <a:r>
              <a:rPr lang="en-US" sz="3200" dirty="0" err="1"/>
              <a:t>opservaciono</a:t>
            </a:r>
            <a:r>
              <a:rPr lang="en-US" sz="3200" dirty="0"/>
              <a:t> </a:t>
            </a:r>
            <a:r>
              <a:rPr lang="en-US" sz="3200" dirty="0" err="1"/>
              <a:t>retrospektivna</a:t>
            </a:r>
            <a:r>
              <a:rPr lang="en-US" sz="3200" dirty="0"/>
              <a:t> </a:t>
            </a:r>
            <a:r>
              <a:rPr lang="en-US" sz="3200" dirty="0" err="1"/>
              <a:t>studija</a:t>
            </a:r>
            <a:r>
              <a:rPr lang="en-US" sz="3200" dirty="0"/>
              <a:t>. </a:t>
            </a:r>
            <a:endParaRPr lang="sr-Latn-RS" sz="3200" dirty="0"/>
          </a:p>
          <a:p>
            <a:pPr algn="just">
              <a:lnSpc>
                <a:spcPct val="150000"/>
              </a:lnSpc>
              <a:spcBef>
                <a:spcPts val="0"/>
              </a:spcBef>
            </a:pPr>
            <a:r>
              <a:rPr lang="en-US" sz="3200" dirty="0" err="1"/>
              <a:t>Ispitivani</a:t>
            </a:r>
            <a:r>
              <a:rPr lang="en-US" sz="3200" dirty="0"/>
              <a:t> </a:t>
            </a:r>
            <a:r>
              <a:rPr lang="en-US" sz="3200" dirty="0" err="1"/>
              <a:t>faktori</a:t>
            </a:r>
            <a:r>
              <a:rPr lang="en-US" sz="3200" dirty="0"/>
              <a:t> </a:t>
            </a:r>
            <a:r>
              <a:rPr lang="en-US" sz="3200" dirty="0" err="1"/>
              <a:t>su</a:t>
            </a:r>
            <a:r>
              <a:rPr lang="en-US" sz="3200" dirty="0"/>
              <a:t> </a:t>
            </a:r>
            <a:r>
              <a:rPr lang="en-US" sz="3200" dirty="0" err="1"/>
              <a:t>uključivali</a:t>
            </a:r>
            <a:r>
              <a:rPr lang="en-US" sz="3200" dirty="0"/>
              <a:t>: </a:t>
            </a:r>
            <a:r>
              <a:rPr lang="en-US" sz="3200" dirty="0" err="1"/>
              <a:t>demografiju</a:t>
            </a:r>
            <a:r>
              <a:rPr lang="en-US" sz="3200" dirty="0"/>
              <a:t> (starost, pol), </a:t>
            </a:r>
            <a:r>
              <a:rPr lang="en-US" sz="3200" dirty="0" err="1"/>
              <a:t>prisutnost</a:t>
            </a:r>
            <a:r>
              <a:rPr lang="en-US" sz="3200" dirty="0"/>
              <a:t> </a:t>
            </a:r>
            <a:r>
              <a:rPr lang="en-US" sz="3200" dirty="0" err="1"/>
              <a:t>ciroze</a:t>
            </a:r>
            <a:r>
              <a:rPr lang="en-US" sz="3200" dirty="0"/>
              <a:t>, </a:t>
            </a:r>
            <a:r>
              <a:rPr lang="en-US" sz="3200" dirty="0" err="1"/>
              <a:t>etiologiju</a:t>
            </a:r>
            <a:r>
              <a:rPr lang="en-US" sz="3200" dirty="0"/>
              <a:t> </a:t>
            </a:r>
            <a:r>
              <a:rPr lang="en-US" sz="3200" dirty="0" err="1"/>
              <a:t>hepatitisa</a:t>
            </a:r>
            <a:r>
              <a:rPr lang="en-US" sz="3200" dirty="0"/>
              <a:t>, </a:t>
            </a:r>
            <a:r>
              <a:rPr lang="en-US" sz="3200" dirty="0" err="1"/>
              <a:t>klasifikaciju</a:t>
            </a:r>
            <a:r>
              <a:rPr lang="en-US" sz="3200" dirty="0"/>
              <a:t> Child-Pugh, </a:t>
            </a:r>
            <a:r>
              <a:rPr lang="en-US" sz="3200" dirty="0" err="1"/>
              <a:t>laboratorijske</a:t>
            </a:r>
            <a:r>
              <a:rPr lang="en-US" sz="3200" dirty="0"/>
              <a:t> </a:t>
            </a:r>
            <a:r>
              <a:rPr lang="en-US" sz="3200" dirty="0" err="1"/>
              <a:t>vrijednosti</a:t>
            </a:r>
            <a:r>
              <a:rPr lang="en-US" sz="3200" dirty="0"/>
              <a:t> (</a:t>
            </a:r>
            <a:r>
              <a:rPr lang="en-US" sz="3200" dirty="0" err="1"/>
              <a:t>kompletna</a:t>
            </a:r>
            <a:r>
              <a:rPr lang="en-US" sz="3200" dirty="0"/>
              <a:t> </a:t>
            </a:r>
            <a:r>
              <a:rPr lang="en-US" sz="3200" dirty="0" err="1"/>
              <a:t>krvna</a:t>
            </a:r>
            <a:r>
              <a:rPr lang="en-US" sz="3200" dirty="0"/>
              <a:t> </a:t>
            </a:r>
            <a:r>
              <a:rPr lang="en-US" sz="3200" dirty="0" err="1"/>
              <a:t>slika</a:t>
            </a:r>
            <a:r>
              <a:rPr lang="en-US" sz="3200" dirty="0"/>
              <a:t>, </a:t>
            </a:r>
            <a:r>
              <a:rPr lang="en-US" sz="3200" dirty="0" err="1"/>
              <a:t>osnovne</a:t>
            </a:r>
            <a:r>
              <a:rPr lang="en-US" sz="3200" dirty="0"/>
              <a:t> </a:t>
            </a:r>
            <a:r>
              <a:rPr lang="en-US" sz="3200" dirty="0" err="1"/>
              <a:t>biohemijske</a:t>
            </a:r>
            <a:r>
              <a:rPr lang="en-US" sz="3200" dirty="0"/>
              <a:t> </a:t>
            </a:r>
            <a:r>
              <a:rPr lang="en-US" sz="3200" dirty="0" err="1"/>
              <a:t>analize</a:t>
            </a:r>
            <a:r>
              <a:rPr lang="en-US" sz="3200" dirty="0"/>
              <a:t>, </a:t>
            </a:r>
            <a:r>
              <a:rPr lang="en-US" sz="3200" dirty="0" err="1"/>
              <a:t>ispitivanja</a:t>
            </a:r>
            <a:r>
              <a:rPr lang="en-US" sz="3200" dirty="0"/>
              <a:t> </a:t>
            </a:r>
            <a:r>
              <a:rPr lang="en-US" sz="3200" dirty="0" err="1"/>
              <a:t>koagulacije</a:t>
            </a:r>
            <a:r>
              <a:rPr lang="en-US" sz="3200" dirty="0"/>
              <a:t> </a:t>
            </a:r>
            <a:r>
              <a:rPr lang="en-US" sz="3200" dirty="0" err="1"/>
              <a:t>i</a:t>
            </a:r>
            <a:r>
              <a:rPr lang="en-US" sz="3200" dirty="0"/>
              <a:t> </a:t>
            </a:r>
            <a:r>
              <a:rPr lang="en-US" sz="3200" dirty="0" err="1"/>
              <a:t>funkcije</a:t>
            </a:r>
            <a:r>
              <a:rPr lang="en-US" sz="3200" dirty="0"/>
              <a:t> </a:t>
            </a:r>
            <a:r>
              <a:rPr lang="en-US" sz="3200" dirty="0" err="1"/>
              <a:t>jetre</a:t>
            </a:r>
            <a:r>
              <a:rPr lang="en-US" sz="3200" dirty="0"/>
              <a:t>, </a:t>
            </a:r>
            <a:r>
              <a:rPr lang="en-US" sz="3200" dirty="0" err="1"/>
              <a:t>skrining</a:t>
            </a:r>
            <a:r>
              <a:rPr lang="en-US" sz="3200" dirty="0"/>
              <a:t> </a:t>
            </a:r>
            <a:r>
              <a:rPr lang="en-US" sz="3200" dirty="0" err="1"/>
              <a:t>hepatitisa</a:t>
            </a:r>
            <a:r>
              <a:rPr lang="en-US" sz="3200" dirty="0"/>
              <a:t>, </a:t>
            </a:r>
            <a:r>
              <a:rPr lang="en-US" sz="3200" dirty="0" err="1"/>
              <a:t>analiza</a:t>
            </a:r>
            <a:r>
              <a:rPr lang="en-US" sz="3200" dirty="0"/>
              <a:t> </a:t>
            </a:r>
            <a:r>
              <a:rPr lang="en-US" sz="3200" dirty="0" err="1"/>
              <a:t>tumorskih</a:t>
            </a:r>
            <a:r>
              <a:rPr lang="en-US" sz="3200" dirty="0"/>
              <a:t> </a:t>
            </a:r>
            <a:r>
              <a:rPr lang="en-US" sz="3200" dirty="0" err="1"/>
              <a:t>markera</a:t>
            </a:r>
            <a:r>
              <a:rPr lang="en-US" sz="3200" dirty="0"/>
              <a:t> alfa-fetoprotein), </a:t>
            </a:r>
            <a:r>
              <a:rPr lang="en-US" sz="3200" dirty="0" err="1"/>
              <a:t>radiografska</a:t>
            </a:r>
            <a:r>
              <a:rPr lang="en-US" sz="3200" dirty="0"/>
              <a:t> </a:t>
            </a:r>
            <a:r>
              <a:rPr lang="en-US" sz="3200" dirty="0" err="1"/>
              <a:t>ispitivanja</a:t>
            </a:r>
            <a:r>
              <a:rPr lang="en-US" sz="3200" dirty="0"/>
              <a:t> </a:t>
            </a:r>
            <a:r>
              <a:rPr lang="en-US" sz="3200" dirty="0" err="1"/>
              <a:t>uključujući</a:t>
            </a:r>
            <a:r>
              <a:rPr lang="en-US" sz="3200" dirty="0"/>
              <a:t> </a:t>
            </a:r>
            <a:r>
              <a:rPr lang="en-US" sz="3200" dirty="0" err="1"/>
              <a:t>snimanje</a:t>
            </a:r>
            <a:r>
              <a:rPr lang="en-US" sz="3200" dirty="0"/>
              <a:t> </a:t>
            </a:r>
            <a:r>
              <a:rPr lang="en-US" sz="3200" dirty="0" err="1"/>
              <a:t>kompjuterskom</a:t>
            </a:r>
            <a:r>
              <a:rPr lang="en-US" sz="3200" dirty="0"/>
              <a:t> </a:t>
            </a:r>
            <a:r>
              <a:rPr lang="en-US" sz="3200" dirty="0" err="1"/>
              <a:t>tomografijom</a:t>
            </a:r>
            <a:r>
              <a:rPr lang="en-US" sz="3200" dirty="0"/>
              <a:t> (CT) </a:t>
            </a:r>
            <a:r>
              <a:rPr lang="en-US" sz="3200" dirty="0" err="1"/>
              <a:t>i</a:t>
            </a:r>
            <a:r>
              <a:rPr lang="en-US" sz="3200" dirty="0"/>
              <a:t> </a:t>
            </a:r>
            <a:r>
              <a:rPr lang="en-US" sz="3200" dirty="0" err="1"/>
              <a:t>magnetnom</a:t>
            </a:r>
            <a:r>
              <a:rPr lang="en-US" sz="3200" dirty="0"/>
              <a:t> </a:t>
            </a:r>
            <a:r>
              <a:rPr lang="en-US" sz="3200" dirty="0" err="1"/>
              <a:t>rezonancom</a:t>
            </a:r>
            <a:r>
              <a:rPr lang="en-US" sz="3200" dirty="0"/>
              <a:t> (MR), </a:t>
            </a:r>
            <a:r>
              <a:rPr lang="en-US" sz="3200" dirty="0" err="1"/>
              <a:t>modalitet</a:t>
            </a:r>
            <a:r>
              <a:rPr lang="en-US" sz="3200" dirty="0"/>
              <a:t> </a:t>
            </a:r>
            <a:r>
              <a:rPr lang="en-US" sz="3200" dirty="0" err="1"/>
              <a:t>liječenja</a:t>
            </a:r>
            <a:r>
              <a:rPr lang="en-US" sz="3200" dirty="0"/>
              <a:t> </a:t>
            </a:r>
            <a:r>
              <a:rPr lang="en-US" sz="3200" dirty="0" err="1"/>
              <a:t>i</a:t>
            </a:r>
            <a:r>
              <a:rPr lang="en-US" sz="3200" dirty="0"/>
              <a:t> </a:t>
            </a:r>
            <a:r>
              <a:rPr lang="en-US" sz="3200" dirty="0" err="1"/>
              <a:t>ishod</a:t>
            </a:r>
            <a:r>
              <a:rPr lang="en-US" sz="3200" dirty="0"/>
              <a:t> </a:t>
            </a:r>
            <a:r>
              <a:rPr lang="en-US" sz="3200" dirty="0" err="1"/>
              <a:t>preživljavanja</a:t>
            </a:r>
            <a:r>
              <a:rPr lang="en-US" sz="3200" dirty="0"/>
              <a:t>. </a:t>
            </a:r>
            <a:endParaRPr lang="sr-Latn-RS" sz="3200" dirty="0"/>
          </a:p>
          <a:p>
            <a:pPr algn="just">
              <a:lnSpc>
                <a:spcPct val="150000"/>
              </a:lnSpc>
              <a:spcBef>
                <a:spcPts val="0"/>
              </a:spcBef>
            </a:pPr>
            <a:r>
              <a:rPr lang="en-US" sz="3200" dirty="0" err="1"/>
              <a:t>Biopsija</a:t>
            </a:r>
            <a:r>
              <a:rPr lang="en-US" sz="3200" dirty="0"/>
              <a:t> </a:t>
            </a:r>
            <a:r>
              <a:rPr lang="en-US" sz="3200" dirty="0" err="1"/>
              <a:t>jetre</a:t>
            </a:r>
            <a:r>
              <a:rPr lang="en-US" sz="3200" dirty="0"/>
              <a:t> </a:t>
            </a:r>
            <a:r>
              <a:rPr lang="en-US" sz="3200" dirty="0" err="1"/>
              <a:t>obavljena</a:t>
            </a:r>
            <a:r>
              <a:rPr lang="en-US" sz="3200" dirty="0"/>
              <a:t> je </a:t>
            </a:r>
            <a:r>
              <a:rPr lang="en-US" sz="3200" dirty="0" err="1"/>
              <a:t>kada</a:t>
            </a:r>
            <a:r>
              <a:rPr lang="en-US" sz="3200" dirty="0"/>
              <a:t> se </a:t>
            </a:r>
            <a:r>
              <a:rPr lang="en-US" sz="3200" dirty="0" err="1"/>
              <a:t>dijagnoza</a:t>
            </a:r>
            <a:r>
              <a:rPr lang="en-US" sz="3200" dirty="0"/>
              <a:t> </a:t>
            </a:r>
            <a:r>
              <a:rPr lang="en-US" sz="3200" dirty="0" err="1"/>
              <a:t>nije</a:t>
            </a:r>
            <a:r>
              <a:rPr lang="en-US" sz="3200" dirty="0"/>
              <a:t> </a:t>
            </a:r>
            <a:r>
              <a:rPr lang="en-US" sz="3200" dirty="0" err="1"/>
              <a:t>mogla</a:t>
            </a:r>
            <a:r>
              <a:rPr lang="en-US" sz="3200" dirty="0"/>
              <a:t> </a:t>
            </a:r>
            <a:r>
              <a:rPr lang="en-US" sz="3200" dirty="0" err="1"/>
              <a:t>utvrditi</a:t>
            </a:r>
            <a:r>
              <a:rPr lang="en-US" sz="3200" dirty="0"/>
              <a:t> </a:t>
            </a:r>
            <a:r>
              <a:rPr lang="en-US" sz="3200" dirty="0" err="1"/>
              <a:t>na</a:t>
            </a:r>
            <a:r>
              <a:rPr lang="en-US" sz="3200" dirty="0"/>
              <a:t> </a:t>
            </a:r>
            <a:r>
              <a:rPr lang="en-US" sz="3200" dirty="0" err="1"/>
              <a:t>osnovu</a:t>
            </a:r>
            <a:r>
              <a:rPr lang="en-US" sz="3200" dirty="0"/>
              <a:t> </a:t>
            </a:r>
            <a:r>
              <a:rPr lang="en-US" sz="3200" dirty="0" err="1"/>
              <a:t>radiografskih</a:t>
            </a:r>
            <a:r>
              <a:rPr lang="en-US" sz="3200" dirty="0"/>
              <a:t> </a:t>
            </a:r>
            <a:r>
              <a:rPr lang="en-US" sz="3200" dirty="0" err="1"/>
              <a:t>podataka</a:t>
            </a:r>
            <a:r>
              <a:rPr lang="en-US" sz="3200" dirty="0"/>
              <a:t>. </a:t>
            </a:r>
            <a:endParaRPr lang="sr-Latn-RS" sz="3200" dirty="0"/>
          </a:p>
          <a:p>
            <a:pPr algn="just">
              <a:lnSpc>
                <a:spcPct val="150000"/>
              </a:lnSpc>
              <a:spcBef>
                <a:spcPts val="0"/>
              </a:spcBef>
            </a:pPr>
            <a:r>
              <a:rPr lang="en-US" sz="3200" dirty="0" err="1"/>
              <a:t>Lijek</a:t>
            </a:r>
            <a:r>
              <a:rPr lang="en-US" sz="3200" dirty="0"/>
              <a:t> je </a:t>
            </a:r>
            <a:r>
              <a:rPr lang="en-US" sz="3200" dirty="0" err="1"/>
              <a:t>aplikovan</a:t>
            </a:r>
            <a:r>
              <a:rPr lang="en-US" sz="3200" dirty="0"/>
              <a:t> </a:t>
            </a:r>
            <a:r>
              <a:rPr lang="en-US" sz="3200" dirty="0" err="1"/>
              <a:t>oralno</a:t>
            </a:r>
            <a:r>
              <a:rPr lang="en-US" sz="3200" dirty="0"/>
              <a:t> s </a:t>
            </a:r>
            <a:r>
              <a:rPr lang="en-US" sz="3200" dirty="0" err="1"/>
              <a:t>dozom</a:t>
            </a:r>
            <a:r>
              <a:rPr lang="en-US" sz="3200" dirty="0"/>
              <a:t> </a:t>
            </a:r>
            <a:r>
              <a:rPr lang="en-US" sz="3200" dirty="0" err="1"/>
              <a:t>i</a:t>
            </a:r>
            <a:r>
              <a:rPr lang="en-US" sz="3200" dirty="0"/>
              <a:t> </a:t>
            </a:r>
            <a:r>
              <a:rPr lang="en-US" sz="3200" dirty="0" err="1"/>
              <a:t>trajanjem</a:t>
            </a:r>
            <a:r>
              <a:rPr lang="en-US" sz="3200" dirty="0"/>
              <a:t> </a:t>
            </a:r>
            <a:r>
              <a:rPr lang="en-US" sz="3200" dirty="0" err="1"/>
              <a:t>prema</a:t>
            </a:r>
            <a:r>
              <a:rPr lang="en-US" sz="3200" dirty="0"/>
              <a:t> </a:t>
            </a:r>
            <a:r>
              <a:rPr lang="en-US" sz="3200" dirty="0" err="1"/>
              <a:t>važećim</a:t>
            </a:r>
            <a:r>
              <a:rPr lang="en-US" sz="3200" dirty="0"/>
              <a:t> </a:t>
            </a:r>
            <a:r>
              <a:rPr lang="en-US" sz="3200" dirty="0" err="1"/>
              <a:t>smjernicama</a:t>
            </a:r>
            <a:r>
              <a:rPr lang="en-US" sz="3200" dirty="0"/>
              <a:t> </a:t>
            </a:r>
            <a:r>
              <a:rPr lang="en-US" sz="3200" dirty="0" err="1"/>
              <a:t>Evropskog</a:t>
            </a:r>
            <a:r>
              <a:rPr lang="en-US" sz="3200" dirty="0"/>
              <a:t> </a:t>
            </a:r>
            <a:r>
              <a:rPr lang="en-US" sz="3200" dirty="0" err="1"/>
              <a:t>udruženja</a:t>
            </a:r>
            <a:r>
              <a:rPr lang="en-US" sz="3200" dirty="0"/>
              <a:t> </a:t>
            </a:r>
            <a:r>
              <a:rPr lang="en-US" sz="3200" dirty="0" err="1"/>
              <a:t>medicinskih</a:t>
            </a:r>
            <a:r>
              <a:rPr lang="en-US" sz="3200" dirty="0"/>
              <a:t> </a:t>
            </a:r>
            <a:r>
              <a:rPr lang="en-US" sz="3200" dirty="0" err="1"/>
              <a:t>onkologa</a:t>
            </a:r>
            <a:r>
              <a:rPr lang="en-US" sz="3200" dirty="0"/>
              <a:t> (ESMO), a </a:t>
            </a:r>
            <a:r>
              <a:rPr lang="en-US" sz="3200" dirty="0" err="1"/>
              <a:t>korekcija</a:t>
            </a:r>
            <a:r>
              <a:rPr lang="en-US" sz="3200" dirty="0"/>
              <a:t> doze </a:t>
            </a:r>
            <a:r>
              <a:rPr lang="en-US" sz="3200" dirty="0" err="1"/>
              <a:t>i</a:t>
            </a:r>
            <a:r>
              <a:rPr lang="en-US" sz="3200" dirty="0"/>
              <a:t> </a:t>
            </a:r>
            <a:r>
              <a:rPr lang="en-US" sz="3200" dirty="0" err="1"/>
              <a:t>pauze</a:t>
            </a:r>
            <a:r>
              <a:rPr lang="en-US" sz="3200" dirty="0"/>
              <a:t> u </a:t>
            </a:r>
            <a:r>
              <a:rPr lang="en-US" sz="3200" dirty="0" err="1"/>
              <a:t>liječenju</a:t>
            </a:r>
            <a:r>
              <a:rPr lang="en-US" sz="3200" dirty="0"/>
              <a:t> </a:t>
            </a:r>
            <a:r>
              <a:rPr lang="en-US" sz="3200" dirty="0" err="1"/>
              <a:t>zbog</a:t>
            </a:r>
            <a:r>
              <a:rPr lang="en-US" sz="3200" dirty="0"/>
              <a:t> </a:t>
            </a:r>
            <a:r>
              <a:rPr lang="en-US" sz="3200" dirty="0" err="1"/>
              <a:t>neželjenih</a:t>
            </a:r>
            <a:r>
              <a:rPr lang="en-US" sz="3200" dirty="0"/>
              <a:t> </a:t>
            </a:r>
            <a:r>
              <a:rPr lang="en-US" sz="3200" dirty="0" err="1"/>
              <a:t>efekata</a:t>
            </a:r>
            <a:r>
              <a:rPr lang="en-US" sz="3200" dirty="0"/>
              <a:t> </a:t>
            </a:r>
            <a:r>
              <a:rPr lang="en-US" sz="3200" dirty="0" err="1"/>
              <a:t>su</a:t>
            </a:r>
            <a:r>
              <a:rPr lang="en-US" sz="3200" dirty="0"/>
              <a:t> </a:t>
            </a:r>
            <a:r>
              <a:rPr lang="en-US" sz="3200" dirty="0" err="1"/>
              <a:t>indikovane</a:t>
            </a:r>
            <a:r>
              <a:rPr lang="en-US" sz="3200" dirty="0"/>
              <a:t> u </a:t>
            </a:r>
            <a:r>
              <a:rPr lang="en-US" sz="3200" dirty="0" err="1"/>
              <a:t>konsultaciji</a:t>
            </a:r>
            <a:r>
              <a:rPr lang="en-US" sz="3200" dirty="0"/>
              <a:t> </a:t>
            </a:r>
            <a:r>
              <a:rPr lang="en-US" sz="3200" dirty="0" err="1"/>
              <a:t>sa</a:t>
            </a:r>
            <a:r>
              <a:rPr lang="en-US" sz="3200" dirty="0"/>
              <a:t> </a:t>
            </a:r>
            <a:r>
              <a:rPr lang="en-US" sz="3200" dirty="0" err="1"/>
              <a:t>nadležnim</a:t>
            </a:r>
            <a:r>
              <a:rPr lang="en-US" sz="3200" dirty="0"/>
              <a:t> </a:t>
            </a:r>
            <a:r>
              <a:rPr lang="en-US" sz="3200" dirty="0" err="1"/>
              <a:t>onkologom</a:t>
            </a:r>
            <a:r>
              <a:rPr lang="en-US" sz="3200" dirty="0"/>
              <a:t>. </a:t>
            </a:r>
            <a:endParaRPr lang="sr-Latn-RS" sz="3200" dirty="0"/>
          </a:p>
          <a:p>
            <a:pPr algn="just">
              <a:lnSpc>
                <a:spcPct val="150000"/>
              </a:lnSpc>
              <a:spcBef>
                <a:spcPts val="0"/>
              </a:spcBef>
            </a:pPr>
            <a:r>
              <a:rPr lang="en-US" sz="3200" dirty="0" err="1"/>
              <a:t>Pacijenti</a:t>
            </a:r>
            <a:r>
              <a:rPr lang="en-US" sz="3200" dirty="0"/>
              <a:t> </a:t>
            </a:r>
            <a:r>
              <a:rPr lang="en-US" sz="3200" dirty="0" err="1"/>
              <a:t>su</a:t>
            </a:r>
            <a:r>
              <a:rPr lang="en-US" sz="3200" dirty="0"/>
              <a:t> </a:t>
            </a:r>
            <a:r>
              <a:rPr lang="en-US" sz="3200" dirty="0" err="1"/>
              <a:t>liječenje</a:t>
            </a:r>
            <a:r>
              <a:rPr lang="en-US" sz="3200" dirty="0"/>
              <a:t> </a:t>
            </a:r>
            <a:r>
              <a:rPr lang="en-US" sz="3200" dirty="0" err="1"/>
              <a:t>započeli</a:t>
            </a:r>
            <a:r>
              <a:rPr lang="en-US" sz="3200" dirty="0"/>
              <a:t> </a:t>
            </a:r>
            <a:r>
              <a:rPr lang="en-US" sz="3200" dirty="0" err="1"/>
              <a:t>sa</a:t>
            </a:r>
            <a:r>
              <a:rPr lang="en-US" sz="3200" dirty="0"/>
              <a:t> </a:t>
            </a:r>
            <a:r>
              <a:rPr lang="en-US" sz="3200" dirty="0" err="1"/>
              <a:t>dnevnom</a:t>
            </a:r>
            <a:r>
              <a:rPr lang="en-US" sz="3200" dirty="0"/>
              <a:t> </a:t>
            </a:r>
            <a:r>
              <a:rPr lang="en-US" sz="3200" dirty="0" err="1"/>
              <a:t>dozom</a:t>
            </a:r>
            <a:r>
              <a:rPr lang="en-US" sz="3200" dirty="0"/>
              <a:t> od 800 mg. </a:t>
            </a:r>
            <a:endParaRPr lang="sr-Latn-RS" sz="3200" dirty="0"/>
          </a:p>
        </p:txBody>
      </p:sp>
      <p:sp>
        <p:nvSpPr>
          <p:cNvPr id="6" name="Text Placeholder 5">
            <a:extLst>
              <a:ext uri="{FF2B5EF4-FFF2-40B4-BE49-F238E27FC236}">
                <a16:creationId xmlns="" xmlns:a16="http://schemas.microsoft.com/office/drawing/2014/main" id="{6585B3EA-B18E-7FC2-B2CD-2D7E02CF97EB}"/>
              </a:ext>
            </a:extLst>
          </p:cNvPr>
          <p:cNvSpPr>
            <a:spLocks noGrp="1"/>
          </p:cNvSpPr>
          <p:nvPr>
            <p:ph type="body" sz="quarter" idx="22"/>
          </p:nvPr>
        </p:nvSpPr>
        <p:spPr>
          <a:xfrm>
            <a:off x="11344281" y="13150761"/>
            <a:ext cx="10080000" cy="720000"/>
          </a:xfrm>
        </p:spPr>
        <p:txBody>
          <a:bodyPr/>
          <a:lstStyle/>
          <a:p>
            <a:r>
              <a:rPr lang="en-US" sz="3600" dirty="0" err="1"/>
              <a:t>Materijal</a:t>
            </a:r>
            <a:r>
              <a:rPr lang="en-US" sz="3600" dirty="0"/>
              <a:t> </a:t>
            </a:r>
            <a:r>
              <a:rPr lang="en-US" sz="3600" dirty="0" err="1"/>
              <a:t>i</a:t>
            </a:r>
            <a:r>
              <a:rPr lang="en-US" sz="3600" dirty="0"/>
              <a:t> </a:t>
            </a:r>
            <a:r>
              <a:rPr lang="en-US" sz="3600" dirty="0" err="1"/>
              <a:t>metode</a:t>
            </a:r>
            <a:r>
              <a:rPr lang="en-US" sz="3600" dirty="0"/>
              <a:t> </a:t>
            </a:r>
          </a:p>
        </p:txBody>
      </p:sp>
      <p:sp>
        <p:nvSpPr>
          <p:cNvPr id="8" name="Text Placeholder 7">
            <a:extLst>
              <a:ext uri="{FF2B5EF4-FFF2-40B4-BE49-F238E27FC236}">
                <a16:creationId xmlns="" xmlns:a16="http://schemas.microsoft.com/office/drawing/2014/main" id="{194151B7-6ED8-F2C6-FE53-92BB5AE7F145}"/>
              </a:ext>
            </a:extLst>
          </p:cNvPr>
          <p:cNvSpPr>
            <a:spLocks noGrp="1"/>
          </p:cNvSpPr>
          <p:nvPr>
            <p:ph type="body" sz="quarter" idx="24"/>
          </p:nvPr>
        </p:nvSpPr>
        <p:spPr>
          <a:xfrm>
            <a:off x="22135832" y="9320873"/>
            <a:ext cx="10080000" cy="720000"/>
          </a:xfrm>
        </p:spPr>
        <p:txBody>
          <a:bodyPr/>
          <a:lstStyle/>
          <a:p>
            <a:r>
              <a:rPr lang="en-US" sz="3600" dirty="0" err="1"/>
              <a:t>Rezultati</a:t>
            </a:r>
            <a:endParaRPr lang="en-US" sz="3600" dirty="0"/>
          </a:p>
        </p:txBody>
      </p:sp>
      <p:sp>
        <p:nvSpPr>
          <p:cNvPr id="9" name="Text Placeholder 8">
            <a:extLst>
              <a:ext uri="{FF2B5EF4-FFF2-40B4-BE49-F238E27FC236}">
                <a16:creationId xmlns="" xmlns:a16="http://schemas.microsoft.com/office/drawing/2014/main" id="{109607D9-8986-46BB-4981-8DFFD1929625}"/>
              </a:ext>
            </a:extLst>
          </p:cNvPr>
          <p:cNvSpPr>
            <a:spLocks noGrp="1"/>
          </p:cNvSpPr>
          <p:nvPr>
            <p:ph type="body" sz="quarter" idx="25"/>
          </p:nvPr>
        </p:nvSpPr>
        <p:spPr>
          <a:xfrm>
            <a:off x="33247664" y="20433917"/>
            <a:ext cx="10080000" cy="720000"/>
          </a:xfrm>
        </p:spPr>
        <p:txBody>
          <a:bodyPr/>
          <a:lstStyle/>
          <a:p>
            <a:r>
              <a:rPr lang="en-US" sz="3600" dirty="0" err="1"/>
              <a:t>Zaključak</a:t>
            </a:r>
            <a:r>
              <a:rPr lang="en-US" sz="3600" dirty="0"/>
              <a:t> </a:t>
            </a:r>
          </a:p>
        </p:txBody>
      </p:sp>
      <p:sp>
        <p:nvSpPr>
          <p:cNvPr id="10" name="Text Placeholder 9">
            <a:extLst>
              <a:ext uri="{FF2B5EF4-FFF2-40B4-BE49-F238E27FC236}">
                <a16:creationId xmlns="" xmlns:a16="http://schemas.microsoft.com/office/drawing/2014/main" id="{BD8D252B-839A-3EC0-1EEA-A62A153F85EC}"/>
              </a:ext>
            </a:extLst>
          </p:cNvPr>
          <p:cNvSpPr>
            <a:spLocks noGrp="1"/>
          </p:cNvSpPr>
          <p:nvPr>
            <p:ph type="body" sz="quarter" idx="26"/>
          </p:nvPr>
        </p:nvSpPr>
        <p:spPr>
          <a:xfrm>
            <a:off x="33247664" y="21469701"/>
            <a:ext cx="10080000" cy="7307802"/>
          </a:xfrm>
        </p:spPr>
        <p:txBody>
          <a:bodyPr/>
          <a:lstStyle/>
          <a:p>
            <a:pPr marL="457200" indent="-457200" algn="just">
              <a:lnSpc>
                <a:spcPct val="150000"/>
              </a:lnSpc>
              <a:buFont typeface="Symbol" panose="05050102010706020507" pitchFamily="18" charset="2"/>
              <a:buChar char="-"/>
            </a:pPr>
            <a:r>
              <a:rPr lang="en-US" sz="3200" dirty="0" err="1"/>
              <a:t>Pokazalo</a:t>
            </a:r>
            <a:r>
              <a:rPr lang="en-US" sz="3200" dirty="0"/>
              <a:t> se da je </a:t>
            </a:r>
            <a:r>
              <a:rPr lang="en-US" sz="3200" dirty="0" err="1"/>
              <a:t>liječenje</a:t>
            </a:r>
            <a:r>
              <a:rPr lang="en-US" sz="3200" dirty="0"/>
              <a:t> </a:t>
            </a:r>
            <a:r>
              <a:rPr lang="en-US" sz="3200" dirty="0" err="1"/>
              <a:t>Sorafenibom</a:t>
            </a:r>
            <a:r>
              <a:rPr lang="en-US" sz="3200" dirty="0"/>
              <a:t> </a:t>
            </a:r>
            <a:r>
              <a:rPr lang="en-US" sz="3200" dirty="0" err="1"/>
              <a:t>efikasno</a:t>
            </a:r>
            <a:r>
              <a:rPr lang="en-US" sz="3200" dirty="0"/>
              <a:t> </a:t>
            </a:r>
            <a:r>
              <a:rPr lang="en-US" sz="3200" dirty="0" err="1"/>
              <a:t>i</a:t>
            </a:r>
            <a:r>
              <a:rPr lang="en-US" sz="3200" dirty="0"/>
              <a:t> u </a:t>
            </a:r>
            <a:r>
              <a:rPr lang="en-US" sz="3200" dirty="0" err="1"/>
              <a:t>skladu</a:t>
            </a:r>
            <a:r>
              <a:rPr lang="en-US" sz="3200" dirty="0"/>
              <a:t> je </a:t>
            </a:r>
            <a:r>
              <a:rPr lang="en-US" sz="3200" dirty="0" err="1"/>
              <a:t>sa</a:t>
            </a:r>
            <a:r>
              <a:rPr lang="en-US" sz="3200" dirty="0"/>
              <a:t> </a:t>
            </a:r>
            <a:r>
              <a:rPr lang="en-US" sz="3200" dirty="0" err="1"/>
              <a:t>podacima</a:t>
            </a:r>
            <a:r>
              <a:rPr lang="en-US" sz="3200" dirty="0"/>
              <a:t> </a:t>
            </a:r>
            <a:r>
              <a:rPr lang="en-US" sz="3200" dirty="0" err="1"/>
              <a:t>kliničkih</a:t>
            </a:r>
            <a:r>
              <a:rPr lang="en-US" sz="3200" dirty="0"/>
              <a:t> </a:t>
            </a:r>
            <a:r>
              <a:rPr lang="en-US" sz="3200" dirty="0" err="1"/>
              <a:t>ispitivanja</a:t>
            </a:r>
            <a:r>
              <a:rPr lang="en-US" sz="3200" dirty="0"/>
              <a:t>. </a:t>
            </a:r>
            <a:endParaRPr lang="sr-Latn-RS" sz="3200" dirty="0"/>
          </a:p>
          <a:p>
            <a:pPr marL="457200" indent="-457200" algn="just">
              <a:lnSpc>
                <a:spcPct val="150000"/>
              </a:lnSpc>
              <a:buFont typeface="Symbol" panose="05050102010706020507" pitchFamily="18" charset="2"/>
              <a:buChar char="-"/>
            </a:pPr>
            <a:r>
              <a:rPr lang="en-US" sz="3200" dirty="0" err="1"/>
              <a:t>Stadij</a:t>
            </a:r>
            <a:r>
              <a:rPr lang="en-US" sz="3200" dirty="0"/>
              <a:t> </a:t>
            </a:r>
            <a:r>
              <a:rPr lang="en-US" sz="3200" dirty="0" err="1"/>
              <a:t>bolesti</a:t>
            </a:r>
            <a:r>
              <a:rPr lang="en-US" sz="3200" dirty="0"/>
              <a:t> (BCLC </a:t>
            </a:r>
            <a:r>
              <a:rPr lang="en-US" sz="3200" dirty="0" err="1"/>
              <a:t>klasifikacija</a:t>
            </a:r>
            <a:r>
              <a:rPr lang="en-US" sz="3200" dirty="0"/>
              <a:t>), </a:t>
            </a:r>
            <a:r>
              <a:rPr lang="en-US" sz="3200" dirty="0" err="1"/>
              <a:t>funkcija</a:t>
            </a:r>
            <a:r>
              <a:rPr lang="en-US" sz="3200" dirty="0"/>
              <a:t> </a:t>
            </a:r>
            <a:r>
              <a:rPr lang="en-US" sz="3200" dirty="0" err="1"/>
              <a:t>jetre</a:t>
            </a:r>
            <a:r>
              <a:rPr lang="en-US" sz="3200" dirty="0"/>
              <a:t> (Child-Pugh) </a:t>
            </a:r>
            <a:r>
              <a:rPr lang="en-US" sz="3200" dirty="0" err="1"/>
              <a:t>i</a:t>
            </a:r>
            <a:r>
              <a:rPr lang="en-US" sz="3200" dirty="0"/>
              <a:t> </a:t>
            </a:r>
            <a:r>
              <a:rPr lang="en-US" sz="3200" dirty="0" err="1"/>
              <a:t>performans</a:t>
            </a:r>
            <a:r>
              <a:rPr lang="en-US" sz="3200" dirty="0"/>
              <a:t> status (ECOG) </a:t>
            </a:r>
            <a:r>
              <a:rPr lang="en-US" sz="3200" dirty="0" err="1"/>
              <a:t>korelirali</a:t>
            </a:r>
            <a:r>
              <a:rPr lang="en-US" sz="3200" dirty="0"/>
              <a:t> </a:t>
            </a:r>
            <a:r>
              <a:rPr lang="en-US" sz="3200" dirty="0" err="1"/>
              <a:t>su</a:t>
            </a:r>
            <a:r>
              <a:rPr lang="en-US" sz="3200" dirty="0"/>
              <a:t> s </a:t>
            </a:r>
            <a:r>
              <a:rPr lang="en-US" sz="3200" dirty="0" err="1"/>
              <a:t>dužim</a:t>
            </a:r>
            <a:r>
              <a:rPr lang="en-US" sz="3200" dirty="0"/>
              <a:t> </a:t>
            </a:r>
            <a:r>
              <a:rPr lang="en-US" sz="3200" dirty="0" err="1"/>
              <a:t>ukupnim</a:t>
            </a:r>
            <a:r>
              <a:rPr lang="en-US" sz="3200" dirty="0"/>
              <a:t> </a:t>
            </a:r>
            <a:r>
              <a:rPr lang="en-US" sz="3200" dirty="0" err="1"/>
              <a:t>rezultatima</a:t>
            </a:r>
            <a:r>
              <a:rPr lang="en-US" sz="3200" dirty="0"/>
              <a:t> OS </a:t>
            </a:r>
            <a:r>
              <a:rPr lang="en-US" sz="3200" dirty="0" err="1"/>
              <a:t>i</a:t>
            </a:r>
            <a:r>
              <a:rPr lang="en-US" sz="3200" dirty="0"/>
              <a:t> PFS. </a:t>
            </a:r>
            <a:endParaRPr lang="sr-Latn-RS" sz="3200" dirty="0"/>
          </a:p>
          <a:p>
            <a:pPr marL="457200" indent="-457200" algn="just">
              <a:lnSpc>
                <a:spcPct val="150000"/>
              </a:lnSpc>
              <a:buFont typeface="Symbol" panose="05050102010706020507" pitchFamily="18" charset="2"/>
              <a:buChar char="-"/>
            </a:pPr>
            <a:r>
              <a:rPr lang="en-US" sz="3200" dirty="0" err="1"/>
              <a:t>Terapija</a:t>
            </a:r>
            <a:r>
              <a:rPr lang="en-US" sz="3200" dirty="0"/>
              <a:t> </a:t>
            </a:r>
            <a:r>
              <a:rPr lang="en-US" sz="3200" dirty="0" err="1"/>
              <a:t>ima</a:t>
            </a:r>
            <a:r>
              <a:rPr lang="en-US" sz="3200" dirty="0"/>
              <a:t> </a:t>
            </a:r>
            <a:r>
              <a:rPr lang="en-US" sz="3200" dirty="0" err="1"/>
              <a:t>prihvatliv</a:t>
            </a:r>
            <a:r>
              <a:rPr lang="en-US" sz="3200" dirty="0"/>
              <a:t> </a:t>
            </a:r>
            <a:r>
              <a:rPr lang="en-US" sz="3200" dirty="0" err="1"/>
              <a:t>sigurnosni</a:t>
            </a:r>
            <a:r>
              <a:rPr lang="en-US" sz="3200" dirty="0"/>
              <a:t> </a:t>
            </a:r>
            <a:r>
              <a:rPr lang="en-US" sz="3200" dirty="0" err="1"/>
              <a:t>profil</a:t>
            </a:r>
            <a:r>
              <a:rPr lang="en-US" sz="3200" dirty="0"/>
              <a:t> </a:t>
            </a:r>
            <a:r>
              <a:rPr lang="en-US" sz="3200" dirty="0" err="1"/>
              <a:t>sa</a:t>
            </a:r>
            <a:r>
              <a:rPr lang="en-US" sz="3200" dirty="0"/>
              <a:t> </a:t>
            </a:r>
            <a:r>
              <a:rPr lang="en-US" sz="3200" dirty="0" err="1"/>
              <a:t>pretežno</a:t>
            </a:r>
            <a:r>
              <a:rPr lang="en-US" sz="3200" dirty="0"/>
              <a:t> </a:t>
            </a:r>
            <a:r>
              <a:rPr lang="en-US" sz="3200" dirty="0" err="1"/>
              <a:t>blagim</a:t>
            </a:r>
            <a:r>
              <a:rPr lang="en-US" sz="3200" dirty="0"/>
              <a:t> do </a:t>
            </a:r>
            <a:r>
              <a:rPr lang="en-US" sz="3200" dirty="0" err="1"/>
              <a:t>umjerenim</a:t>
            </a:r>
            <a:r>
              <a:rPr lang="en-US" sz="3200" dirty="0"/>
              <a:t> </a:t>
            </a:r>
            <a:r>
              <a:rPr lang="en-US" sz="3200" dirty="0" err="1"/>
              <a:t>nuspojavama</a:t>
            </a:r>
            <a:r>
              <a:rPr lang="en-US" sz="3200" dirty="0"/>
              <a:t>. </a:t>
            </a:r>
          </a:p>
        </p:txBody>
      </p:sp>
      <p:sp>
        <p:nvSpPr>
          <p:cNvPr id="13" name="Text Placeholder 12">
            <a:extLst>
              <a:ext uri="{FF2B5EF4-FFF2-40B4-BE49-F238E27FC236}">
                <a16:creationId xmlns="" xmlns:a16="http://schemas.microsoft.com/office/drawing/2014/main" id="{0F6D87B7-C12A-12F9-A946-B5E4656EE02D}"/>
              </a:ext>
            </a:extLst>
          </p:cNvPr>
          <p:cNvSpPr>
            <a:spLocks noGrp="1"/>
          </p:cNvSpPr>
          <p:nvPr>
            <p:ph type="body" sz="quarter" idx="29"/>
          </p:nvPr>
        </p:nvSpPr>
        <p:spPr>
          <a:xfrm>
            <a:off x="33457837" y="29679625"/>
            <a:ext cx="10080000" cy="720000"/>
          </a:xfrm>
        </p:spPr>
        <p:txBody>
          <a:bodyPr/>
          <a:lstStyle/>
          <a:p>
            <a:r>
              <a:rPr lang="sr-Latn-RS" sz="3200" dirty="0"/>
              <a:t>KONTAKT</a:t>
            </a:r>
            <a:endParaRPr lang="en-US" sz="3200" dirty="0"/>
          </a:p>
        </p:txBody>
      </p:sp>
      <p:sp>
        <p:nvSpPr>
          <p:cNvPr id="14" name="Text Placeholder 13">
            <a:extLst>
              <a:ext uri="{FF2B5EF4-FFF2-40B4-BE49-F238E27FC236}">
                <a16:creationId xmlns="" xmlns:a16="http://schemas.microsoft.com/office/drawing/2014/main" id="{09D2277D-0005-E662-D92E-2AF719434B25}"/>
              </a:ext>
            </a:extLst>
          </p:cNvPr>
          <p:cNvSpPr>
            <a:spLocks noGrp="1"/>
          </p:cNvSpPr>
          <p:nvPr>
            <p:ph type="body" sz="quarter" idx="30"/>
          </p:nvPr>
        </p:nvSpPr>
        <p:spPr>
          <a:xfrm>
            <a:off x="33457837" y="30504020"/>
            <a:ext cx="10080000" cy="954085"/>
          </a:xfrm>
        </p:spPr>
        <p:txBody>
          <a:bodyPr/>
          <a:lstStyle/>
          <a:p>
            <a:pPr algn="ctr"/>
            <a:r>
              <a:rPr lang="en-US" sz="3200" b="1" dirty="0"/>
              <a:t>jelena.rozic@kc-bl.com</a:t>
            </a:r>
          </a:p>
        </p:txBody>
      </p:sp>
      <p:sp>
        <p:nvSpPr>
          <p:cNvPr id="15" name="Text Placeholder 14">
            <a:extLst>
              <a:ext uri="{FF2B5EF4-FFF2-40B4-BE49-F238E27FC236}">
                <a16:creationId xmlns="" xmlns:a16="http://schemas.microsoft.com/office/drawing/2014/main" id="{AD1D784A-4141-28D6-4A5F-930A6B66176C}"/>
              </a:ext>
            </a:extLst>
          </p:cNvPr>
          <p:cNvSpPr>
            <a:spLocks noGrp="1"/>
          </p:cNvSpPr>
          <p:nvPr>
            <p:ph type="body" sz="quarter" idx="96"/>
          </p:nvPr>
        </p:nvSpPr>
        <p:spPr>
          <a:xfrm>
            <a:off x="448859" y="24080655"/>
            <a:ext cx="10080000" cy="7951322"/>
          </a:xfrm>
        </p:spPr>
        <p:txBody>
          <a:bodyPr/>
          <a:lstStyle/>
          <a:p>
            <a:pPr marL="457200" indent="-457200" algn="just">
              <a:lnSpc>
                <a:spcPct val="150000"/>
              </a:lnSpc>
              <a:buFont typeface="Century Gothic" panose="020B0502020202020204" pitchFamily="34" charset="0"/>
              <a:buChar char="–"/>
            </a:pPr>
            <a:r>
              <a:rPr lang="en-US" sz="3200" dirty="0" err="1"/>
              <a:t>Primarni</a:t>
            </a:r>
            <a:r>
              <a:rPr lang="en-US" sz="3200" dirty="0"/>
              <a:t> </a:t>
            </a:r>
            <a:r>
              <a:rPr lang="en-US" sz="3200" dirty="0" err="1"/>
              <a:t>cilj</a:t>
            </a:r>
            <a:r>
              <a:rPr lang="en-US" sz="3200" dirty="0"/>
              <a:t> </a:t>
            </a:r>
            <a:r>
              <a:rPr lang="en-US" sz="3200" dirty="0" err="1"/>
              <a:t>istraživanja</a:t>
            </a:r>
            <a:r>
              <a:rPr lang="en-US" sz="3200" dirty="0"/>
              <a:t> je bio </a:t>
            </a:r>
            <a:r>
              <a:rPr lang="en-US" sz="3200" dirty="0" err="1"/>
              <a:t>procjena</a:t>
            </a:r>
            <a:r>
              <a:rPr lang="en-US" sz="3200" dirty="0"/>
              <a:t> PFS (</a:t>
            </a:r>
            <a:r>
              <a:rPr lang="en-US" sz="3200" dirty="0" err="1"/>
              <a:t>vrijeme</a:t>
            </a:r>
            <a:r>
              <a:rPr lang="en-US" sz="3200" dirty="0"/>
              <a:t> bez </a:t>
            </a:r>
            <a:r>
              <a:rPr lang="en-US" sz="3200" dirty="0" err="1"/>
              <a:t>progresije</a:t>
            </a:r>
            <a:r>
              <a:rPr lang="en-US" sz="3200" dirty="0"/>
              <a:t>) </a:t>
            </a:r>
            <a:r>
              <a:rPr lang="en-US" sz="3200" dirty="0" err="1"/>
              <a:t>i</a:t>
            </a:r>
            <a:r>
              <a:rPr lang="en-US" sz="3200" dirty="0"/>
              <a:t> OS (</a:t>
            </a:r>
            <a:r>
              <a:rPr lang="en-US" sz="3200" dirty="0" err="1"/>
              <a:t>ukupno</a:t>
            </a:r>
            <a:r>
              <a:rPr lang="en-US" sz="3200" dirty="0"/>
              <a:t> </a:t>
            </a:r>
            <a:r>
              <a:rPr lang="en-US" sz="3200" dirty="0" err="1"/>
              <a:t>preživljavanje</a:t>
            </a:r>
            <a:r>
              <a:rPr lang="en-US" sz="3200" dirty="0"/>
              <a:t>) </a:t>
            </a:r>
            <a:r>
              <a:rPr lang="en-US" sz="3200" dirty="0" err="1"/>
              <a:t>kod</a:t>
            </a:r>
            <a:r>
              <a:rPr lang="en-US" sz="3200" dirty="0"/>
              <a:t> </a:t>
            </a:r>
            <a:r>
              <a:rPr lang="en-US" sz="3200" dirty="0" err="1"/>
              <a:t>pacijenata</a:t>
            </a:r>
            <a:r>
              <a:rPr lang="en-US" sz="3200" dirty="0"/>
              <a:t> </a:t>
            </a:r>
            <a:r>
              <a:rPr lang="en-US" sz="3200" dirty="0" err="1"/>
              <a:t>sa</a:t>
            </a:r>
            <a:r>
              <a:rPr lang="en-US" sz="3200" dirty="0"/>
              <a:t> HCC koji </a:t>
            </a:r>
            <a:r>
              <a:rPr lang="en-US" sz="3200" dirty="0" err="1"/>
              <a:t>su</a:t>
            </a:r>
            <a:r>
              <a:rPr lang="en-US" sz="3200" dirty="0"/>
              <a:t> </a:t>
            </a:r>
            <a:r>
              <a:rPr lang="en-US" sz="3200" dirty="0" err="1"/>
              <a:t>primali</a:t>
            </a:r>
            <a:r>
              <a:rPr lang="en-US" sz="3200" dirty="0"/>
              <a:t> </a:t>
            </a:r>
            <a:r>
              <a:rPr lang="en-US" sz="3200" dirty="0" err="1"/>
              <a:t>terapiju</a:t>
            </a:r>
            <a:r>
              <a:rPr lang="en-US" sz="3200" dirty="0"/>
              <a:t> Sorafenib a </a:t>
            </a:r>
            <a:r>
              <a:rPr lang="en-US" sz="3200" dirty="0" err="1"/>
              <a:t>sekundarni</a:t>
            </a:r>
            <a:r>
              <a:rPr lang="en-US" sz="3200" dirty="0"/>
              <a:t> </a:t>
            </a:r>
            <a:r>
              <a:rPr lang="en-US" sz="3200" dirty="0" err="1"/>
              <a:t>sigurnost</a:t>
            </a:r>
            <a:r>
              <a:rPr lang="en-US" sz="3200" dirty="0"/>
              <a:t> </a:t>
            </a:r>
            <a:r>
              <a:rPr lang="en-US" sz="3200" dirty="0" err="1"/>
              <a:t>lijeka</a:t>
            </a:r>
            <a:r>
              <a:rPr lang="en-US" sz="3200" dirty="0"/>
              <a:t>. </a:t>
            </a:r>
          </a:p>
          <a:p>
            <a:pPr marL="457200" indent="-457200" algn="just">
              <a:lnSpc>
                <a:spcPct val="150000"/>
              </a:lnSpc>
              <a:buFont typeface="Century Gothic" panose="020B0502020202020204" pitchFamily="34" charset="0"/>
              <a:buChar char="–"/>
            </a:pPr>
            <a:r>
              <a:rPr lang="en-US" sz="3200" dirty="0" err="1"/>
              <a:t>Dokazati</a:t>
            </a:r>
            <a:r>
              <a:rPr lang="en-US" sz="3200" dirty="0"/>
              <a:t> </a:t>
            </a:r>
            <a:r>
              <a:rPr lang="en-US" sz="3200" dirty="0" err="1"/>
              <a:t>poboljšanje</a:t>
            </a:r>
            <a:r>
              <a:rPr lang="en-US" sz="3200" dirty="0"/>
              <a:t> PFS </a:t>
            </a:r>
            <a:r>
              <a:rPr lang="en-US" sz="3200" dirty="0" err="1"/>
              <a:t>i</a:t>
            </a:r>
            <a:r>
              <a:rPr lang="en-US" sz="3200" dirty="0"/>
              <a:t> OS </a:t>
            </a:r>
            <a:r>
              <a:rPr lang="en-US" sz="3200" dirty="0" err="1"/>
              <a:t>kod</a:t>
            </a:r>
            <a:r>
              <a:rPr lang="en-US" sz="3200" dirty="0"/>
              <a:t> </a:t>
            </a:r>
            <a:r>
              <a:rPr lang="en-US" sz="3200" dirty="0" err="1"/>
              <a:t>pacijenata</a:t>
            </a:r>
            <a:r>
              <a:rPr lang="en-US" sz="3200" dirty="0"/>
              <a:t> </a:t>
            </a:r>
            <a:r>
              <a:rPr lang="en-US" sz="3200" dirty="0" err="1"/>
              <a:t>sa</a:t>
            </a:r>
            <a:r>
              <a:rPr lang="en-US" sz="3200" dirty="0"/>
              <a:t> </a:t>
            </a:r>
            <a:r>
              <a:rPr lang="en-US" sz="3200" dirty="0" err="1"/>
              <a:t>uznapredovalim</a:t>
            </a:r>
            <a:r>
              <a:rPr lang="en-US" sz="3200" dirty="0"/>
              <a:t> </a:t>
            </a:r>
            <a:r>
              <a:rPr lang="en-US" sz="3200" dirty="0" err="1"/>
              <a:t>hepatocelularnim</a:t>
            </a:r>
            <a:r>
              <a:rPr lang="en-US" sz="3200" dirty="0"/>
              <a:t> </a:t>
            </a:r>
            <a:r>
              <a:rPr lang="en-US" sz="3200" dirty="0" err="1"/>
              <a:t>karcinom</a:t>
            </a:r>
            <a:r>
              <a:rPr lang="en-US" sz="3200" dirty="0"/>
              <a:t> koji </a:t>
            </a:r>
            <a:r>
              <a:rPr lang="en-US" sz="3200" dirty="0" err="1"/>
              <a:t>su</a:t>
            </a:r>
            <a:r>
              <a:rPr lang="en-US" sz="3200" dirty="0"/>
              <a:t> </a:t>
            </a:r>
            <a:r>
              <a:rPr lang="en-US" sz="3200" dirty="0" err="1"/>
              <a:t>primili</a:t>
            </a:r>
            <a:r>
              <a:rPr lang="en-US" sz="3200" dirty="0"/>
              <a:t> Sorafenib.</a:t>
            </a:r>
          </a:p>
          <a:p>
            <a:pPr marL="457200" indent="-457200" algn="just">
              <a:lnSpc>
                <a:spcPct val="150000"/>
              </a:lnSpc>
              <a:buFont typeface="Century Gothic" panose="020B0502020202020204" pitchFamily="34" charset="0"/>
              <a:buChar char="–"/>
            </a:pPr>
            <a:r>
              <a:rPr lang="en-US" sz="3200" dirty="0"/>
              <a:t>U </a:t>
            </a:r>
            <a:r>
              <a:rPr lang="en-US" sz="3200" dirty="0" err="1"/>
              <a:t>studiju</a:t>
            </a:r>
            <a:r>
              <a:rPr lang="en-US" sz="3200" dirty="0"/>
              <a:t> je </a:t>
            </a:r>
            <a:r>
              <a:rPr lang="en-US" sz="3200" dirty="0" err="1"/>
              <a:t>uključeno</a:t>
            </a:r>
            <a:r>
              <a:rPr lang="en-US" sz="3200" dirty="0"/>
              <a:t> </a:t>
            </a:r>
            <a:r>
              <a:rPr lang="en-US" sz="3200" dirty="0" err="1"/>
              <a:t>ukupno</a:t>
            </a:r>
            <a:r>
              <a:rPr lang="en-US" sz="3200" dirty="0"/>
              <a:t> 49 </a:t>
            </a:r>
            <a:r>
              <a:rPr lang="en-US" sz="3200" dirty="0" err="1"/>
              <a:t>pacijenata</a:t>
            </a:r>
            <a:r>
              <a:rPr lang="en-US" sz="3200" dirty="0"/>
              <a:t>, </a:t>
            </a:r>
            <a:r>
              <a:rPr lang="en-US" sz="3200" dirty="0" err="1"/>
              <a:t>svi</a:t>
            </a:r>
            <a:r>
              <a:rPr lang="en-US" sz="3200" dirty="0"/>
              <a:t> </a:t>
            </a:r>
            <a:r>
              <a:rPr lang="en-US" sz="3200" dirty="0" err="1"/>
              <a:t>pacijenti</a:t>
            </a:r>
            <a:r>
              <a:rPr lang="en-US" sz="3200" dirty="0"/>
              <a:t> </a:t>
            </a:r>
            <a:r>
              <a:rPr lang="en-US" sz="3200" dirty="0" err="1"/>
              <a:t>su</a:t>
            </a:r>
            <a:r>
              <a:rPr lang="en-US" sz="3200" dirty="0"/>
              <a:t> </a:t>
            </a:r>
            <a:r>
              <a:rPr lang="en-US" sz="3200" dirty="0" err="1"/>
              <a:t>bili</a:t>
            </a:r>
            <a:r>
              <a:rPr lang="en-US" sz="3200" dirty="0"/>
              <a:t> </a:t>
            </a:r>
            <a:r>
              <a:rPr lang="en-US" sz="3200" dirty="0" err="1"/>
              <a:t>na</a:t>
            </a:r>
            <a:r>
              <a:rPr lang="en-US" sz="3200" dirty="0"/>
              <a:t> </a:t>
            </a:r>
            <a:r>
              <a:rPr lang="en-US" sz="3200" dirty="0" err="1"/>
              <a:t>terapiji</a:t>
            </a:r>
            <a:r>
              <a:rPr lang="en-US" sz="3200" dirty="0"/>
              <a:t> </a:t>
            </a:r>
            <a:r>
              <a:rPr lang="en-US" sz="3200" dirty="0" err="1"/>
              <a:t>Sorafenibom</a:t>
            </a:r>
            <a:r>
              <a:rPr lang="en-US" sz="3200" dirty="0"/>
              <a:t>.</a:t>
            </a:r>
            <a:endParaRPr lang="sr-Latn-RS" sz="2000" b="1" dirty="0"/>
          </a:p>
        </p:txBody>
      </p:sp>
      <p:sp>
        <p:nvSpPr>
          <p:cNvPr id="16" name="Text Placeholder 15">
            <a:extLst>
              <a:ext uri="{FF2B5EF4-FFF2-40B4-BE49-F238E27FC236}">
                <a16:creationId xmlns="" xmlns:a16="http://schemas.microsoft.com/office/drawing/2014/main" id="{0AD2DAE7-5392-D4F6-09BD-CBD3734582B2}"/>
              </a:ext>
            </a:extLst>
          </p:cNvPr>
          <p:cNvSpPr>
            <a:spLocks noGrp="1"/>
          </p:cNvSpPr>
          <p:nvPr>
            <p:ph type="body" sz="quarter" idx="150"/>
          </p:nvPr>
        </p:nvSpPr>
        <p:spPr>
          <a:xfrm>
            <a:off x="5932593" y="2505788"/>
            <a:ext cx="31998968" cy="646331"/>
          </a:xfrm>
        </p:spPr>
        <p:txBody>
          <a:bodyPr/>
          <a:lstStyle/>
          <a:p>
            <a:r>
              <a:rPr lang="sr-Latn-RS" sz="3600" b="1" dirty="0"/>
              <a:t>Klinika za onkologiju, Univerzitetski klinički centar Republike Srpske</a:t>
            </a:r>
            <a:endParaRPr lang="en-US" sz="3600" b="1" dirty="0"/>
          </a:p>
        </p:txBody>
      </p:sp>
      <p:sp>
        <p:nvSpPr>
          <p:cNvPr id="17" name="Text Placeholder 16">
            <a:extLst>
              <a:ext uri="{FF2B5EF4-FFF2-40B4-BE49-F238E27FC236}">
                <a16:creationId xmlns="" xmlns:a16="http://schemas.microsoft.com/office/drawing/2014/main" id="{AAE1D3A5-28F2-B404-D4C7-47EB988D933E}"/>
              </a:ext>
            </a:extLst>
          </p:cNvPr>
          <p:cNvSpPr>
            <a:spLocks noGrp="1"/>
          </p:cNvSpPr>
          <p:nvPr>
            <p:ph type="body" sz="quarter" idx="151"/>
          </p:nvPr>
        </p:nvSpPr>
        <p:spPr/>
        <p:txBody>
          <a:bodyPr/>
          <a:lstStyle/>
          <a:p>
            <a:r>
              <a:rPr lang="sr-Latn-RS" b="1" dirty="0"/>
              <a:t>JELENA ROŽIĆ</a:t>
            </a:r>
            <a:endParaRPr lang="en-US" b="1" dirty="0"/>
          </a:p>
        </p:txBody>
      </p:sp>
      <p:sp>
        <p:nvSpPr>
          <p:cNvPr id="18" name="Text Placeholder 17">
            <a:extLst>
              <a:ext uri="{FF2B5EF4-FFF2-40B4-BE49-F238E27FC236}">
                <a16:creationId xmlns="" xmlns:a16="http://schemas.microsoft.com/office/drawing/2014/main" id="{12CD0C50-C7FD-6047-8A81-F714D190A0F7}"/>
              </a:ext>
            </a:extLst>
          </p:cNvPr>
          <p:cNvSpPr>
            <a:spLocks noGrp="1"/>
          </p:cNvSpPr>
          <p:nvPr>
            <p:ph type="body" sz="quarter" idx="153"/>
          </p:nvPr>
        </p:nvSpPr>
        <p:spPr>
          <a:xfrm>
            <a:off x="2532185" y="465813"/>
            <a:ext cx="39319200" cy="1142259"/>
          </a:xfrm>
        </p:spPr>
        <p:txBody>
          <a:bodyPr/>
          <a:lstStyle/>
          <a:p>
            <a:r>
              <a:rPr lang="en-US" dirty="0"/>
              <a:t>SIGURNOST I EFIKASNOST PRIMJENE SORAFENIBA KOD  UZNAPREDOVALOG HEPATOCELULARNOG KARCINOMA</a:t>
            </a:r>
          </a:p>
        </p:txBody>
      </p:sp>
      <p:sp>
        <p:nvSpPr>
          <p:cNvPr id="23" name="Text Placeholder 6">
            <a:extLst>
              <a:ext uri="{FF2B5EF4-FFF2-40B4-BE49-F238E27FC236}">
                <a16:creationId xmlns="" xmlns:a16="http://schemas.microsoft.com/office/drawing/2014/main" id="{8465E391-76D0-185F-76B4-7B26FA2557E3}"/>
              </a:ext>
            </a:extLst>
          </p:cNvPr>
          <p:cNvSpPr txBox="1">
            <a:spLocks/>
          </p:cNvSpPr>
          <p:nvPr/>
        </p:nvSpPr>
        <p:spPr>
          <a:xfrm>
            <a:off x="22037425" y="10253466"/>
            <a:ext cx="10080000" cy="3322619"/>
          </a:xfrm>
          <a:prstGeom prst="rect">
            <a:avLst/>
          </a:prstGeom>
        </p:spPr>
        <p:txBody>
          <a:bodyPr wrap="square" lIns="228589" tIns="228589" rIns="228589" bIns="228589" anchor="t" anchorCtr="0">
            <a:spAutoFit/>
          </a:bodyPr>
          <a:lstStyle>
            <a:lvl1pPr marL="0" indent="0" algn="l" defTabSz="4388900" rtl="0" eaLnBrk="1" latinLnBrk="0" hangingPunct="1">
              <a:spcBef>
                <a:spcPct val="20000"/>
              </a:spcBef>
              <a:buFont typeface="Arial" pitchFamily="34" charset="0"/>
              <a:buNone/>
              <a:defRPr sz="1800" kern="1200">
                <a:solidFill>
                  <a:schemeClr val="accent5">
                    <a:lumMod val="50000"/>
                  </a:schemeClr>
                </a:solidFill>
                <a:latin typeface="Century Gothic" panose="020B0502020202020204" pitchFamily="34" charset="0"/>
                <a:ea typeface="+mn-ea"/>
                <a:cs typeface="Times New Roman" pitchFamily="18" charset="0"/>
              </a:defRPr>
            </a:lvl1pPr>
            <a:lvl2pPr marL="1485825" indent="-571471"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2pPr>
            <a:lvl3pPr marL="2057297" indent="-571471"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3pPr>
            <a:lvl4pPr marL="2685916" indent="-628619"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4pPr>
            <a:lvl5pPr marL="3143093" indent="-457177"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pPr marL="457200" indent="-457200" algn="just">
              <a:lnSpc>
                <a:spcPct val="150000"/>
              </a:lnSpc>
              <a:buFont typeface="Symbol" panose="05050102010706020507" pitchFamily="18" charset="2"/>
              <a:buChar char="-"/>
            </a:pPr>
            <a:r>
              <a:rPr lang="en-US" sz="3200" dirty="0" err="1"/>
              <a:t>Kod</a:t>
            </a:r>
            <a:r>
              <a:rPr lang="en-US" sz="3200" dirty="0"/>
              <a:t> 20% </a:t>
            </a:r>
            <a:r>
              <a:rPr lang="en-US" sz="3200" dirty="0" err="1"/>
              <a:t>pacijenata</a:t>
            </a:r>
            <a:r>
              <a:rPr lang="en-US" sz="3200" dirty="0"/>
              <a:t> </a:t>
            </a:r>
            <a:r>
              <a:rPr lang="en-US" sz="3200" dirty="0" err="1"/>
              <a:t>metastaze</a:t>
            </a:r>
            <a:r>
              <a:rPr lang="en-US" sz="3200" dirty="0"/>
              <a:t> se </a:t>
            </a:r>
            <a:r>
              <a:rPr lang="en-US" sz="3200" dirty="0" err="1"/>
              <a:t>verifikovane</a:t>
            </a:r>
            <a:r>
              <a:rPr lang="en-US" sz="3200" dirty="0"/>
              <a:t> </a:t>
            </a:r>
            <a:r>
              <a:rPr lang="en-US" sz="3200" dirty="0" err="1"/>
              <a:t>na</a:t>
            </a:r>
            <a:r>
              <a:rPr lang="en-US" sz="3200" dirty="0"/>
              <a:t> </a:t>
            </a:r>
            <a:r>
              <a:rPr lang="en-US" sz="3200" dirty="0" err="1"/>
              <a:t>dva</a:t>
            </a:r>
            <a:r>
              <a:rPr lang="en-US" sz="3200" dirty="0"/>
              <a:t> </a:t>
            </a:r>
            <a:r>
              <a:rPr lang="en-US" sz="3200" dirty="0" err="1"/>
              <a:t>ili</a:t>
            </a:r>
            <a:r>
              <a:rPr lang="en-US" sz="3200" dirty="0"/>
              <a:t> </a:t>
            </a:r>
            <a:r>
              <a:rPr lang="en-US" sz="3200" dirty="0" err="1"/>
              <a:t>više</a:t>
            </a:r>
            <a:r>
              <a:rPr lang="en-US" sz="3200" dirty="0"/>
              <a:t> organa. </a:t>
            </a:r>
            <a:r>
              <a:rPr lang="en-US" sz="3200" dirty="0" err="1"/>
              <a:t>Najveći</a:t>
            </a:r>
            <a:r>
              <a:rPr lang="en-US" sz="3200" dirty="0"/>
              <a:t> </a:t>
            </a:r>
            <a:r>
              <a:rPr lang="en-US" sz="3200" dirty="0" err="1"/>
              <a:t>broj</a:t>
            </a:r>
            <a:r>
              <a:rPr lang="en-US" sz="3200" dirty="0"/>
              <a:t> </a:t>
            </a:r>
            <a:r>
              <a:rPr lang="en-US" sz="3200" dirty="0" err="1"/>
              <a:t>pacijenata</a:t>
            </a:r>
            <a:r>
              <a:rPr lang="en-US" sz="3200" dirty="0"/>
              <a:t> je </a:t>
            </a:r>
            <a:r>
              <a:rPr lang="en-US" sz="3200" dirty="0" err="1"/>
              <a:t>imao</a:t>
            </a:r>
            <a:r>
              <a:rPr lang="en-US" sz="3200" dirty="0"/>
              <a:t> </a:t>
            </a:r>
            <a:r>
              <a:rPr lang="en-US" sz="3200" dirty="0" err="1"/>
              <a:t>metastaze</a:t>
            </a:r>
            <a:r>
              <a:rPr lang="en-US" sz="3200" dirty="0"/>
              <a:t> </a:t>
            </a:r>
            <a:r>
              <a:rPr lang="en-US" sz="3200" dirty="0" err="1"/>
              <a:t>na</a:t>
            </a:r>
            <a:r>
              <a:rPr lang="en-US" sz="3200" dirty="0"/>
              <a:t> </a:t>
            </a:r>
            <a:r>
              <a:rPr lang="en-US" sz="3200" dirty="0" err="1"/>
              <a:t>jetri</a:t>
            </a:r>
            <a:r>
              <a:rPr lang="en-US" sz="3200" dirty="0"/>
              <a:t> </a:t>
            </a:r>
            <a:r>
              <a:rPr lang="en-US" sz="3200" dirty="0" err="1"/>
              <a:t>potom</a:t>
            </a:r>
            <a:r>
              <a:rPr lang="en-US" sz="3200" dirty="0"/>
              <a:t> </a:t>
            </a:r>
            <a:r>
              <a:rPr lang="en-US" sz="3200" dirty="0" err="1"/>
              <a:t>na</a:t>
            </a:r>
            <a:r>
              <a:rPr lang="en-US" sz="3200" dirty="0"/>
              <a:t> </a:t>
            </a:r>
            <a:r>
              <a:rPr lang="en-US" sz="3200" dirty="0" err="1"/>
              <a:t>plućima</a:t>
            </a:r>
            <a:r>
              <a:rPr lang="en-US" sz="3200" dirty="0"/>
              <a:t> </a:t>
            </a:r>
            <a:r>
              <a:rPr lang="en-US" sz="3200" dirty="0" err="1"/>
              <a:t>i</a:t>
            </a:r>
            <a:r>
              <a:rPr lang="en-US" sz="3200" dirty="0"/>
              <a:t> </a:t>
            </a:r>
            <a:r>
              <a:rPr lang="en-US" sz="3200" dirty="0" err="1"/>
              <a:t>na</a:t>
            </a:r>
            <a:r>
              <a:rPr lang="en-US" sz="3200" dirty="0"/>
              <a:t> </a:t>
            </a:r>
            <a:r>
              <a:rPr lang="en-US" sz="3200" dirty="0" err="1"/>
              <a:t>kostima</a:t>
            </a:r>
            <a:r>
              <a:rPr lang="en-US" sz="3200" dirty="0"/>
              <a:t> (</a:t>
            </a:r>
            <a:r>
              <a:rPr lang="en-US" sz="3200" dirty="0" err="1"/>
              <a:t>Slika</a:t>
            </a:r>
            <a:r>
              <a:rPr lang="en-US" sz="3200" dirty="0"/>
              <a:t> </a:t>
            </a:r>
            <a:r>
              <a:rPr lang="sr-Latn-RS" sz="3200" dirty="0"/>
              <a:t>2</a:t>
            </a:r>
            <a:r>
              <a:rPr lang="en-US" sz="3200" dirty="0"/>
              <a:t>). </a:t>
            </a:r>
            <a:endParaRPr lang="sr-Latn-RS" sz="3200" dirty="0"/>
          </a:p>
        </p:txBody>
      </p:sp>
      <p:pic>
        <p:nvPicPr>
          <p:cNvPr id="24" name="Picture 23">
            <a:extLst>
              <a:ext uri="{FF2B5EF4-FFF2-40B4-BE49-F238E27FC236}">
                <a16:creationId xmlns="" xmlns:a16="http://schemas.microsoft.com/office/drawing/2014/main" id="{8DFE02AE-7BEB-3F7D-35E3-69ECBA914CBB}"/>
              </a:ext>
            </a:extLst>
          </p:cNvPr>
          <p:cNvPicPr>
            <a:picLocks noChangeAspect="1"/>
          </p:cNvPicPr>
          <p:nvPr/>
        </p:nvPicPr>
        <p:blipFill>
          <a:blip r:embed="rId2"/>
          <a:stretch>
            <a:fillRect/>
          </a:stretch>
        </p:blipFill>
        <p:spPr>
          <a:xfrm>
            <a:off x="22495718" y="14018030"/>
            <a:ext cx="10098310" cy="6069730"/>
          </a:xfrm>
          <a:prstGeom prst="rect">
            <a:avLst/>
          </a:prstGeom>
        </p:spPr>
      </p:pic>
      <p:sp>
        <p:nvSpPr>
          <p:cNvPr id="25" name="Text Placeholder 6">
            <a:extLst>
              <a:ext uri="{FF2B5EF4-FFF2-40B4-BE49-F238E27FC236}">
                <a16:creationId xmlns="" xmlns:a16="http://schemas.microsoft.com/office/drawing/2014/main" id="{E38D4CE5-93C2-E5FA-40AB-F67F38B15E5F}"/>
              </a:ext>
            </a:extLst>
          </p:cNvPr>
          <p:cNvSpPr txBox="1">
            <a:spLocks/>
          </p:cNvSpPr>
          <p:nvPr/>
        </p:nvSpPr>
        <p:spPr>
          <a:xfrm>
            <a:off x="22412255" y="20433917"/>
            <a:ext cx="10080000" cy="11349431"/>
          </a:xfrm>
          <a:prstGeom prst="rect">
            <a:avLst/>
          </a:prstGeom>
        </p:spPr>
        <p:txBody>
          <a:bodyPr wrap="square" lIns="228589" tIns="228589" rIns="228589" bIns="228589" anchor="t" anchorCtr="0">
            <a:spAutoFit/>
          </a:bodyPr>
          <a:lstStyle>
            <a:lvl1pPr marL="0" indent="0" algn="l" defTabSz="4388900" rtl="0" eaLnBrk="1" latinLnBrk="0" hangingPunct="1">
              <a:spcBef>
                <a:spcPct val="20000"/>
              </a:spcBef>
              <a:buFont typeface="Arial" pitchFamily="34" charset="0"/>
              <a:buNone/>
              <a:defRPr sz="1800" kern="1200">
                <a:solidFill>
                  <a:schemeClr val="accent5">
                    <a:lumMod val="50000"/>
                  </a:schemeClr>
                </a:solidFill>
                <a:latin typeface="Century Gothic" panose="020B0502020202020204" pitchFamily="34" charset="0"/>
                <a:ea typeface="+mn-ea"/>
                <a:cs typeface="Times New Roman" pitchFamily="18" charset="0"/>
              </a:defRPr>
            </a:lvl1pPr>
            <a:lvl2pPr marL="1485825" indent="-571471"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2pPr>
            <a:lvl3pPr marL="2057297" indent="-571471"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3pPr>
            <a:lvl4pPr marL="2685916" indent="-628619"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4pPr>
            <a:lvl5pPr marL="3143093" indent="-457177"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pPr algn="ctr"/>
            <a:r>
              <a:rPr lang="en-US" sz="3200" b="1" dirty="0" err="1"/>
              <a:t>Slika</a:t>
            </a:r>
            <a:r>
              <a:rPr lang="en-US" sz="3200" b="1" dirty="0"/>
              <a:t> </a:t>
            </a:r>
            <a:r>
              <a:rPr lang="sr-Latn-RS" sz="3200" b="1" dirty="0"/>
              <a:t>2</a:t>
            </a:r>
            <a:r>
              <a:rPr lang="en-US" sz="3200" b="1" dirty="0"/>
              <a:t>.</a:t>
            </a:r>
            <a:r>
              <a:rPr lang="en-US" sz="3200" dirty="0"/>
              <a:t> </a:t>
            </a:r>
            <a:r>
              <a:rPr lang="en-US" sz="3200" dirty="0" err="1"/>
              <a:t>Lokalizacija</a:t>
            </a:r>
            <a:r>
              <a:rPr lang="en-US" sz="3200" dirty="0"/>
              <a:t> </a:t>
            </a:r>
            <a:r>
              <a:rPr lang="en-US" sz="3200" dirty="0" err="1"/>
              <a:t>metastatskih</a:t>
            </a:r>
            <a:r>
              <a:rPr lang="en-US" sz="3200" dirty="0"/>
              <a:t> </a:t>
            </a:r>
            <a:r>
              <a:rPr lang="en-US" sz="3200" dirty="0" err="1"/>
              <a:t>mjesta</a:t>
            </a:r>
            <a:endParaRPr lang="en-US" sz="3200" dirty="0"/>
          </a:p>
          <a:p>
            <a:pPr algn="ctr"/>
            <a:endParaRPr lang="en-US" sz="3200" dirty="0"/>
          </a:p>
          <a:p>
            <a:pPr marL="457200" indent="-457200" algn="just">
              <a:lnSpc>
                <a:spcPct val="150000"/>
              </a:lnSpc>
              <a:buFont typeface="Symbol" panose="05050102010706020507" pitchFamily="18" charset="2"/>
              <a:buChar char="-"/>
            </a:pPr>
            <a:r>
              <a:rPr lang="en-US" sz="3200" dirty="0"/>
              <a:t>Child-Pugh A je </a:t>
            </a:r>
            <a:r>
              <a:rPr lang="en-US" sz="3200" dirty="0" err="1"/>
              <a:t>zabilježen</a:t>
            </a:r>
            <a:r>
              <a:rPr lang="en-US" sz="3200" dirty="0"/>
              <a:t> </a:t>
            </a:r>
            <a:r>
              <a:rPr lang="en-US" sz="3200" dirty="0" err="1"/>
              <a:t>kod</a:t>
            </a:r>
            <a:r>
              <a:rPr lang="en-US" sz="3200" dirty="0"/>
              <a:t> 73,4%, </a:t>
            </a:r>
            <a:r>
              <a:rPr lang="en-US" sz="3200" dirty="0" err="1"/>
              <a:t>cirozu</a:t>
            </a:r>
            <a:r>
              <a:rPr lang="en-US" sz="3200" dirty="0"/>
              <a:t> je </a:t>
            </a:r>
            <a:r>
              <a:rPr lang="en-US" sz="3200" dirty="0" err="1"/>
              <a:t>imalo</a:t>
            </a:r>
            <a:r>
              <a:rPr lang="en-US" sz="3200" dirty="0"/>
              <a:t> 32,6%, </a:t>
            </a:r>
            <a:r>
              <a:rPr lang="en-US" sz="3200" dirty="0" err="1"/>
              <a:t>uglavnom</a:t>
            </a:r>
            <a:r>
              <a:rPr lang="en-US" sz="3200" dirty="0"/>
              <a:t> </a:t>
            </a:r>
            <a:r>
              <a:rPr lang="en-US" sz="3200" dirty="0" err="1"/>
              <a:t>zbog</a:t>
            </a:r>
            <a:r>
              <a:rPr lang="en-US" sz="3200" dirty="0"/>
              <a:t>: </a:t>
            </a:r>
            <a:r>
              <a:rPr lang="en-US" sz="3200" dirty="0" err="1"/>
              <a:t>hronične</a:t>
            </a:r>
            <a:r>
              <a:rPr lang="en-US" sz="3200" dirty="0"/>
              <a:t> </a:t>
            </a:r>
            <a:r>
              <a:rPr lang="en-US" sz="3200" dirty="0" err="1"/>
              <a:t>zloupotrebe</a:t>
            </a:r>
            <a:r>
              <a:rPr lang="en-US" sz="3200" dirty="0"/>
              <a:t> </a:t>
            </a:r>
            <a:r>
              <a:rPr lang="en-US" sz="3200" dirty="0" err="1"/>
              <a:t>alkohola</a:t>
            </a:r>
            <a:r>
              <a:rPr lang="en-US" sz="3200" dirty="0"/>
              <a:t> 38,7% </a:t>
            </a:r>
            <a:r>
              <a:rPr lang="en-US" sz="3200" dirty="0" err="1"/>
              <a:t>ili</a:t>
            </a:r>
            <a:r>
              <a:rPr lang="en-US" sz="3200" dirty="0"/>
              <a:t> </a:t>
            </a:r>
            <a:r>
              <a:rPr lang="en-US" sz="3200" dirty="0" err="1"/>
              <a:t>hepatitisa</a:t>
            </a:r>
            <a:r>
              <a:rPr lang="en-US" sz="3200" dirty="0"/>
              <a:t> B 28,5% </a:t>
            </a:r>
            <a:r>
              <a:rPr lang="en-US" sz="3200" dirty="0" err="1"/>
              <a:t>ili</a:t>
            </a:r>
            <a:r>
              <a:rPr lang="en-US" sz="3200" dirty="0"/>
              <a:t> C 16,3%. </a:t>
            </a:r>
            <a:r>
              <a:rPr lang="en-US" sz="3200" dirty="0" err="1"/>
              <a:t>Kod</a:t>
            </a:r>
            <a:r>
              <a:rPr lang="en-US" sz="3200" dirty="0"/>
              <a:t> </a:t>
            </a:r>
            <a:r>
              <a:rPr lang="en-US" sz="3200" dirty="0" err="1"/>
              <a:t>većine</a:t>
            </a:r>
            <a:r>
              <a:rPr lang="en-US" sz="3200" dirty="0"/>
              <a:t> </a:t>
            </a:r>
            <a:r>
              <a:rPr lang="en-US" sz="3200" dirty="0" err="1"/>
              <a:t>pacijenata</a:t>
            </a:r>
            <a:r>
              <a:rPr lang="en-US" sz="3200" dirty="0"/>
              <a:t> CT/MR je </a:t>
            </a:r>
            <a:r>
              <a:rPr lang="en-US" sz="3200" dirty="0" err="1"/>
              <a:t>verifikovan</a:t>
            </a:r>
            <a:r>
              <a:rPr lang="en-US" sz="3200" dirty="0"/>
              <a:t> tumor </a:t>
            </a:r>
            <a:r>
              <a:rPr lang="en-US" sz="3200" dirty="0" err="1"/>
              <a:t>dijametra</a:t>
            </a:r>
            <a:r>
              <a:rPr lang="en-US" sz="3200" dirty="0"/>
              <a:t> &gt; 5 cm. Mali </a:t>
            </a:r>
            <a:r>
              <a:rPr lang="en-US" sz="3200" dirty="0" err="1"/>
              <a:t>broj</a:t>
            </a:r>
            <a:r>
              <a:rPr lang="en-US" sz="3200" dirty="0"/>
              <a:t> </a:t>
            </a:r>
            <a:r>
              <a:rPr lang="en-US" sz="3200" dirty="0" err="1"/>
              <a:t>pacijenata</a:t>
            </a:r>
            <a:r>
              <a:rPr lang="en-US" sz="3200" dirty="0"/>
              <a:t> bio je </a:t>
            </a:r>
            <a:r>
              <a:rPr lang="en-US" sz="3200" dirty="0" err="1"/>
              <a:t>podvrgnut</a:t>
            </a:r>
            <a:r>
              <a:rPr lang="en-US" sz="3200" dirty="0"/>
              <a:t> </a:t>
            </a:r>
            <a:r>
              <a:rPr lang="en-US" sz="3200" dirty="0" err="1"/>
              <a:t>prethodnom</a:t>
            </a:r>
            <a:r>
              <a:rPr lang="en-US" sz="3200" dirty="0"/>
              <a:t> </a:t>
            </a:r>
            <a:r>
              <a:rPr lang="en-US" sz="3200" dirty="0" err="1"/>
              <a:t>tretmanu</a:t>
            </a:r>
            <a:r>
              <a:rPr lang="en-US" sz="3200" dirty="0"/>
              <a:t> za HCC, </a:t>
            </a:r>
            <a:r>
              <a:rPr lang="en-US" sz="3200" dirty="0" err="1"/>
              <a:t>uključujući</a:t>
            </a:r>
            <a:r>
              <a:rPr lang="en-US" sz="3200" dirty="0"/>
              <a:t> </a:t>
            </a:r>
            <a:r>
              <a:rPr lang="en-US" sz="3200" dirty="0" err="1"/>
              <a:t>operativni</a:t>
            </a:r>
            <a:r>
              <a:rPr lang="en-US" sz="3200" dirty="0"/>
              <a:t> </a:t>
            </a:r>
            <a:r>
              <a:rPr lang="en-US" sz="3200" dirty="0" err="1"/>
              <a:t>zahvat</a:t>
            </a:r>
            <a:r>
              <a:rPr lang="en-US" sz="3200" dirty="0"/>
              <a:t> </a:t>
            </a:r>
            <a:r>
              <a:rPr lang="en-US" sz="3200" dirty="0" err="1"/>
              <a:t>i</a:t>
            </a:r>
            <a:r>
              <a:rPr lang="en-US" sz="3200" dirty="0"/>
              <a:t> </a:t>
            </a:r>
            <a:r>
              <a:rPr lang="en-US" sz="3200" dirty="0" err="1"/>
              <a:t>lokoregionalni</a:t>
            </a:r>
            <a:r>
              <a:rPr lang="en-US" sz="3200" dirty="0"/>
              <a:t> </a:t>
            </a:r>
            <a:r>
              <a:rPr lang="en-US" sz="3200" dirty="0" err="1"/>
              <a:t>tretman</a:t>
            </a:r>
            <a:r>
              <a:rPr lang="en-US" sz="3200" dirty="0"/>
              <a:t> </a:t>
            </a:r>
            <a:r>
              <a:rPr lang="en-US" sz="3200" dirty="0" err="1"/>
              <a:t>sa</a:t>
            </a:r>
            <a:r>
              <a:rPr lang="en-US" sz="3200" dirty="0"/>
              <a:t> TACE </a:t>
            </a:r>
            <a:r>
              <a:rPr lang="en-US" sz="3200" dirty="0" err="1"/>
              <a:t>svega</a:t>
            </a:r>
            <a:r>
              <a:rPr lang="en-US" sz="3200" dirty="0"/>
              <a:t> 4%. </a:t>
            </a:r>
            <a:endParaRPr lang="sr-Latn-RS" sz="3200" dirty="0"/>
          </a:p>
          <a:p>
            <a:pPr marL="457200" indent="-457200" algn="just">
              <a:lnSpc>
                <a:spcPct val="150000"/>
              </a:lnSpc>
              <a:buFont typeface="Symbol" panose="05050102010706020507" pitchFamily="18" charset="2"/>
              <a:buChar char="-"/>
            </a:pPr>
            <a:r>
              <a:rPr lang="en-US" sz="3200" dirty="0" err="1"/>
              <a:t>Tokom</a:t>
            </a:r>
            <a:r>
              <a:rPr lang="en-US" sz="3200" dirty="0"/>
              <a:t> </a:t>
            </a:r>
            <a:r>
              <a:rPr lang="en-US" sz="3200" dirty="0" err="1"/>
              <a:t>praćenja</a:t>
            </a:r>
            <a:r>
              <a:rPr lang="en-US" sz="3200" dirty="0"/>
              <a:t> 34,6% </a:t>
            </a:r>
            <a:r>
              <a:rPr lang="en-US" sz="3200" dirty="0" err="1"/>
              <a:t>pacijenata</a:t>
            </a:r>
            <a:r>
              <a:rPr lang="en-US" sz="3200" dirty="0"/>
              <a:t> </a:t>
            </a:r>
            <a:r>
              <a:rPr lang="en-US" sz="3200" dirty="0" err="1"/>
              <a:t>podvrgnuto</a:t>
            </a:r>
            <a:r>
              <a:rPr lang="en-US" sz="3200" dirty="0"/>
              <a:t> je </a:t>
            </a:r>
            <a:r>
              <a:rPr lang="en-US" sz="3200" dirty="0" err="1"/>
              <a:t>redukciji</a:t>
            </a:r>
            <a:r>
              <a:rPr lang="en-US" sz="3200" dirty="0"/>
              <a:t> doze </a:t>
            </a:r>
            <a:r>
              <a:rPr lang="en-US" sz="3200" dirty="0" err="1"/>
              <a:t>lijeka</a:t>
            </a:r>
            <a:r>
              <a:rPr lang="en-US" sz="3200" dirty="0"/>
              <a:t>. </a:t>
            </a:r>
            <a:endParaRPr lang="sr-Latn-RS" sz="3200" dirty="0"/>
          </a:p>
          <a:p>
            <a:pPr marL="457200" indent="-457200" algn="just">
              <a:lnSpc>
                <a:spcPct val="150000"/>
              </a:lnSpc>
              <a:buFont typeface="Symbol" panose="05050102010706020507" pitchFamily="18" charset="2"/>
              <a:buChar char="-"/>
            </a:pPr>
            <a:r>
              <a:rPr lang="en-US" sz="3200" dirty="0" err="1"/>
              <a:t>Tokom</a:t>
            </a:r>
            <a:r>
              <a:rPr lang="en-US" sz="3200" dirty="0"/>
              <a:t> </a:t>
            </a:r>
            <a:r>
              <a:rPr lang="en-US" sz="3200" dirty="0" err="1"/>
              <a:t>praćenja</a:t>
            </a:r>
            <a:r>
              <a:rPr lang="en-US" sz="3200" dirty="0"/>
              <a:t> 34,6% </a:t>
            </a:r>
            <a:r>
              <a:rPr lang="en-US" sz="3200" dirty="0" err="1"/>
              <a:t>pacijenata</a:t>
            </a:r>
            <a:r>
              <a:rPr lang="en-US" sz="3200" dirty="0"/>
              <a:t> </a:t>
            </a:r>
            <a:r>
              <a:rPr lang="en-US" sz="3200" dirty="0" err="1"/>
              <a:t>podvrgnuto</a:t>
            </a:r>
            <a:r>
              <a:rPr lang="en-US" sz="3200" dirty="0"/>
              <a:t> je </a:t>
            </a:r>
            <a:r>
              <a:rPr lang="en-US" sz="3200" dirty="0" err="1"/>
              <a:t>redukciji</a:t>
            </a:r>
            <a:r>
              <a:rPr lang="en-US" sz="3200" dirty="0"/>
              <a:t> doze </a:t>
            </a:r>
            <a:r>
              <a:rPr lang="en-US" sz="3200" dirty="0" err="1"/>
              <a:t>lijeka</a:t>
            </a:r>
            <a:r>
              <a:rPr lang="en-US" sz="3200" dirty="0"/>
              <a:t>. </a:t>
            </a:r>
            <a:endParaRPr lang="sr-Latn-RS" sz="3200" dirty="0"/>
          </a:p>
        </p:txBody>
      </p:sp>
      <p:graphicFrame>
        <p:nvGraphicFramePr>
          <p:cNvPr id="26" name="Table 25">
            <a:extLst>
              <a:ext uri="{FF2B5EF4-FFF2-40B4-BE49-F238E27FC236}">
                <a16:creationId xmlns="" xmlns:a16="http://schemas.microsoft.com/office/drawing/2014/main" id="{0FE67892-DDA6-D392-4F36-0049D04365A8}"/>
              </a:ext>
            </a:extLst>
          </p:cNvPr>
          <p:cNvGraphicFramePr>
            <a:graphicFrameLocks noGrp="1"/>
          </p:cNvGraphicFramePr>
          <p:nvPr>
            <p:extLst>
              <p:ext uri="{D42A27DB-BD31-4B8C-83A1-F6EECF244321}">
                <p14:modId xmlns:p14="http://schemas.microsoft.com/office/powerpoint/2010/main" val="2435319725"/>
              </p:ext>
            </p:extLst>
          </p:nvPr>
        </p:nvGraphicFramePr>
        <p:xfrm>
          <a:off x="33188862" y="11571142"/>
          <a:ext cx="10079999" cy="7831561"/>
        </p:xfrm>
        <a:graphic>
          <a:graphicData uri="http://schemas.openxmlformats.org/drawingml/2006/table">
            <a:tbl>
              <a:tblPr firstRow="1" firstCol="1" bandRow="1">
                <a:tableStyleId>{5C22544A-7EE6-4342-B048-85BDC9FD1C3A}</a:tableStyleId>
              </a:tblPr>
              <a:tblGrid>
                <a:gridCol w="3848833">
                  <a:extLst>
                    <a:ext uri="{9D8B030D-6E8A-4147-A177-3AD203B41FA5}">
                      <a16:colId xmlns="" xmlns:a16="http://schemas.microsoft.com/office/drawing/2014/main" val="3080040088"/>
                    </a:ext>
                  </a:extLst>
                </a:gridCol>
                <a:gridCol w="1567871">
                  <a:extLst>
                    <a:ext uri="{9D8B030D-6E8A-4147-A177-3AD203B41FA5}">
                      <a16:colId xmlns="" xmlns:a16="http://schemas.microsoft.com/office/drawing/2014/main" val="1305502855"/>
                    </a:ext>
                  </a:extLst>
                </a:gridCol>
                <a:gridCol w="1567871">
                  <a:extLst>
                    <a:ext uri="{9D8B030D-6E8A-4147-A177-3AD203B41FA5}">
                      <a16:colId xmlns="" xmlns:a16="http://schemas.microsoft.com/office/drawing/2014/main" val="1676616404"/>
                    </a:ext>
                  </a:extLst>
                </a:gridCol>
                <a:gridCol w="1567871">
                  <a:extLst>
                    <a:ext uri="{9D8B030D-6E8A-4147-A177-3AD203B41FA5}">
                      <a16:colId xmlns="" xmlns:a16="http://schemas.microsoft.com/office/drawing/2014/main" val="3255221664"/>
                    </a:ext>
                  </a:extLst>
                </a:gridCol>
                <a:gridCol w="1527553">
                  <a:extLst>
                    <a:ext uri="{9D8B030D-6E8A-4147-A177-3AD203B41FA5}">
                      <a16:colId xmlns="" xmlns:a16="http://schemas.microsoft.com/office/drawing/2014/main" val="116875236"/>
                    </a:ext>
                  </a:extLst>
                </a:gridCol>
              </a:tblGrid>
              <a:tr h="548074">
                <a:tc>
                  <a:txBody>
                    <a:bodyPr/>
                    <a:lstStyle/>
                    <a:p>
                      <a:pPr algn="ctr">
                        <a:lnSpc>
                          <a:spcPct val="115000"/>
                        </a:lnSpc>
                        <a:spcAft>
                          <a:spcPts val="800"/>
                        </a:spcAft>
                      </a:pPr>
                      <a:r>
                        <a:rPr lang="en-US" sz="2000" dirty="0" err="1">
                          <a:effectLst/>
                          <a:latin typeface="Century Gothic" panose="020B0502020202020204" pitchFamily="34" charset="0"/>
                        </a:rPr>
                        <a:t>Neželjeni</a:t>
                      </a:r>
                      <a:r>
                        <a:rPr lang="en-US" sz="2000" dirty="0">
                          <a:effectLst/>
                          <a:latin typeface="Century Gothic" panose="020B0502020202020204" pitchFamily="34" charset="0"/>
                        </a:rPr>
                        <a:t> </a:t>
                      </a:r>
                      <a:r>
                        <a:rPr lang="en-US" sz="2000" dirty="0" err="1">
                          <a:effectLst/>
                          <a:latin typeface="Century Gothic" panose="020B0502020202020204" pitchFamily="34" charset="0"/>
                        </a:rPr>
                        <a:t>efekti</a:t>
                      </a:r>
                      <a:endParaRPr lang="en-US" sz="2000" dirty="0">
                        <a:effectLst/>
                        <a:latin typeface="Century Gothic" panose="020B0502020202020204" pitchFamily="34" charset="0"/>
                        <a:ea typeface="SimSun" panose="02010600030101010101" pitchFamily="2" charset="-122"/>
                        <a:cs typeface="font276"/>
                      </a:endParaRPr>
                    </a:p>
                  </a:txBody>
                  <a:tcPr marL="68580" marR="68580" marT="0" marB="0" anchor="ctr"/>
                </a:tc>
                <a:tc>
                  <a:txBody>
                    <a:bodyPr/>
                    <a:lstStyle/>
                    <a:p>
                      <a:pPr algn="ctr">
                        <a:lnSpc>
                          <a:spcPct val="115000"/>
                        </a:lnSpc>
                        <a:spcAft>
                          <a:spcPts val="800"/>
                        </a:spcAft>
                      </a:pPr>
                      <a:r>
                        <a:rPr lang="en-US" sz="2000">
                          <a:effectLst/>
                          <a:latin typeface="Century Gothic" panose="020B0502020202020204" pitchFamily="34" charset="0"/>
                        </a:rPr>
                        <a:t>Gradus I</a:t>
                      </a:r>
                      <a:endParaRPr lang="en-US" sz="2000">
                        <a:effectLst/>
                        <a:latin typeface="Century Gothic" panose="020B0502020202020204" pitchFamily="34" charset="0"/>
                        <a:ea typeface="SimSun" panose="02010600030101010101" pitchFamily="2" charset="-122"/>
                        <a:cs typeface="font276"/>
                      </a:endParaRPr>
                    </a:p>
                  </a:txBody>
                  <a:tcPr marL="68580" marR="68580" marT="0" marB="0" anchor="ctr"/>
                </a:tc>
                <a:tc>
                  <a:txBody>
                    <a:bodyPr/>
                    <a:lstStyle/>
                    <a:p>
                      <a:pPr algn="ctr">
                        <a:lnSpc>
                          <a:spcPct val="115000"/>
                        </a:lnSpc>
                        <a:spcAft>
                          <a:spcPts val="800"/>
                        </a:spcAft>
                      </a:pPr>
                      <a:r>
                        <a:rPr lang="en-US" sz="2000">
                          <a:effectLst/>
                          <a:latin typeface="Century Gothic" panose="020B0502020202020204" pitchFamily="34" charset="0"/>
                        </a:rPr>
                        <a:t>Gradus II</a:t>
                      </a:r>
                      <a:endParaRPr lang="en-US" sz="2000">
                        <a:effectLst/>
                        <a:latin typeface="Century Gothic" panose="020B0502020202020204" pitchFamily="34" charset="0"/>
                        <a:ea typeface="SimSun" panose="02010600030101010101" pitchFamily="2" charset="-122"/>
                        <a:cs typeface="font276"/>
                      </a:endParaRPr>
                    </a:p>
                  </a:txBody>
                  <a:tcPr marL="68580" marR="68580" marT="0" marB="0" anchor="ctr"/>
                </a:tc>
                <a:tc>
                  <a:txBody>
                    <a:bodyPr/>
                    <a:lstStyle/>
                    <a:p>
                      <a:pPr algn="ctr">
                        <a:lnSpc>
                          <a:spcPct val="115000"/>
                        </a:lnSpc>
                        <a:spcAft>
                          <a:spcPts val="800"/>
                        </a:spcAft>
                      </a:pPr>
                      <a:r>
                        <a:rPr lang="en-US" sz="2000">
                          <a:effectLst/>
                          <a:latin typeface="Century Gothic" panose="020B0502020202020204" pitchFamily="34" charset="0"/>
                        </a:rPr>
                        <a:t>Gradus III</a:t>
                      </a:r>
                      <a:endParaRPr lang="en-US" sz="2000">
                        <a:effectLst/>
                        <a:latin typeface="Century Gothic" panose="020B0502020202020204" pitchFamily="34" charset="0"/>
                        <a:ea typeface="SimSun" panose="02010600030101010101" pitchFamily="2" charset="-122"/>
                        <a:cs typeface="font276"/>
                      </a:endParaRPr>
                    </a:p>
                  </a:txBody>
                  <a:tcPr marL="68580" marR="68580" marT="0" marB="0" anchor="ctr"/>
                </a:tc>
                <a:tc>
                  <a:txBody>
                    <a:bodyPr/>
                    <a:lstStyle/>
                    <a:p>
                      <a:pPr algn="ctr">
                        <a:lnSpc>
                          <a:spcPct val="115000"/>
                        </a:lnSpc>
                        <a:spcAft>
                          <a:spcPts val="800"/>
                        </a:spcAft>
                      </a:pPr>
                      <a:r>
                        <a:rPr lang="en-US" sz="2000">
                          <a:effectLst/>
                          <a:latin typeface="Century Gothic" panose="020B0502020202020204" pitchFamily="34" charset="0"/>
                        </a:rPr>
                        <a:t>Ukupno</a:t>
                      </a:r>
                      <a:endParaRPr lang="en-US" sz="2000">
                        <a:effectLst/>
                        <a:latin typeface="Century Gothic" panose="020B0502020202020204" pitchFamily="34" charset="0"/>
                        <a:ea typeface="SimSun" panose="02010600030101010101" pitchFamily="2" charset="-122"/>
                        <a:cs typeface="font276"/>
                      </a:endParaRPr>
                    </a:p>
                  </a:txBody>
                  <a:tcPr marL="68580" marR="68580" marT="0" marB="0" anchor="ctr"/>
                </a:tc>
                <a:extLst>
                  <a:ext uri="{0D108BD9-81ED-4DB2-BD59-A6C34878D82A}">
                    <a16:rowId xmlns="" xmlns:a16="http://schemas.microsoft.com/office/drawing/2014/main" val="2011653562"/>
                  </a:ext>
                </a:extLst>
              </a:tr>
              <a:tr h="549714">
                <a:tc>
                  <a:txBody>
                    <a:bodyPr/>
                    <a:lstStyle/>
                    <a:p>
                      <a:pPr algn="ctr">
                        <a:lnSpc>
                          <a:spcPct val="115000"/>
                        </a:lnSpc>
                        <a:spcAft>
                          <a:spcPts val="800"/>
                        </a:spcAft>
                      </a:pPr>
                      <a:r>
                        <a:rPr lang="en-US" sz="2000">
                          <a:effectLst/>
                          <a:latin typeface="Century Gothic" panose="020B0502020202020204" pitchFamily="34" charset="0"/>
                        </a:rPr>
                        <a:t>Umor</a:t>
                      </a:r>
                      <a:endParaRPr lang="en-US" sz="2000">
                        <a:effectLst/>
                        <a:latin typeface="Century Gothic" panose="020B0502020202020204" pitchFamily="34" charset="0"/>
                        <a:ea typeface="SimSun" panose="02010600030101010101" pitchFamily="2" charset="-122"/>
                        <a:cs typeface="font276"/>
                      </a:endParaRPr>
                    </a:p>
                  </a:txBody>
                  <a:tcPr marL="68580" marR="68580" marT="0" marB="0" anchor="ctr"/>
                </a:tc>
                <a:tc>
                  <a:txBody>
                    <a:bodyPr/>
                    <a:lstStyle/>
                    <a:p>
                      <a:pPr algn="ctr">
                        <a:lnSpc>
                          <a:spcPct val="115000"/>
                        </a:lnSpc>
                        <a:spcAft>
                          <a:spcPts val="800"/>
                        </a:spcAft>
                      </a:pPr>
                      <a:r>
                        <a:rPr lang="en-US" sz="2000" b="1" dirty="0">
                          <a:effectLst/>
                          <a:latin typeface="Century Gothic" panose="020B0502020202020204" pitchFamily="34" charset="0"/>
                        </a:rPr>
                        <a:t> </a:t>
                      </a:r>
                      <a:endParaRPr lang="en-US" sz="2000" b="1" dirty="0">
                        <a:effectLst/>
                        <a:latin typeface="Century Gothic" panose="020B0502020202020204" pitchFamily="34" charset="0"/>
                        <a:ea typeface="SimSun" panose="02010600030101010101" pitchFamily="2" charset="-122"/>
                        <a:cs typeface="font276"/>
                      </a:endParaRPr>
                    </a:p>
                  </a:txBody>
                  <a:tcPr marL="68580" marR="68580" marT="0" marB="0" anchor="ctr"/>
                </a:tc>
                <a:tc>
                  <a:txBody>
                    <a:bodyPr/>
                    <a:lstStyle/>
                    <a:p>
                      <a:pPr algn="ctr">
                        <a:lnSpc>
                          <a:spcPct val="115000"/>
                        </a:lnSpc>
                        <a:spcAft>
                          <a:spcPts val="800"/>
                        </a:spcAft>
                      </a:pPr>
                      <a:r>
                        <a:rPr lang="en-US" sz="2000" b="1" dirty="0">
                          <a:effectLst/>
                          <a:latin typeface="Century Gothic" panose="020B0502020202020204" pitchFamily="34" charset="0"/>
                        </a:rPr>
                        <a:t>3</a:t>
                      </a:r>
                      <a:endParaRPr lang="en-US" sz="2000" b="1" dirty="0">
                        <a:effectLst/>
                        <a:latin typeface="Century Gothic" panose="020B0502020202020204" pitchFamily="34" charset="0"/>
                        <a:ea typeface="SimSun" panose="02010600030101010101" pitchFamily="2" charset="-122"/>
                        <a:cs typeface="font276"/>
                      </a:endParaRPr>
                    </a:p>
                  </a:txBody>
                  <a:tcPr marL="68580" marR="68580" marT="0" marB="0" anchor="ctr"/>
                </a:tc>
                <a:tc>
                  <a:txBody>
                    <a:bodyPr/>
                    <a:lstStyle/>
                    <a:p>
                      <a:pPr algn="ctr">
                        <a:lnSpc>
                          <a:spcPct val="115000"/>
                        </a:lnSpc>
                        <a:spcAft>
                          <a:spcPts val="800"/>
                        </a:spcAft>
                      </a:pPr>
                      <a:r>
                        <a:rPr lang="en-US" sz="2000" b="1" dirty="0">
                          <a:effectLst/>
                          <a:latin typeface="Century Gothic" panose="020B0502020202020204" pitchFamily="34" charset="0"/>
                        </a:rPr>
                        <a:t> </a:t>
                      </a:r>
                      <a:endParaRPr lang="en-US" sz="2000" b="1" dirty="0">
                        <a:effectLst/>
                        <a:latin typeface="Century Gothic" panose="020B0502020202020204" pitchFamily="34" charset="0"/>
                        <a:ea typeface="SimSun" panose="02010600030101010101" pitchFamily="2" charset="-122"/>
                        <a:cs typeface="font276"/>
                      </a:endParaRPr>
                    </a:p>
                  </a:txBody>
                  <a:tcPr marL="68580" marR="68580" marT="0" marB="0" anchor="ctr"/>
                </a:tc>
                <a:tc>
                  <a:txBody>
                    <a:bodyPr/>
                    <a:lstStyle/>
                    <a:p>
                      <a:pPr algn="ctr">
                        <a:lnSpc>
                          <a:spcPct val="115000"/>
                        </a:lnSpc>
                        <a:spcAft>
                          <a:spcPts val="800"/>
                        </a:spcAft>
                      </a:pPr>
                      <a:r>
                        <a:rPr lang="en-US" sz="2000" b="1" dirty="0">
                          <a:effectLst/>
                          <a:latin typeface="Century Gothic" panose="020B0502020202020204" pitchFamily="34" charset="0"/>
                        </a:rPr>
                        <a:t>3</a:t>
                      </a:r>
                      <a:endParaRPr lang="en-US" sz="2000" b="1" dirty="0">
                        <a:effectLst/>
                        <a:latin typeface="Century Gothic" panose="020B0502020202020204" pitchFamily="34" charset="0"/>
                        <a:ea typeface="SimSun" panose="02010600030101010101" pitchFamily="2" charset="-122"/>
                        <a:cs typeface="font276"/>
                      </a:endParaRPr>
                    </a:p>
                  </a:txBody>
                  <a:tcPr marL="68580" marR="68580" marT="0" marB="0" anchor="ctr"/>
                </a:tc>
                <a:extLst>
                  <a:ext uri="{0D108BD9-81ED-4DB2-BD59-A6C34878D82A}">
                    <a16:rowId xmlns="" xmlns:a16="http://schemas.microsoft.com/office/drawing/2014/main" val="1570598293"/>
                  </a:ext>
                </a:extLst>
              </a:tr>
              <a:tr h="549714">
                <a:tc>
                  <a:txBody>
                    <a:bodyPr/>
                    <a:lstStyle/>
                    <a:p>
                      <a:pPr algn="ctr">
                        <a:lnSpc>
                          <a:spcPct val="115000"/>
                        </a:lnSpc>
                        <a:spcAft>
                          <a:spcPts val="800"/>
                        </a:spcAft>
                      </a:pPr>
                      <a:r>
                        <a:rPr lang="en-US" sz="2000" dirty="0" err="1">
                          <a:effectLst/>
                          <a:latin typeface="Century Gothic" panose="020B0502020202020204" pitchFamily="34" charset="0"/>
                        </a:rPr>
                        <a:t>Osip</a:t>
                      </a:r>
                      <a:endParaRPr lang="en-US" sz="2000" dirty="0">
                        <a:effectLst/>
                        <a:latin typeface="Century Gothic" panose="020B0502020202020204" pitchFamily="34" charset="0"/>
                        <a:ea typeface="SimSun" panose="02010600030101010101" pitchFamily="2" charset="-122"/>
                        <a:cs typeface="font276"/>
                      </a:endParaRPr>
                    </a:p>
                  </a:txBody>
                  <a:tcPr marL="68580" marR="68580" marT="0" marB="0" anchor="ctr"/>
                </a:tc>
                <a:tc>
                  <a:txBody>
                    <a:bodyPr/>
                    <a:lstStyle/>
                    <a:p>
                      <a:pPr algn="ctr">
                        <a:lnSpc>
                          <a:spcPct val="115000"/>
                        </a:lnSpc>
                        <a:spcAft>
                          <a:spcPts val="800"/>
                        </a:spcAft>
                      </a:pPr>
                      <a:r>
                        <a:rPr lang="en-US" sz="2000" b="1">
                          <a:effectLst/>
                          <a:latin typeface="Century Gothic" panose="020B0502020202020204" pitchFamily="34" charset="0"/>
                        </a:rPr>
                        <a:t> </a:t>
                      </a:r>
                      <a:endParaRPr lang="en-US" sz="2000" b="1">
                        <a:effectLst/>
                        <a:latin typeface="Century Gothic" panose="020B0502020202020204" pitchFamily="34" charset="0"/>
                        <a:ea typeface="SimSun" panose="02010600030101010101" pitchFamily="2" charset="-122"/>
                        <a:cs typeface="font276"/>
                      </a:endParaRPr>
                    </a:p>
                  </a:txBody>
                  <a:tcPr marL="68580" marR="68580" marT="0" marB="0" anchor="ctr"/>
                </a:tc>
                <a:tc>
                  <a:txBody>
                    <a:bodyPr/>
                    <a:lstStyle/>
                    <a:p>
                      <a:pPr algn="ctr">
                        <a:lnSpc>
                          <a:spcPct val="115000"/>
                        </a:lnSpc>
                        <a:spcAft>
                          <a:spcPts val="800"/>
                        </a:spcAft>
                      </a:pPr>
                      <a:r>
                        <a:rPr lang="en-US" sz="2000" b="1">
                          <a:effectLst/>
                          <a:latin typeface="Century Gothic" panose="020B0502020202020204" pitchFamily="34" charset="0"/>
                        </a:rPr>
                        <a:t> </a:t>
                      </a:r>
                      <a:endParaRPr lang="en-US" sz="2000" b="1">
                        <a:effectLst/>
                        <a:latin typeface="Century Gothic" panose="020B0502020202020204" pitchFamily="34" charset="0"/>
                        <a:ea typeface="SimSun" panose="02010600030101010101" pitchFamily="2" charset="-122"/>
                        <a:cs typeface="font276"/>
                      </a:endParaRPr>
                    </a:p>
                  </a:txBody>
                  <a:tcPr marL="68580" marR="68580" marT="0" marB="0" anchor="ctr"/>
                </a:tc>
                <a:tc>
                  <a:txBody>
                    <a:bodyPr/>
                    <a:lstStyle/>
                    <a:p>
                      <a:pPr algn="ctr">
                        <a:lnSpc>
                          <a:spcPct val="115000"/>
                        </a:lnSpc>
                        <a:spcAft>
                          <a:spcPts val="800"/>
                        </a:spcAft>
                      </a:pPr>
                      <a:r>
                        <a:rPr lang="en-US" sz="2000" b="1">
                          <a:effectLst/>
                          <a:latin typeface="Century Gothic" panose="020B0502020202020204" pitchFamily="34" charset="0"/>
                        </a:rPr>
                        <a:t>1</a:t>
                      </a:r>
                      <a:endParaRPr lang="en-US" sz="2000" b="1">
                        <a:effectLst/>
                        <a:latin typeface="Century Gothic" panose="020B0502020202020204" pitchFamily="34" charset="0"/>
                        <a:ea typeface="SimSun" panose="02010600030101010101" pitchFamily="2" charset="-122"/>
                        <a:cs typeface="font276"/>
                      </a:endParaRPr>
                    </a:p>
                  </a:txBody>
                  <a:tcPr marL="68580" marR="68580" marT="0" marB="0" anchor="ctr"/>
                </a:tc>
                <a:tc>
                  <a:txBody>
                    <a:bodyPr/>
                    <a:lstStyle/>
                    <a:p>
                      <a:pPr algn="ctr">
                        <a:lnSpc>
                          <a:spcPct val="115000"/>
                        </a:lnSpc>
                        <a:spcAft>
                          <a:spcPts val="800"/>
                        </a:spcAft>
                      </a:pPr>
                      <a:r>
                        <a:rPr lang="en-US" sz="2000" b="1" dirty="0">
                          <a:effectLst/>
                          <a:latin typeface="Century Gothic" panose="020B0502020202020204" pitchFamily="34" charset="0"/>
                        </a:rPr>
                        <a:t>1</a:t>
                      </a:r>
                      <a:endParaRPr lang="en-US" sz="2000" b="1" dirty="0">
                        <a:effectLst/>
                        <a:latin typeface="Century Gothic" panose="020B0502020202020204" pitchFamily="34" charset="0"/>
                        <a:ea typeface="SimSun" panose="02010600030101010101" pitchFamily="2" charset="-122"/>
                        <a:cs typeface="font276"/>
                      </a:endParaRPr>
                    </a:p>
                  </a:txBody>
                  <a:tcPr marL="68580" marR="68580" marT="0" marB="0" anchor="ctr"/>
                </a:tc>
                <a:extLst>
                  <a:ext uri="{0D108BD9-81ED-4DB2-BD59-A6C34878D82A}">
                    <a16:rowId xmlns="" xmlns:a16="http://schemas.microsoft.com/office/drawing/2014/main" val="1851773225"/>
                  </a:ext>
                </a:extLst>
              </a:tr>
              <a:tr h="549714">
                <a:tc>
                  <a:txBody>
                    <a:bodyPr/>
                    <a:lstStyle/>
                    <a:p>
                      <a:pPr algn="ctr">
                        <a:lnSpc>
                          <a:spcPct val="115000"/>
                        </a:lnSpc>
                        <a:spcAft>
                          <a:spcPts val="800"/>
                        </a:spcAft>
                      </a:pPr>
                      <a:r>
                        <a:rPr lang="en-US" sz="2000" dirty="0" err="1">
                          <a:effectLst/>
                          <a:latin typeface="Century Gothic" panose="020B0502020202020204" pitchFamily="34" charset="0"/>
                        </a:rPr>
                        <a:t>Svrab</a:t>
                      </a:r>
                      <a:endParaRPr lang="en-US" sz="2000" dirty="0">
                        <a:effectLst/>
                        <a:latin typeface="Century Gothic" panose="020B0502020202020204" pitchFamily="34" charset="0"/>
                        <a:ea typeface="SimSun" panose="02010600030101010101" pitchFamily="2" charset="-122"/>
                        <a:cs typeface="font276"/>
                      </a:endParaRPr>
                    </a:p>
                  </a:txBody>
                  <a:tcPr marL="68580" marR="68580" marT="0" marB="0" anchor="ctr"/>
                </a:tc>
                <a:tc>
                  <a:txBody>
                    <a:bodyPr/>
                    <a:lstStyle/>
                    <a:p>
                      <a:pPr algn="ctr">
                        <a:lnSpc>
                          <a:spcPct val="115000"/>
                        </a:lnSpc>
                        <a:spcAft>
                          <a:spcPts val="800"/>
                        </a:spcAft>
                      </a:pPr>
                      <a:r>
                        <a:rPr lang="en-US" sz="2000" b="1">
                          <a:effectLst/>
                          <a:latin typeface="Century Gothic" panose="020B0502020202020204" pitchFamily="34" charset="0"/>
                        </a:rPr>
                        <a:t> </a:t>
                      </a:r>
                      <a:endParaRPr lang="en-US" sz="2000" b="1">
                        <a:effectLst/>
                        <a:latin typeface="Century Gothic" panose="020B0502020202020204" pitchFamily="34" charset="0"/>
                        <a:ea typeface="SimSun" panose="02010600030101010101" pitchFamily="2" charset="-122"/>
                        <a:cs typeface="font276"/>
                      </a:endParaRPr>
                    </a:p>
                  </a:txBody>
                  <a:tcPr marL="68580" marR="68580" marT="0" marB="0" anchor="ctr"/>
                </a:tc>
                <a:tc>
                  <a:txBody>
                    <a:bodyPr/>
                    <a:lstStyle/>
                    <a:p>
                      <a:pPr algn="ctr">
                        <a:lnSpc>
                          <a:spcPct val="115000"/>
                        </a:lnSpc>
                        <a:spcAft>
                          <a:spcPts val="800"/>
                        </a:spcAft>
                      </a:pPr>
                      <a:r>
                        <a:rPr lang="en-US" sz="2000" b="1">
                          <a:effectLst/>
                          <a:latin typeface="Century Gothic" panose="020B0502020202020204" pitchFamily="34" charset="0"/>
                        </a:rPr>
                        <a:t> </a:t>
                      </a:r>
                      <a:endParaRPr lang="en-US" sz="2000" b="1">
                        <a:effectLst/>
                        <a:latin typeface="Century Gothic" panose="020B0502020202020204" pitchFamily="34" charset="0"/>
                        <a:ea typeface="SimSun" panose="02010600030101010101" pitchFamily="2" charset="-122"/>
                        <a:cs typeface="font276"/>
                      </a:endParaRPr>
                    </a:p>
                  </a:txBody>
                  <a:tcPr marL="68580" marR="68580" marT="0" marB="0" anchor="ctr"/>
                </a:tc>
                <a:tc>
                  <a:txBody>
                    <a:bodyPr/>
                    <a:lstStyle/>
                    <a:p>
                      <a:pPr algn="ctr">
                        <a:lnSpc>
                          <a:spcPct val="115000"/>
                        </a:lnSpc>
                        <a:spcAft>
                          <a:spcPts val="800"/>
                        </a:spcAft>
                      </a:pPr>
                      <a:r>
                        <a:rPr lang="en-US" sz="2000" b="1">
                          <a:effectLst/>
                          <a:latin typeface="Century Gothic" panose="020B0502020202020204" pitchFamily="34" charset="0"/>
                        </a:rPr>
                        <a:t>1</a:t>
                      </a:r>
                      <a:endParaRPr lang="en-US" sz="2000" b="1">
                        <a:effectLst/>
                        <a:latin typeface="Century Gothic" panose="020B0502020202020204" pitchFamily="34" charset="0"/>
                        <a:ea typeface="SimSun" panose="02010600030101010101" pitchFamily="2" charset="-122"/>
                        <a:cs typeface="font276"/>
                      </a:endParaRPr>
                    </a:p>
                  </a:txBody>
                  <a:tcPr marL="68580" marR="68580" marT="0" marB="0" anchor="ctr"/>
                </a:tc>
                <a:tc>
                  <a:txBody>
                    <a:bodyPr/>
                    <a:lstStyle/>
                    <a:p>
                      <a:pPr algn="ctr">
                        <a:lnSpc>
                          <a:spcPct val="115000"/>
                        </a:lnSpc>
                        <a:spcAft>
                          <a:spcPts val="800"/>
                        </a:spcAft>
                      </a:pPr>
                      <a:r>
                        <a:rPr lang="en-US" sz="2000" b="1" dirty="0">
                          <a:effectLst/>
                          <a:latin typeface="Century Gothic" panose="020B0502020202020204" pitchFamily="34" charset="0"/>
                        </a:rPr>
                        <a:t>1</a:t>
                      </a:r>
                      <a:endParaRPr lang="en-US" sz="2000" b="1" dirty="0">
                        <a:effectLst/>
                        <a:latin typeface="Century Gothic" panose="020B0502020202020204" pitchFamily="34" charset="0"/>
                        <a:ea typeface="SimSun" panose="02010600030101010101" pitchFamily="2" charset="-122"/>
                        <a:cs typeface="font276"/>
                      </a:endParaRPr>
                    </a:p>
                  </a:txBody>
                  <a:tcPr marL="68580" marR="68580" marT="0" marB="0" anchor="ctr"/>
                </a:tc>
                <a:extLst>
                  <a:ext uri="{0D108BD9-81ED-4DB2-BD59-A6C34878D82A}">
                    <a16:rowId xmlns="" xmlns:a16="http://schemas.microsoft.com/office/drawing/2014/main" val="666873771"/>
                  </a:ext>
                </a:extLst>
              </a:tr>
              <a:tr h="549714">
                <a:tc>
                  <a:txBody>
                    <a:bodyPr/>
                    <a:lstStyle/>
                    <a:p>
                      <a:pPr algn="ctr">
                        <a:lnSpc>
                          <a:spcPct val="115000"/>
                        </a:lnSpc>
                        <a:spcAft>
                          <a:spcPts val="800"/>
                        </a:spcAft>
                      </a:pPr>
                      <a:r>
                        <a:rPr lang="en-US" sz="2000" dirty="0" err="1">
                          <a:effectLst/>
                          <a:latin typeface="Century Gothic" panose="020B0502020202020204" pitchFamily="34" charset="0"/>
                        </a:rPr>
                        <a:t>Sindrom</a:t>
                      </a:r>
                      <a:r>
                        <a:rPr lang="en-US" sz="2000" dirty="0">
                          <a:effectLst/>
                          <a:latin typeface="Century Gothic" panose="020B0502020202020204" pitchFamily="34" charset="0"/>
                        </a:rPr>
                        <a:t> </a:t>
                      </a:r>
                      <a:r>
                        <a:rPr lang="en-US" sz="2000" dirty="0" err="1">
                          <a:effectLst/>
                          <a:latin typeface="Century Gothic" panose="020B0502020202020204" pitchFamily="34" charset="0"/>
                        </a:rPr>
                        <a:t>šaka-stopalo</a:t>
                      </a:r>
                      <a:endParaRPr lang="en-US" sz="2000" dirty="0">
                        <a:effectLst/>
                        <a:latin typeface="Century Gothic" panose="020B0502020202020204" pitchFamily="34" charset="0"/>
                        <a:ea typeface="SimSun" panose="02010600030101010101" pitchFamily="2" charset="-122"/>
                        <a:cs typeface="font276"/>
                      </a:endParaRPr>
                    </a:p>
                  </a:txBody>
                  <a:tcPr marL="68580" marR="68580" marT="0" marB="0" anchor="ctr"/>
                </a:tc>
                <a:tc>
                  <a:txBody>
                    <a:bodyPr/>
                    <a:lstStyle/>
                    <a:p>
                      <a:pPr algn="ctr">
                        <a:lnSpc>
                          <a:spcPct val="115000"/>
                        </a:lnSpc>
                        <a:spcAft>
                          <a:spcPts val="800"/>
                        </a:spcAft>
                      </a:pPr>
                      <a:r>
                        <a:rPr lang="en-US" sz="2000" b="1">
                          <a:effectLst/>
                          <a:latin typeface="Century Gothic" panose="020B0502020202020204" pitchFamily="34" charset="0"/>
                        </a:rPr>
                        <a:t> </a:t>
                      </a:r>
                      <a:endParaRPr lang="en-US" sz="2000" b="1">
                        <a:effectLst/>
                        <a:latin typeface="Century Gothic" panose="020B0502020202020204" pitchFamily="34" charset="0"/>
                        <a:ea typeface="SimSun" panose="02010600030101010101" pitchFamily="2" charset="-122"/>
                        <a:cs typeface="font276"/>
                      </a:endParaRPr>
                    </a:p>
                  </a:txBody>
                  <a:tcPr marL="68580" marR="68580" marT="0" marB="0" anchor="ctr"/>
                </a:tc>
                <a:tc>
                  <a:txBody>
                    <a:bodyPr/>
                    <a:lstStyle/>
                    <a:p>
                      <a:pPr algn="ctr">
                        <a:lnSpc>
                          <a:spcPct val="115000"/>
                        </a:lnSpc>
                        <a:spcAft>
                          <a:spcPts val="800"/>
                        </a:spcAft>
                      </a:pPr>
                      <a:r>
                        <a:rPr lang="en-US" sz="2000" b="1" dirty="0">
                          <a:effectLst/>
                          <a:latin typeface="Century Gothic" panose="020B0502020202020204" pitchFamily="34" charset="0"/>
                        </a:rPr>
                        <a:t>4</a:t>
                      </a:r>
                      <a:endParaRPr lang="en-US" sz="2000" b="1" dirty="0">
                        <a:effectLst/>
                        <a:latin typeface="Century Gothic" panose="020B0502020202020204" pitchFamily="34" charset="0"/>
                        <a:ea typeface="SimSun" panose="02010600030101010101" pitchFamily="2" charset="-122"/>
                        <a:cs typeface="font276"/>
                      </a:endParaRPr>
                    </a:p>
                  </a:txBody>
                  <a:tcPr marL="68580" marR="68580" marT="0" marB="0" anchor="ctr"/>
                </a:tc>
                <a:tc>
                  <a:txBody>
                    <a:bodyPr/>
                    <a:lstStyle/>
                    <a:p>
                      <a:pPr algn="ctr">
                        <a:lnSpc>
                          <a:spcPct val="115000"/>
                        </a:lnSpc>
                        <a:spcAft>
                          <a:spcPts val="800"/>
                        </a:spcAft>
                      </a:pPr>
                      <a:r>
                        <a:rPr lang="en-US" sz="2000" b="1">
                          <a:effectLst/>
                          <a:latin typeface="Century Gothic" panose="020B0502020202020204" pitchFamily="34" charset="0"/>
                        </a:rPr>
                        <a:t>2</a:t>
                      </a:r>
                      <a:endParaRPr lang="en-US" sz="2000" b="1">
                        <a:effectLst/>
                        <a:latin typeface="Century Gothic" panose="020B0502020202020204" pitchFamily="34" charset="0"/>
                        <a:ea typeface="SimSun" panose="02010600030101010101" pitchFamily="2" charset="-122"/>
                        <a:cs typeface="font276"/>
                      </a:endParaRPr>
                    </a:p>
                  </a:txBody>
                  <a:tcPr marL="68580" marR="68580" marT="0" marB="0" anchor="ctr"/>
                </a:tc>
                <a:tc>
                  <a:txBody>
                    <a:bodyPr/>
                    <a:lstStyle/>
                    <a:p>
                      <a:pPr algn="ctr">
                        <a:lnSpc>
                          <a:spcPct val="115000"/>
                        </a:lnSpc>
                        <a:spcAft>
                          <a:spcPts val="800"/>
                        </a:spcAft>
                      </a:pPr>
                      <a:r>
                        <a:rPr lang="en-US" sz="2000" b="1" dirty="0">
                          <a:effectLst/>
                          <a:latin typeface="Century Gothic" panose="020B0502020202020204" pitchFamily="34" charset="0"/>
                        </a:rPr>
                        <a:t>6</a:t>
                      </a:r>
                      <a:endParaRPr lang="en-US" sz="2000" b="1" dirty="0">
                        <a:effectLst/>
                        <a:latin typeface="Century Gothic" panose="020B0502020202020204" pitchFamily="34" charset="0"/>
                        <a:ea typeface="SimSun" panose="02010600030101010101" pitchFamily="2" charset="-122"/>
                        <a:cs typeface="font276"/>
                      </a:endParaRPr>
                    </a:p>
                  </a:txBody>
                  <a:tcPr marL="68580" marR="68580" marT="0" marB="0" anchor="ctr"/>
                </a:tc>
                <a:extLst>
                  <a:ext uri="{0D108BD9-81ED-4DB2-BD59-A6C34878D82A}">
                    <a16:rowId xmlns="" xmlns:a16="http://schemas.microsoft.com/office/drawing/2014/main" val="2531101206"/>
                  </a:ext>
                </a:extLst>
              </a:tr>
              <a:tr h="549714">
                <a:tc>
                  <a:txBody>
                    <a:bodyPr/>
                    <a:lstStyle/>
                    <a:p>
                      <a:pPr algn="ctr">
                        <a:lnSpc>
                          <a:spcPct val="115000"/>
                        </a:lnSpc>
                        <a:spcAft>
                          <a:spcPts val="800"/>
                        </a:spcAft>
                      </a:pPr>
                      <a:r>
                        <a:rPr lang="en-US" sz="2000" dirty="0" err="1">
                          <a:effectLst/>
                          <a:latin typeface="Century Gothic" panose="020B0502020202020204" pitchFamily="34" charset="0"/>
                        </a:rPr>
                        <a:t>Alopecija</a:t>
                      </a:r>
                      <a:endParaRPr lang="en-US" sz="2000" dirty="0">
                        <a:effectLst/>
                        <a:latin typeface="Century Gothic" panose="020B0502020202020204" pitchFamily="34" charset="0"/>
                        <a:ea typeface="SimSun" panose="02010600030101010101" pitchFamily="2" charset="-122"/>
                        <a:cs typeface="font276"/>
                      </a:endParaRPr>
                    </a:p>
                  </a:txBody>
                  <a:tcPr marL="68580" marR="68580" marT="0" marB="0" anchor="ctr"/>
                </a:tc>
                <a:tc>
                  <a:txBody>
                    <a:bodyPr/>
                    <a:lstStyle/>
                    <a:p>
                      <a:pPr algn="ctr">
                        <a:lnSpc>
                          <a:spcPct val="115000"/>
                        </a:lnSpc>
                        <a:spcAft>
                          <a:spcPts val="800"/>
                        </a:spcAft>
                      </a:pPr>
                      <a:r>
                        <a:rPr lang="en-US" sz="2000" b="1">
                          <a:effectLst/>
                          <a:latin typeface="Century Gothic" panose="020B0502020202020204" pitchFamily="34" charset="0"/>
                        </a:rPr>
                        <a:t> </a:t>
                      </a:r>
                      <a:endParaRPr lang="en-US" sz="2000" b="1">
                        <a:effectLst/>
                        <a:latin typeface="Century Gothic" panose="020B0502020202020204" pitchFamily="34" charset="0"/>
                        <a:ea typeface="SimSun" panose="02010600030101010101" pitchFamily="2" charset="-122"/>
                        <a:cs typeface="font276"/>
                      </a:endParaRPr>
                    </a:p>
                  </a:txBody>
                  <a:tcPr marL="68580" marR="68580" marT="0" marB="0" anchor="ctr"/>
                </a:tc>
                <a:tc>
                  <a:txBody>
                    <a:bodyPr/>
                    <a:lstStyle/>
                    <a:p>
                      <a:pPr algn="ctr">
                        <a:lnSpc>
                          <a:spcPct val="115000"/>
                        </a:lnSpc>
                        <a:spcAft>
                          <a:spcPts val="800"/>
                        </a:spcAft>
                      </a:pPr>
                      <a:r>
                        <a:rPr lang="en-US" sz="2000" b="1" dirty="0">
                          <a:effectLst/>
                          <a:latin typeface="Century Gothic" panose="020B0502020202020204" pitchFamily="34" charset="0"/>
                        </a:rPr>
                        <a:t>2</a:t>
                      </a:r>
                      <a:endParaRPr lang="en-US" sz="2000" b="1" dirty="0">
                        <a:effectLst/>
                        <a:latin typeface="Century Gothic" panose="020B0502020202020204" pitchFamily="34" charset="0"/>
                        <a:ea typeface="SimSun" panose="02010600030101010101" pitchFamily="2" charset="-122"/>
                        <a:cs typeface="font276"/>
                      </a:endParaRPr>
                    </a:p>
                  </a:txBody>
                  <a:tcPr marL="68580" marR="68580" marT="0" marB="0" anchor="ctr"/>
                </a:tc>
                <a:tc>
                  <a:txBody>
                    <a:bodyPr/>
                    <a:lstStyle/>
                    <a:p>
                      <a:pPr algn="ctr">
                        <a:lnSpc>
                          <a:spcPct val="115000"/>
                        </a:lnSpc>
                        <a:spcAft>
                          <a:spcPts val="800"/>
                        </a:spcAft>
                      </a:pPr>
                      <a:r>
                        <a:rPr lang="en-US" sz="2000" b="1">
                          <a:effectLst/>
                          <a:latin typeface="Century Gothic" panose="020B0502020202020204" pitchFamily="34" charset="0"/>
                        </a:rPr>
                        <a:t>1</a:t>
                      </a:r>
                      <a:endParaRPr lang="en-US" sz="2000" b="1">
                        <a:effectLst/>
                        <a:latin typeface="Century Gothic" panose="020B0502020202020204" pitchFamily="34" charset="0"/>
                        <a:ea typeface="SimSun" panose="02010600030101010101" pitchFamily="2" charset="-122"/>
                        <a:cs typeface="font276"/>
                      </a:endParaRPr>
                    </a:p>
                  </a:txBody>
                  <a:tcPr marL="68580" marR="68580" marT="0" marB="0" anchor="ctr"/>
                </a:tc>
                <a:tc>
                  <a:txBody>
                    <a:bodyPr/>
                    <a:lstStyle/>
                    <a:p>
                      <a:pPr algn="ctr">
                        <a:lnSpc>
                          <a:spcPct val="115000"/>
                        </a:lnSpc>
                        <a:spcAft>
                          <a:spcPts val="800"/>
                        </a:spcAft>
                      </a:pPr>
                      <a:r>
                        <a:rPr lang="en-US" sz="2000" b="1" dirty="0">
                          <a:effectLst/>
                          <a:latin typeface="Century Gothic" panose="020B0502020202020204" pitchFamily="34" charset="0"/>
                        </a:rPr>
                        <a:t>3</a:t>
                      </a:r>
                      <a:endParaRPr lang="en-US" sz="2000" b="1" dirty="0">
                        <a:effectLst/>
                        <a:latin typeface="Century Gothic" panose="020B0502020202020204" pitchFamily="34" charset="0"/>
                        <a:ea typeface="SimSun" panose="02010600030101010101" pitchFamily="2" charset="-122"/>
                        <a:cs typeface="font276"/>
                      </a:endParaRPr>
                    </a:p>
                  </a:txBody>
                  <a:tcPr marL="68580" marR="68580" marT="0" marB="0" anchor="ctr"/>
                </a:tc>
                <a:extLst>
                  <a:ext uri="{0D108BD9-81ED-4DB2-BD59-A6C34878D82A}">
                    <a16:rowId xmlns="" xmlns:a16="http://schemas.microsoft.com/office/drawing/2014/main" val="2419782512"/>
                  </a:ext>
                </a:extLst>
              </a:tr>
              <a:tr h="549714">
                <a:tc>
                  <a:txBody>
                    <a:bodyPr/>
                    <a:lstStyle/>
                    <a:p>
                      <a:pPr algn="ctr">
                        <a:lnSpc>
                          <a:spcPct val="115000"/>
                        </a:lnSpc>
                        <a:spcAft>
                          <a:spcPts val="800"/>
                        </a:spcAft>
                      </a:pPr>
                      <a:r>
                        <a:rPr lang="en-US" sz="2000" dirty="0" err="1">
                          <a:effectLst/>
                          <a:latin typeface="Century Gothic" panose="020B0502020202020204" pitchFamily="34" charset="0"/>
                        </a:rPr>
                        <a:t>Dijareja</a:t>
                      </a:r>
                      <a:endParaRPr lang="en-US" sz="2000" dirty="0">
                        <a:effectLst/>
                        <a:latin typeface="Century Gothic" panose="020B0502020202020204" pitchFamily="34" charset="0"/>
                        <a:ea typeface="SimSun" panose="02010600030101010101" pitchFamily="2" charset="-122"/>
                        <a:cs typeface="font276"/>
                      </a:endParaRPr>
                    </a:p>
                  </a:txBody>
                  <a:tcPr marL="68580" marR="68580" marT="0" marB="0" anchor="ctr"/>
                </a:tc>
                <a:tc>
                  <a:txBody>
                    <a:bodyPr/>
                    <a:lstStyle/>
                    <a:p>
                      <a:pPr algn="ctr">
                        <a:lnSpc>
                          <a:spcPct val="115000"/>
                        </a:lnSpc>
                        <a:spcAft>
                          <a:spcPts val="800"/>
                        </a:spcAft>
                      </a:pPr>
                      <a:r>
                        <a:rPr lang="en-US" sz="2000" b="1" dirty="0">
                          <a:effectLst/>
                          <a:latin typeface="Century Gothic" panose="020B0502020202020204" pitchFamily="34" charset="0"/>
                        </a:rPr>
                        <a:t>1</a:t>
                      </a:r>
                      <a:endParaRPr lang="en-US" sz="2000" b="1" dirty="0">
                        <a:effectLst/>
                        <a:latin typeface="Century Gothic" panose="020B0502020202020204" pitchFamily="34" charset="0"/>
                        <a:ea typeface="SimSun" panose="02010600030101010101" pitchFamily="2" charset="-122"/>
                        <a:cs typeface="font276"/>
                      </a:endParaRPr>
                    </a:p>
                  </a:txBody>
                  <a:tcPr marL="68580" marR="68580" marT="0" marB="0" anchor="ctr"/>
                </a:tc>
                <a:tc>
                  <a:txBody>
                    <a:bodyPr/>
                    <a:lstStyle/>
                    <a:p>
                      <a:pPr algn="ctr">
                        <a:lnSpc>
                          <a:spcPct val="115000"/>
                        </a:lnSpc>
                        <a:spcAft>
                          <a:spcPts val="800"/>
                        </a:spcAft>
                      </a:pPr>
                      <a:r>
                        <a:rPr lang="en-US" sz="2000" b="1">
                          <a:effectLst/>
                          <a:latin typeface="Century Gothic" panose="020B0502020202020204" pitchFamily="34" charset="0"/>
                        </a:rPr>
                        <a:t>4</a:t>
                      </a:r>
                      <a:endParaRPr lang="en-US" sz="2000" b="1">
                        <a:effectLst/>
                        <a:latin typeface="Century Gothic" panose="020B0502020202020204" pitchFamily="34" charset="0"/>
                        <a:ea typeface="SimSun" panose="02010600030101010101" pitchFamily="2" charset="-122"/>
                        <a:cs typeface="font276"/>
                      </a:endParaRPr>
                    </a:p>
                  </a:txBody>
                  <a:tcPr marL="68580" marR="68580" marT="0" marB="0" anchor="ctr"/>
                </a:tc>
                <a:tc>
                  <a:txBody>
                    <a:bodyPr/>
                    <a:lstStyle/>
                    <a:p>
                      <a:pPr algn="ctr">
                        <a:lnSpc>
                          <a:spcPct val="115000"/>
                        </a:lnSpc>
                        <a:spcAft>
                          <a:spcPts val="800"/>
                        </a:spcAft>
                      </a:pPr>
                      <a:r>
                        <a:rPr lang="en-US" sz="2000" b="1">
                          <a:effectLst/>
                          <a:latin typeface="Century Gothic" panose="020B0502020202020204" pitchFamily="34" charset="0"/>
                        </a:rPr>
                        <a:t>4</a:t>
                      </a:r>
                      <a:endParaRPr lang="en-US" sz="2000" b="1">
                        <a:effectLst/>
                        <a:latin typeface="Century Gothic" panose="020B0502020202020204" pitchFamily="34" charset="0"/>
                        <a:ea typeface="SimSun" panose="02010600030101010101" pitchFamily="2" charset="-122"/>
                        <a:cs typeface="font276"/>
                      </a:endParaRPr>
                    </a:p>
                  </a:txBody>
                  <a:tcPr marL="68580" marR="68580" marT="0" marB="0" anchor="ctr"/>
                </a:tc>
                <a:tc>
                  <a:txBody>
                    <a:bodyPr/>
                    <a:lstStyle/>
                    <a:p>
                      <a:pPr algn="ctr">
                        <a:lnSpc>
                          <a:spcPct val="115000"/>
                        </a:lnSpc>
                        <a:spcAft>
                          <a:spcPts val="800"/>
                        </a:spcAft>
                      </a:pPr>
                      <a:r>
                        <a:rPr lang="en-US" sz="2000" b="1" dirty="0">
                          <a:effectLst/>
                          <a:latin typeface="Century Gothic" panose="020B0502020202020204" pitchFamily="34" charset="0"/>
                        </a:rPr>
                        <a:t>9</a:t>
                      </a:r>
                      <a:endParaRPr lang="en-US" sz="2000" b="1" dirty="0">
                        <a:effectLst/>
                        <a:latin typeface="Century Gothic" panose="020B0502020202020204" pitchFamily="34" charset="0"/>
                        <a:ea typeface="SimSun" panose="02010600030101010101" pitchFamily="2" charset="-122"/>
                        <a:cs typeface="font276"/>
                      </a:endParaRPr>
                    </a:p>
                  </a:txBody>
                  <a:tcPr marL="68580" marR="68580" marT="0" marB="0" anchor="ctr"/>
                </a:tc>
                <a:extLst>
                  <a:ext uri="{0D108BD9-81ED-4DB2-BD59-A6C34878D82A}">
                    <a16:rowId xmlns="" xmlns:a16="http://schemas.microsoft.com/office/drawing/2014/main" val="1987393578"/>
                  </a:ext>
                </a:extLst>
              </a:tr>
              <a:tr h="549714">
                <a:tc>
                  <a:txBody>
                    <a:bodyPr/>
                    <a:lstStyle/>
                    <a:p>
                      <a:pPr algn="ctr">
                        <a:lnSpc>
                          <a:spcPct val="115000"/>
                        </a:lnSpc>
                        <a:spcAft>
                          <a:spcPts val="800"/>
                        </a:spcAft>
                      </a:pPr>
                      <a:r>
                        <a:rPr lang="en-US" sz="2000">
                          <a:effectLst/>
                          <a:latin typeface="Century Gothic" panose="020B0502020202020204" pitchFamily="34" charset="0"/>
                        </a:rPr>
                        <a:t>Gubitak apetita</a:t>
                      </a:r>
                      <a:endParaRPr lang="en-US" sz="2000">
                        <a:effectLst/>
                        <a:latin typeface="Century Gothic" panose="020B0502020202020204" pitchFamily="34" charset="0"/>
                        <a:ea typeface="SimSun" panose="02010600030101010101" pitchFamily="2" charset="-122"/>
                        <a:cs typeface="font276"/>
                      </a:endParaRPr>
                    </a:p>
                  </a:txBody>
                  <a:tcPr marL="68580" marR="68580" marT="0" marB="0" anchor="ctr"/>
                </a:tc>
                <a:tc>
                  <a:txBody>
                    <a:bodyPr/>
                    <a:lstStyle/>
                    <a:p>
                      <a:pPr algn="ctr">
                        <a:lnSpc>
                          <a:spcPct val="115000"/>
                        </a:lnSpc>
                        <a:spcAft>
                          <a:spcPts val="800"/>
                        </a:spcAft>
                      </a:pPr>
                      <a:r>
                        <a:rPr lang="en-US" sz="2000" b="1" dirty="0">
                          <a:effectLst/>
                          <a:latin typeface="Century Gothic" panose="020B0502020202020204" pitchFamily="34" charset="0"/>
                        </a:rPr>
                        <a:t>2</a:t>
                      </a:r>
                      <a:endParaRPr lang="en-US" sz="2000" b="1" dirty="0">
                        <a:effectLst/>
                        <a:latin typeface="Century Gothic" panose="020B0502020202020204" pitchFamily="34" charset="0"/>
                        <a:ea typeface="SimSun" panose="02010600030101010101" pitchFamily="2" charset="-122"/>
                        <a:cs typeface="font276"/>
                      </a:endParaRPr>
                    </a:p>
                  </a:txBody>
                  <a:tcPr marL="68580" marR="68580" marT="0" marB="0" anchor="ctr"/>
                </a:tc>
                <a:tc>
                  <a:txBody>
                    <a:bodyPr/>
                    <a:lstStyle/>
                    <a:p>
                      <a:pPr algn="ctr">
                        <a:lnSpc>
                          <a:spcPct val="115000"/>
                        </a:lnSpc>
                        <a:spcAft>
                          <a:spcPts val="800"/>
                        </a:spcAft>
                      </a:pPr>
                      <a:r>
                        <a:rPr lang="en-US" sz="2000" b="1">
                          <a:effectLst/>
                          <a:latin typeface="Century Gothic" panose="020B0502020202020204" pitchFamily="34" charset="0"/>
                        </a:rPr>
                        <a:t>2</a:t>
                      </a:r>
                      <a:endParaRPr lang="en-US" sz="2000" b="1">
                        <a:effectLst/>
                        <a:latin typeface="Century Gothic" panose="020B0502020202020204" pitchFamily="34" charset="0"/>
                        <a:ea typeface="SimSun" panose="02010600030101010101" pitchFamily="2" charset="-122"/>
                        <a:cs typeface="font276"/>
                      </a:endParaRPr>
                    </a:p>
                  </a:txBody>
                  <a:tcPr marL="68580" marR="68580" marT="0" marB="0" anchor="ctr"/>
                </a:tc>
                <a:tc>
                  <a:txBody>
                    <a:bodyPr/>
                    <a:lstStyle/>
                    <a:p>
                      <a:pPr algn="ctr">
                        <a:lnSpc>
                          <a:spcPct val="115000"/>
                        </a:lnSpc>
                        <a:spcAft>
                          <a:spcPts val="800"/>
                        </a:spcAft>
                      </a:pPr>
                      <a:r>
                        <a:rPr lang="en-US" sz="2000" b="1">
                          <a:effectLst/>
                          <a:latin typeface="Century Gothic" panose="020B0502020202020204" pitchFamily="34" charset="0"/>
                        </a:rPr>
                        <a:t> </a:t>
                      </a:r>
                      <a:endParaRPr lang="en-US" sz="2000" b="1">
                        <a:effectLst/>
                        <a:latin typeface="Century Gothic" panose="020B0502020202020204" pitchFamily="34" charset="0"/>
                        <a:ea typeface="SimSun" panose="02010600030101010101" pitchFamily="2" charset="-122"/>
                        <a:cs typeface="font276"/>
                      </a:endParaRPr>
                    </a:p>
                  </a:txBody>
                  <a:tcPr marL="68580" marR="68580" marT="0" marB="0" anchor="ctr"/>
                </a:tc>
                <a:tc>
                  <a:txBody>
                    <a:bodyPr/>
                    <a:lstStyle/>
                    <a:p>
                      <a:pPr algn="ctr">
                        <a:lnSpc>
                          <a:spcPct val="115000"/>
                        </a:lnSpc>
                        <a:spcAft>
                          <a:spcPts val="800"/>
                        </a:spcAft>
                      </a:pPr>
                      <a:r>
                        <a:rPr lang="en-US" sz="2000" b="1" dirty="0">
                          <a:effectLst/>
                          <a:latin typeface="Century Gothic" panose="020B0502020202020204" pitchFamily="34" charset="0"/>
                        </a:rPr>
                        <a:t>4</a:t>
                      </a:r>
                      <a:endParaRPr lang="en-US" sz="2000" b="1" dirty="0">
                        <a:effectLst/>
                        <a:latin typeface="Century Gothic" panose="020B0502020202020204" pitchFamily="34" charset="0"/>
                        <a:ea typeface="SimSun" panose="02010600030101010101" pitchFamily="2" charset="-122"/>
                        <a:cs typeface="font276"/>
                      </a:endParaRPr>
                    </a:p>
                  </a:txBody>
                  <a:tcPr marL="68580" marR="68580" marT="0" marB="0" anchor="ctr"/>
                </a:tc>
                <a:extLst>
                  <a:ext uri="{0D108BD9-81ED-4DB2-BD59-A6C34878D82A}">
                    <a16:rowId xmlns="" xmlns:a16="http://schemas.microsoft.com/office/drawing/2014/main" val="1470533759"/>
                  </a:ext>
                </a:extLst>
              </a:tr>
              <a:tr h="549714">
                <a:tc>
                  <a:txBody>
                    <a:bodyPr/>
                    <a:lstStyle/>
                    <a:p>
                      <a:pPr algn="ctr">
                        <a:lnSpc>
                          <a:spcPct val="115000"/>
                        </a:lnSpc>
                        <a:spcAft>
                          <a:spcPts val="800"/>
                        </a:spcAft>
                      </a:pPr>
                      <a:r>
                        <a:rPr lang="en-US" sz="2000">
                          <a:effectLst/>
                          <a:latin typeface="Century Gothic" panose="020B0502020202020204" pitchFamily="34" charset="0"/>
                        </a:rPr>
                        <a:t>Mučnina</a:t>
                      </a:r>
                      <a:endParaRPr lang="en-US" sz="2000">
                        <a:effectLst/>
                        <a:latin typeface="Century Gothic" panose="020B0502020202020204" pitchFamily="34" charset="0"/>
                        <a:ea typeface="SimSun" panose="02010600030101010101" pitchFamily="2" charset="-122"/>
                        <a:cs typeface="font276"/>
                      </a:endParaRPr>
                    </a:p>
                  </a:txBody>
                  <a:tcPr marL="68580" marR="68580" marT="0" marB="0" anchor="ctr"/>
                </a:tc>
                <a:tc>
                  <a:txBody>
                    <a:bodyPr/>
                    <a:lstStyle/>
                    <a:p>
                      <a:pPr algn="ctr">
                        <a:lnSpc>
                          <a:spcPct val="115000"/>
                        </a:lnSpc>
                        <a:spcAft>
                          <a:spcPts val="800"/>
                        </a:spcAft>
                      </a:pPr>
                      <a:r>
                        <a:rPr lang="en-US" sz="2000" b="1">
                          <a:effectLst/>
                          <a:latin typeface="Century Gothic" panose="020B0502020202020204" pitchFamily="34" charset="0"/>
                        </a:rPr>
                        <a:t>3</a:t>
                      </a:r>
                      <a:endParaRPr lang="en-US" sz="2000" b="1">
                        <a:effectLst/>
                        <a:latin typeface="Century Gothic" panose="020B0502020202020204" pitchFamily="34" charset="0"/>
                        <a:ea typeface="SimSun" panose="02010600030101010101" pitchFamily="2" charset="-122"/>
                        <a:cs typeface="font276"/>
                      </a:endParaRPr>
                    </a:p>
                  </a:txBody>
                  <a:tcPr marL="68580" marR="68580" marT="0" marB="0" anchor="ctr"/>
                </a:tc>
                <a:tc>
                  <a:txBody>
                    <a:bodyPr/>
                    <a:lstStyle/>
                    <a:p>
                      <a:pPr algn="ctr">
                        <a:lnSpc>
                          <a:spcPct val="115000"/>
                        </a:lnSpc>
                        <a:spcAft>
                          <a:spcPts val="800"/>
                        </a:spcAft>
                      </a:pPr>
                      <a:r>
                        <a:rPr lang="en-US" sz="2000" b="1">
                          <a:effectLst/>
                          <a:latin typeface="Century Gothic" panose="020B0502020202020204" pitchFamily="34" charset="0"/>
                        </a:rPr>
                        <a:t>2</a:t>
                      </a:r>
                      <a:endParaRPr lang="en-US" sz="2000" b="1">
                        <a:effectLst/>
                        <a:latin typeface="Century Gothic" panose="020B0502020202020204" pitchFamily="34" charset="0"/>
                        <a:ea typeface="SimSun" panose="02010600030101010101" pitchFamily="2" charset="-122"/>
                        <a:cs typeface="font276"/>
                      </a:endParaRPr>
                    </a:p>
                  </a:txBody>
                  <a:tcPr marL="68580" marR="68580" marT="0" marB="0" anchor="ctr"/>
                </a:tc>
                <a:tc>
                  <a:txBody>
                    <a:bodyPr/>
                    <a:lstStyle/>
                    <a:p>
                      <a:pPr algn="ctr">
                        <a:lnSpc>
                          <a:spcPct val="115000"/>
                        </a:lnSpc>
                        <a:spcAft>
                          <a:spcPts val="800"/>
                        </a:spcAft>
                      </a:pPr>
                      <a:r>
                        <a:rPr lang="en-US" sz="2000" b="1">
                          <a:effectLst/>
                          <a:latin typeface="Century Gothic" panose="020B0502020202020204" pitchFamily="34" charset="0"/>
                        </a:rPr>
                        <a:t> </a:t>
                      </a:r>
                      <a:endParaRPr lang="en-US" sz="2000" b="1">
                        <a:effectLst/>
                        <a:latin typeface="Century Gothic" panose="020B0502020202020204" pitchFamily="34" charset="0"/>
                        <a:ea typeface="SimSun" panose="02010600030101010101" pitchFamily="2" charset="-122"/>
                        <a:cs typeface="font276"/>
                      </a:endParaRPr>
                    </a:p>
                  </a:txBody>
                  <a:tcPr marL="68580" marR="68580" marT="0" marB="0" anchor="ctr"/>
                </a:tc>
                <a:tc>
                  <a:txBody>
                    <a:bodyPr/>
                    <a:lstStyle/>
                    <a:p>
                      <a:pPr algn="ctr">
                        <a:lnSpc>
                          <a:spcPct val="115000"/>
                        </a:lnSpc>
                        <a:spcAft>
                          <a:spcPts val="800"/>
                        </a:spcAft>
                      </a:pPr>
                      <a:r>
                        <a:rPr lang="en-US" sz="2000" b="1" dirty="0">
                          <a:effectLst/>
                          <a:latin typeface="Century Gothic" panose="020B0502020202020204" pitchFamily="34" charset="0"/>
                        </a:rPr>
                        <a:t>5</a:t>
                      </a:r>
                      <a:endParaRPr lang="en-US" sz="2000" b="1" dirty="0">
                        <a:effectLst/>
                        <a:latin typeface="Century Gothic" panose="020B0502020202020204" pitchFamily="34" charset="0"/>
                        <a:ea typeface="SimSun" panose="02010600030101010101" pitchFamily="2" charset="-122"/>
                        <a:cs typeface="font276"/>
                      </a:endParaRPr>
                    </a:p>
                  </a:txBody>
                  <a:tcPr marL="68580" marR="68580" marT="0" marB="0" anchor="ctr"/>
                </a:tc>
                <a:extLst>
                  <a:ext uri="{0D108BD9-81ED-4DB2-BD59-A6C34878D82A}">
                    <a16:rowId xmlns="" xmlns:a16="http://schemas.microsoft.com/office/drawing/2014/main" val="1941413676"/>
                  </a:ext>
                </a:extLst>
              </a:tr>
              <a:tr h="549714">
                <a:tc>
                  <a:txBody>
                    <a:bodyPr/>
                    <a:lstStyle/>
                    <a:p>
                      <a:pPr algn="ctr">
                        <a:lnSpc>
                          <a:spcPct val="115000"/>
                        </a:lnSpc>
                        <a:spcAft>
                          <a:spcPts val="800"/>
                        </a:spcAft>
                      </a:pPr>
                      <a:r>
                        <a:rPr lang="en-US" sz="2000" dirty="0" err="1">
                          <a:effectLst/>
                          <a:latin typeface="Century Gothic" panose="020B0502020202020204" pitchFamily="34" charset="0"/>
                        </a:rPr>
                        <a:t>Povraćanje</a:t>
                      </a:r>
                      <a:endParaRPr lang="en-US" sz="2000" dirty="0">
                        <a:effectLst/>
                        <a:latin typeface="Century Gothic" panose="020B0502020202020204" pitchFamily="34" charset="0"/>
                        <a:ea typeface="SimSun" panose="02010600030101010101" pitchFamily="2" charset="-122"/>
                        <a:cs typeface="font276"/>
                      </a:endParaRPr>
                    </a:p>
                  </a:txBody>
                  <a:tcPr marL="68580" marR="68580" marT="0" marB="0" anchor="ctr"/>
                </a:tc>
                <a:tc>
                  <a:txBody>
                    <a:bodyPr/>
                    <a:lstStyle/>
                    <a:p>
                      <a:pPr algn="ctr">
                        <a:lnSpc>
                          <a:spcPct val="115000"/>
                        </a:lnSpc>
                        <a:spcAft>
                          <a:spcPts val="800"/>
                        </a:spcAft>
                      </a:pPr>
                      <a:r>
                        <a:rPr lang="en-US" sz="2000" b="1" dirty="0">
                          <a:effectLst/>
                          <a:latin typeface="Century Gothic" panose="020B0502020202020204" pitchFamily="34" charset="0"/>
                        </a:rPr>
                        <a:t>1</a:t>
                      </a:r>
                      <a:endParaRPr lang="en-US" sz="2000" b="1" dirty="0">
                        <a:effectLst/>
                        <a:latin typeface="Century Gothic" panose="020B0502020202020204" pitchFamily="34" charset="0"/>
                        <a:ea typeface="SimSun" panose="02010600030101010101" pitchFamily="2" charset="-122"/>
                        <a:cs typeface="font276"/>
                      </a:endParaRPr>
                    </a:p>
                  </a:txBody>
                  <a:tcPr marL="68580" marR="68580" marT="0" marB="0" anchor="ctr"/>
                </a:tc>
                <a:tc>
                  <a:txBody>
                    <a:bodyPr/>
                    <a:lstStyle/>
                    <a:p>
                      <a:pPr algn="ctr">
                        <a:lnSpc>
                          <a:spcPct val="115000"/>
                        </a:lnSpc>
                        <a:spcAft>
                          <a:spcPts val="800"/>
                        </a:spcAft>
                      </a:pPr>
                      <a:r>
                        <a:rPr lang="en-US" sz="2000" b="1">
                          <a:effectLst/>
                          <a:latin typeface="Century Gothic" panose="020B0502020202020204" pitchFamily="34" charset="0"/>
                        </a:rPr>
                        <a:t>3</a:t>
                      </a:r>
                      <a:endParaRPr lang="en-US" sz="2000" b="1">
                        <a:effectLst/>
                        <a:latin typeface="Century Gothic" panose="020B0502020202020204" pitchFamily="34" charset="0"/>
                        <a:ea typeface="SimSun" panose="02010600030101010101" pitchFamily="2" charset="-122"/>
                        <a:cs typeface="font276"/>
                      </a:endParaRPr>
                    </a:p>
                  </a:txBody>
                  <a:tcPr marL="68580" marR="68580" marT="0" marB="0" anchor="ctr"/>
                </a:tc>
                <a:tc>
                  <a:txBody>
                    <a:bodyPr/>
                    <a:lstStyle/>
                    <a:p>
                      <a:pPr algn="ctr">
                        <a:lnSpc>
                          <a:spcPct val="115000"/>
                        </a:lnSpc>
                        <a:spcAft>
                          <a:spcPts val="800"/>
                        </a:spcAft>
                      </a:pPr>
                      <a:r>
                        <a:rPr lang="en-US" sz="2000" b="1">
                          <a:effectLst/>
                          <a:latin typeface="Century Gothic" panose="020B0502020202020204" pitchFamily="34" charset="0"/>
                        </a:rPr>
                        <a:t> </a:t>
                      </a:r>
                      <a:endParaRPr lang="en-US" sz="2000" b="1">
                        <a:effectLst/>
                        <a:latin typeface="Century Gothic" panose="020B0502020202020204" pitchFamily="34" charset="0"/>
                        <a:ea typeface="SimSun" panose="02010600030101010101" pitchFamily="2" charset="-122"/>
                        <a:cs typeface="font276"/>
                      </a:endParaRPr>
                    </a:p>
                  </a:txBody>
                  <a:tcPr marL="68580" marR="68580" marT="0" marB="0" anchor="ctr"/>
                </a:tc>
                <a:tc>
                  <a:txBody>
                    <a:bodyPr/>
                    <a:lstStyle/>
                    <a:p>
                      <a:pPr algn="ctr">
                        <a:lnSpc>
                          <a:spcPct val="115000"/>
                        </a:lnSpc>
                        <a:spcAft>
                          <a:spcPts val="800"/>
                        </a:spcAft>
                      </a:pPr>
                      <a:r>
                        <a:rPr lang="en-US" sz="2000" b="1" dirty="0">
                          <a:effectLst/>
                          <a:latin typeface="Century Gothic" panose="020B0502020202020204" pitchFamily="34" charset="0"/>
                        </a:rPr>
                        <a:t>4</a:t>
                      </a:r>
                      <a:endParaRPr lang="en-US" sz="2000" b="1" dirty="0">
                        <a:effectLst/>
                        <a:latin typeface="Century Gothic" panose="020B0502020202020204" pitchFamily="34" charset="0"/>
                        <a:ea typeface="SimSun" panose="02010600030101010101" pitchFamily="2" charset="-122"/>
                        <a:cs typeface="font276"/>
                      </a:endParaRPr>
                    </a:p>
                  </a:txBody>
                  <a:tcPr marL="68580" marR="68580" marT="0" marB="0" anchor="ctr"/>
                </a:tc>
                <a:extLst>
                  <a:ext uri="{0D108BD9-81ED-4DB2-BD59-A6C34878D82A}">
                    <a16:rowId xmlns="" xmlns:a16="http://schemas.microsoft.com/office/drawing/2014/main" val="1079389630"/>
                  </a:ext>
                </a:extLst>
              </a:tr>
              <a:tr h="686919">
                <a:tc>
                  <a:txBody>
                    <a:bodyPr/>
                    <a:lstStyle/>
                    <a:p>
                      <a:pPr algn="ctr">
                        <a:lnSpc>
                          <a:spcPct val="115000"/>
                        </a:lnSpc>
                        <a:spcAft>
                          <a:spcPts val="800"/>
                        </a:spcAft>
                      </a:pPr>
                      <a:r>
                        <a:rPr lang="en-US" sz="2000">
                          <a:effectLst/>
                          <a:latin typeface="Century Gothic" panose="020B0502020202020204" pitchFamily="34" charset="0"/>
                        </a:rPr>
                        <a:t>Hipotireoza</a:t>
                      </a:r>
                      <a:endParaRPr lang="en-US" sz="2000">
                        <a:effectLst/>
                        <a:latin typeface="Century Gothic" panose="020B0502020202020204" pitchFamily="34" charset="0"/>
                        <a:ea typeface="SimSun" panose="02010600030101010101" pitchFamily="2" charset="-122"/>
                        <a:cs typeface="font276"/>
                      </a:endParaRPr>
                    </a:p>
                  </a:txBody>
                  <a:tcPr marL="68580" marR="68580" marT="0" marB="0" anchor="ctr"/>
                </a:tc>
                <a:tc>
                  <a:txBody>
                    <a:bodyPr/>
                    <a:lstStyle/>
                    <a:p>
                      <a:pPr algn="ctr">
                        <a:lnSpc>
                          <a:spcPct val="115000"/>
                        </a:lnSpc>
                        <a:spcAft>
                          <a:spcPts val="800"/>
                        </a:spcAft>
                      </a:pPr>
                      <a:r>
                        <a:rPr lang="en-US" sz="2000" b="1" dirty="0">
                          <a:effectLst/>
                          <a:latin typeface="Century Gothic" panose="020B0502020202020204" pitchFamily="34" charset="0"/>
                        </a:rPr>
                        <a:t>1</a:t>
                      </a:r>
                      <a:endParaRPr lang="en-US" sz="2000" b="1" dirty="0">
                        <a:effectLst/>
                        <a:latin typeface="Century Gothic" panose="020B0502020202020204" pitchFamily="34" charset="0"/>
                        <a:ea typeface="SimSun" panose="02010600030101010101" pitchFamily="2" charset="-122"/>
                        <a:cs typeface="font276"/>
                      </a:endParaRPr>
                    </a:p>
                  </a:txBody>
                  <a:tcPr marL="68580" marR="68580" marT="0" marB="0" anchor="ctr"/>
                </a:tc>
                <a:tc>
                  <a:txBody>
                    <a:bodyPr/>
                    <a:lstStyle/>
                    <a:p>
                      <a:pPr algn="ctr">
                        <a:lnSpc>
                          <a:spcPct val="115000"/>
                        </a:lnSpc>
                        <a:spcAft>
                          <a:spcPts val="800"/>
                        </a:spcAft>
                      </a:pPr>
                      <a:r>
                        <a:rPr lang="en-US" sz="2000" b="1">
                          <a:effectLst/>
                          <a:latin typeface="Century Gothic" panose="020B0502020202020204" pitchFamily="34" charset="0"/>
                        </a:rPr>
                        <a:t> </a:t>
                      </a:r>
                      <a:endParaRPr lang="en-US" sz="2000" b="1">
                        <a:effectLst/>
                        <a:latin typeface="Century Gothic" panose="020B0502020202020204" pitchFamily="34" charset="0"/>
                        <a:ea typeface="SimSun" panose="02010600030101010101" pitchFamily="2" charset="-122"/>
                        <a:cs typeface="font276"/>
                      </a:endParaRPr>
                    </a:p>
                  </a:txBody>
                  <a:tcPr marL="68580" marR="68580" marT="0" marB="0" anchor="ctr"/>
                </a:tc>
                <a:tc>
                  <a:txBody>
                    <a:bodyPr/>
                    <a:lstStyle/>
                    <a:p>
                      <a:pPr algn="ctr">
                        <a:lnSpc>
                          <a:spcPct val="115000"/>
                        </a:lnSpc>
                        <a:spcAft>
                          <a:spcPts val="800"/>
                        </a:spcAft>
                      </a:pPr>
                      <a:r>
                        <a:rPr lang="en-US" sz="2000" b="1">
                          <a:effectLst/>
                          <a:latin typeface="Century Gothic" panose="020B0502020202020204" pitchFamily="34" charset="0"/>
                        </a:rPr>
                        <a:t> </a:t>
                      </a:r>
                      <a:endParaRPr lang="en-US" sz="2000" b="1">
                        <a:effectLst/>
                        <a:latin typeface="Century Gothic" panose="020B0502020202020204" pitchFamily="34" charset="0"/>
                        <a:ea typeface="SimSun" panose="02010600030101010101" pitchFamily="2" charset="-122"/>
                        <a:cs typeface="font276"/>
                      </a:endParaRPr>
                    </a:p>
                  </a:txBody>
                  <a:tcPr marL="68580" marR="68580" marT="0" marB="0" anchor="ctr"/>
                </a:tc>
                <a:tc>
                  <a:txBody>
                    <a:bodyPr/>
                    <a:lstStyle/>
                    <a:p>
                      <a:pPr algn="ctr">
                        <a:lnSpc>
                          <a:spcPct val="115000"/>
                        </a:lnSpc>
                        <a:spcAft>
                          <a:spcPts val="800"/>
                        </a:spcAft>
                      </a:pPr>
                      <a:r>
                        <a:rPr lang="en-US" sz="2000" b="1" dirty="0">
                          <a:effectLst/>
                          <a:latin typeface="Century Gothic" panose="020B0502020202020204" pitchFamily="34" charset="0"/>
                        </a:rPr>
                        <a:t>1</a:t>
                      </a:r>
                      <a:endParaRPr lang="en-US" sz="2000" b="1" dirty="0">
                        <a:effectLst/>
                        <a:latin typeface="Century Gothic" panose="020B0502020202020204" pitchFamily="34" charset="0"/>
                        <a:ea typeface="SimSun" panose="02010600030101010101" pitchFamily="2" charset="-122"/>
                        <a:cs typeface="font276"/>
                      </a:endParaRPr>
                    </a:p>
                  </a:txBody>
                  <a:tcPr marL="68580" marR="68580" marT="0" marB="0" anchor="ctr"/>
                </a:tc>
                <a:extLst>
                  <a:ext uri="{0D108BD9-81ED-4DB2-BD59-A6C34878D82A}">
                    <a16:rowId xmlns="" xmlns:a16="http://schemas.microsoft.com/office/drawing/2014/main" val="921540769"/>
                  </a:ext>
                </a:extLst>
              </a:tr>
              <a:tr h="549714">
                <a:tc>
                  <a:txBody>
                    <a:bodyPr/>
                    <a:lstStyle/>
                    <a:p>
                      <a:pPr algn="ctr">
                        <a:lnSpc>
                          <a:spcPct val="115000"/>
                        </a:lnSpc>
                        <a:spcAft>
                          <a:spcPts val="800"/>
                        </a:spcAft>
                      </a:pPr>
                      <a:r>
                        <a:rPr lang="en-US" sz="2000">
                          <a:effectLst/>
                          <a:latin typeface="Century Gothic" panose="020B0502020202020204" pitchFamily="34" charset="0"/>
                        </a:rPr>
                        <a:t>Trombocitopenija</a:t>
                      </a:r>
                      <a:endParaRPr lang="en-US" sz="2000">
                        <a:effectLst/>
                        <a:latin typeface="Century Gothic" panose="020B0502020202020204" pitchFamily="34" charset="0"/>
                        <a:ea typeface="SimSun" panose="02010600030101010101" pitchFamily="2" charset="-122"/>
                        <a:cs typeface="font276"/>
                      </a:endParaRPr>
                    </a:p>
                  </a:txBody>
                  <a:tcPr marL="68580" marR="68580" marT="0" marB="0" anchor="ctr"/>
                </a:tc>
                <a:tc>
                  <a:txBody>
                    <a:bodyPr/>
                    <a:lstStyle/>
                    <a:p>
                      <a:pPr algn="ctr">
                        <a:lnSpc>
                          <a:spcPct val="115000"/>
                        </a:lnSpc>
                        <a:spcAft>
                          <a:spcPts val="800"/>
                        </a:spcAft>
                      </a:pPr>
                      <a:r>
                        <a:rPr lang="en-US" sz="2000" b="1">
                          <a:effectLst/>
                          <a:latin typeface="Century Gothic" panose="020B0502020202020204" pitchFamily="34" charset="0"/>
                        </a:rPr>
                        <a:t> </a:t>
                      </a:r>
                      <a:endParaRPr lang="en-US" sz="2000" b="1">
                        <a:effectLst/>
                        <a:latin typeface="Century Gothic" panose="020B0502020202020204" pitchFamily="34" charset="0"/>
                        <a:ea typeface="SimSun" panose="02010600030101010101" pitchFamily="2" charset="-122"/>
                        <a:cs typeface="font276"/>
                      </a:endParaRPr>
                    </a:p>
                  </a:txBody>
                  <a:tcPr marL="68580" marR="68580" marT="0" marB="0" anchor="ctr"/>
                </a:tc>
                <a:tc>
                  <a:txBody>
                    <a:bodyPr/>
                    <a:lstStyle/>
                    <a:p>
                      <a:pPr algn="ctr">
                        <a:lnSpc>
                          <a:spcPct val="115000"/>
                        </a:lnSpc>
                        <a:spcAft>
                          <a:spcPts val="800"/>
                        </a:spcAft>
                      </a:pPr>
                      <a:r>
                        <a:rPr lang="en-US" sz="2000" b="1">
                          <a:effectLst/>
                          <a:latin typeface="Century Gothic" panose="020B0502020202020204" pitchFamily="34" charset="0"/>
                        </a:rPr>
                        <a:t>1</a:t>
                      </a:r>
                      <a:endParaRPr lang="en-US" sz="2000" b="1">
                        <a:effectLst/>
                        <a:latin typeface="Century Gothic" panose="020B0502020202020204" pitchFamily="34" charset="0"/>
                        <a:ea typeface="SimSun" panose="02010600030101010101" pitchFamily="2" charset="-122"/>
                        <a:cs typeface="font276"/>
                      </a:endParaRPr>
                    </a:p>
                  </a:txBody>
                  <a:tcPr marL="68580" marR="68580" marT="0" marB="0" anchor="ctr"/>
                </a:tc>
                <a:tc>
                  <a:txBody>
                    <a:bodyPr/>
                    <a:lstStyle/>
                    <a:p>
                      <a:pPr algn="ctr">
                        <a:lnSpc>
                          <a:spcPct val="115000"/>
                        </a:lnSpc>
                        <a:spcAft>
                          <a:spcPts val="800"/>
                        </a:spcAft>
                      </a:pPr>
                      <a:r>
                        <a:rPr lang="en-US" sz="2000" b="1">
                          <a:effectLst/>
                          <a:latin typeface="Century Gothic" panose="020B0502020202020204" pitchFamily="34" charset="0"/>
                        </a:rPr>
                        <a:t> </a:t>
                      </a:r>
                      <a:endParaRPr lang="en-US" sz="2000" b="1">
                        <a:effectLst/>
                        <a:latin typeface="Century Gothic" panose="020B0502020202020204" pitchFamily="34" charset="0"/>
                        <a:ea typeface="SimSun" panose="02010600030101010101" pitchFamily="2" charset="-122"/>
                        <a:cs typeface="font276"/>
                      </a:endParaRPr>
                    </a:p>
                  </a:txBody>
                  <a:tcPr marL="68580" marR="68580" marT="0" marB="0" anchor="ctr"/>
                </a:tc>
                <a:tc>
                  <a:txBody>
                    <a:bodyPr/>
                    <a:lstStyle/>
                    <a:p>
                      <a:pPr algn="ctr">
                        <a:lnSpc>
                          <a:spcPct val="115000"/>
                        </a:lnSpc>
                        <a:spcAft>
                          <a:spcPts val="800"/>
                        </a:spcAft>
                      </a:pPr>
                      <a:r>
                        <a:rPr lang="en-US" sz="2000" b="1" dirty="0">
                          <a:effectLst/>
                          <a:latin typeface="Century Gothic" panose="020B0502020202020204" pitchFamily="34" charset="0"/>
                        </a:rPr>
                        <a:t>1</a:t>
                      </a:r>
                      <a:endParaRPr lang="en-US" sz="2000" b="1" dirty="0">
                        <a:effectLst/>
                        <a:latin typeface="Century Gothic" panose="020B0502020202020204" pitchFamily="34" charset="0"/>
                        <a:ea typeface="SimSun" panose="02010600030101010101" pitchFamily="2" charset="-122"/>
                        <a:cs typeface="font276"/>
                      </a:endParaRPr>
                    </a:p>
                  </a:txBody>
                  <a:tcPr marL="68580" marR="68580" marT="0" marB="0" anchor="ctr"/>
                </a:tc>
                <a:extLst>
                  <a:ext uri="{0D108BD9-81ED-4DB2-BD59-A6C34878D82A}">
                    <a16:rowId xmlns="" xmlns:a16="http://schemas.microsoft.com/office/drawing/2014/main" val="385029523"/>
                  </a:ext>
                </a:extLst>
              </a:tr>
              <a:tr h="549714">
                <a:tc>
                  <a:txBody>
                    <a:bodyPr/>
                    <a:lstStyle/>
                    <a:p>
                      <a:pPr algn="ctr">
                        <a:lnSpc>
                          <a:spcPct val="115000"/>
                        </a:lnSpc>
                        <a:spcAft>
                          <a:spcPts val="800"/>
                        </a:spcAft>
                      </a:pPr>
                      <a:r>
                        <a:rPr lang="en-US" sz="2000">
                          <a:effectLst/>
                          <a:latin typeface="Century Gothic" panose="020B0502020202020204" pitchFamily="34" charset="0"/>
                        </a:rPr>
                        <a:t>Hipertenzija</a:t>
                      </a:r>
                      <a:endParaRPr lang="en-US" sz="2000">
                        <a:effectLst/>
                        <a:latin typeface="Century Gothic" panose="020B0502020202020204" pitchFamily="34" charset="0"/>
                        <a:ea typeface="SimSun" panose="02010600030101010101" pitchFamily="2" charset="-122"/>
                        <a:cs typeface="font276"/>
                      </a:endParaRPr>
                    </a:p>
                  </a:txBody>
                  <a:tcPr marL="68580" marR="68580" marT="0" marB="0" anchor="ctr"/>
                </a:tc>
                <a:tc>
                  <a:txBody>
                    <a:bodyPr/>
                    <a:lstStyle/>
                    <a:p>
                      <a:pPr algn="ctr">
                        <a:lnSpc>
                          <a:spcPct val="115000"/>
                        </a:lnSpc>
                        <a:spcAft>
                          <a:spcPts val="800"/>
                        </a:spcAft>
                      </a:pPr>
                      <a:r>
                        <a:rPr lang="en-US" sz="2000" b="1">
                          <a:effectLst/>
                          <a:latin typeface="Century Gothic" panose="020B0502020202020204" pitchFamily="34" charset="0"/>
                        </a:rPr>
                        <a:t> </a:t>
                      </a:r>
                      <a:endParaRPr lang="en-US" sz="2000" b="1">
                        <a:effectLst/>
                        <a:latin typeface="Century Gothic" panose="020B0502020202020204" pitchFamily="34" charset="0"/>
                        <a:ea typeface="SimSun" panose="02010600030101010101" pitchFamily="2" charset="-122"/>
                        <a:cs typeface="font276"/>
                      </a:endParaRPr>
                    </a:p>
                  </a:txBody>
                  <a:tcPr marL="68580" marR="68580" marT="0" marB="0" anchor="ctr"/>
                </a:tc>
                <a:tc>
                  <a:txBody>
                    <a:bodyPr/>
                    <a:lstStyle/>
                    <a:p>
                      <a:pPr algn="ctr">
                        <a:lnSpc>
                          <a:spcPct val="115000"/>
                        </a:lnSpc>
                        <a:spcAft>
                          <a:spcPts val="800"/>
                        </a:spcAft>
                      </a:pPr>
                      <a:r>
                        <a:rPr lang="en-US" sz="2000" b="1">
                          <a:effectLst/>
                          <a:latin typeface="Century Gothic" panose="020B0502020202020204" pitchFamily="34" charset="0"/>
                        </a:rPr>
                        <a:t>3</a:t>
                      </a:r>
                      <a:endParaRPr lang="en-US" sz="2000" b="1">
                        <a:effectLst/>
                        <a:latin typeface="Century Gothic" panose="020B0502020202020204" pitchFamily="34" charset="0"/>
                        <a:ea typeface="SimSun" panose="02010600030101010101" pitchFamily="2" charset="-122"/>
                        <a:cs typeface="font276"/>
                      </a:endParaRPr>
                    </a:p>
                  </a:txBody>
                  <a:tcPr marL="68580" marR="68580" marT="0" marB="0" anchor="ctr"/>
                </a:tc>
                <a:tc>
                  <a:txBody>
                    <a:bodyPr/>
                    <a:lstStyle/>
                    <a:p>
                      <a:pPr algn="ctr">
                        <a:lnSpc>
                          <a:spcPct val="115000"/>
                        </a:lnSpc>
                        <a:spcAft>
                          <a:spcPts val="800"/>
                        </a:spcAft>
                      </a:pPr>
                      <a:r>
                        <a:rPr lang="en-US" sz="2000" b="1">
                          <a:effectLst/>
                          <a:latin typeface="Century Gothic" panose="020B0502020202020204" pitchFamily="34" charset="0"/>
                        </a:rPr>
                        <a:t> </a:t>
                      </a:r>
                      <a:endParaRPr lang="en-US" sz="2000" b="1">
                        <a:effectLst/>
                        <a:latin typeface="Century Gothic" panose="020B0502020202020204" pitchFamily="34" charset="0"/>
                        <a:ea typeface="SimSun" panose="02010600030101010101" pitchFamily="2" charset="-122"/>
                        <a:cs typeface="font276"/>
                      </a:endParaRPr>
                    </a:p>
                  </a:txBody>
                  <a:tcPr marL="68580" marR="68580" marT="0" marB="0" anchor="ctr"/>
                </a:tc>
                <a:tc>
                  <a:txBody>
                    <a:bodyPr/>
                    <a:lstStyle/>
                    <a:p>
                      <a:pPr algn="ctr">
                        <a:lnSpc>
                          <a:spcPct val="115000"/>
                        </a:lnSpc>
                        <a:spcAft>
                          <a:spcPts val="800"/>
                        </a:spcAft>
                      </a:pPr>
                      <a:r>
                        <a:rPr lang="en-US" sz="2000" b="1" dirty="0">
                          <a:effectLst/>
                          <a:latin typeface="Century Gothic" panose="020B0502020202020204" pitchFamily="34" charset="0"/>
                        </a:rPr>
                        <a:t>3</a:t>
                      </a:r>
                      <a:endParaRPr lang="en-US" sz="2000" b="1" dirty="0">
                        <a:effectLst/>
                        <a:latin typeface="Century Gothic" panose="020B0502020202020204" pitchFamily="34" charset="0"/>
                        <a:ea typeface="SimSun" panose="02010600030101010101" pitchFamily="2" charset="-122"/>
                        <a:cs typeface="font276"/>
                      </a:endParaRPr>
                    </a:p>
                  </a:txBody>
                  <a:tcPr marL="68580" marR="68580" marT="0" marB="0" anchor="ctr"/>
                </a:tc>
                <a:extLst>
                  <a:ext uri="{0D108BD9-81ED-4DB2-BD59-A6C34878D82A}">
                    <a16:rowId xmlns="" xmlns:a16="http://schemas.microsoft.com/office/drawing/2014/main" val="1539995481"/>
                  </a:ext>
                </a:extLst>
              </a:tr>
              <a:tr h="549714">
                <a:tc>
                  <a:txBody>
                    <a:bodyPr/>
                    <a:lstStyle/>
                    <a:p>
                      <a:pPr algn="ctr">
                        <a:lnSpc>
                          <a:spcPct val="115000"/>
                        </a:lnSpc>
                        <a:spcAft>
                          <a:spcPts val="800"/>
                        </a:spcAft>
                      </a:pPr>
                      <a:r>
                        <a:rPr lang="en-US" sz="2000" dirty="0" err="1">
                          <a:effectLst/>
                          <a:latin typeface="Century Gothic" panose="020B0502020202020204" pitchFamily="34" charset="0"/>
                        </a:rPr>
                        <a:t>Ukupno</a:t>
                      </a:r>
                      <a:endParaRPr lang="en-US" sz="2000" dirty="0">
                        <a:effectLst/>
                        <a:latin typeface="Century Gothic" panose="020B0502020202020204" pitchFamily="34" charset="0"/>
                        <a:ea typeface="SimSun" panose="02010600030101010101" pitchFamily="2" charset="-122"/>
                        <a:cs typeface="font276"/>
                      </a:endParaRPr>
                    </a:p>
                  </a:txBody>
                  <a:tcPr marL="68580" marR="68580" marT="0" marB="0" anchor="ctr"/>
                </a:tc>
                <a:tc>
                  <a:txBody>
                    <a:bodyPr/>
                    <a:lstStyle/>
                    <a:p>
                      <a:pPr algn="ctr">
                        <a:lnSpc>
                          <a:spcPct val="115000"/>
                        </a:lnSpc>
                        <a:spcAft>
                          <a:spcPts val="800"/>
                        </a:spcAft>
                      </a:pPr>
                      <a:r>
                        <a:rPr lang="en-US" sz="2000" b="1">
                          <a:effectLst/>
                          <a:latin typeface="Century Gothic" panose="020B0502020202020204" pitchFamily="34" charset="0"/>
                        </a:rPr>
                        <a:t>7</a:t>
                      </a:r>
                      <a:endParaRPr lang="en-US" sz="2000" b="1">
                        <a:effectLst/>
                        <a:latin typeface="Century Gothic" panose="020B0502020202020204" pitchFamily="34" charset="0"/>
                        <a:ea typeface="SimSun" panose="02010600030101010101" pitchFamily="2" charset="-122"/>
                        <a:cs typeface="font276"/>
                      </a:endParaRPr>
                    </a:p>
                  </a:txBody>
                  <a:tcPr marL="68580" marR="68580" marT="0" marB="0" anchor="ctr"/>
                </a:tc>
                <a:tc>
                  <a:txBody>
                    <a:bodyPr/>
                    <a:lstStyle/>
                    <a:p>
                      <a:pPr algn="ctr">
                        <a:lnSpc>
                          <a:spcPct val="115000"/>
                        </a:lnSpc>
                        <a:spcAft>
                          <a:spcPts val="800"/>
                        </a:spcAft>
                      </a:pPr>
                      <a:r>
                        <a:rPr lang="en-US" sz="2000" b="1">
                          <a:effectLst/>
                          <a:latin typeface="Century Gothic" panose="020B0502020202020204" pitchFamily="34" charset="0"/>
                        </a:rPr>
                        <a:t>24</a:t>
                      </a:r>
                      <a:endParaRPr lang="en-US" sz="2000" b="1">
                        <a:effectLst/>
                        <a:latin typeface="Century Gothic" panose="020B0502020202020204" pitchFamily="34" charset="0"/>
                        <a:ea typeface="SimSun" panose="02010600030101010101" pitchFamily="2" charset="-122"/>
                        <a:cs typeface="font276"/>
                      </a:endParaRPr>
                    </a:p>
                  </a:txBody>
                  <a:tcPr marL="68580" marR="68580" marT="0" marB="0" anchor="ctr"/>
                </a:tc>
                <a:tc>
                  <a:txBody>
                    <a:bodyPr/>
                    <a:lstStyle/>
                    <a:p>
                      <a:pPr algn="ctr">
                        <a:lnSpc>
                          <a:spcPct val="115000"/>
                        </a:lnSpc>
                        <a:spcAft>
                          <a:spcPts val="800"/>
                        </a:spcAft>
                      </a:pPr>
                      <a:r>
                        <a:rPr lang="en-US" sz="2000" b="1">
                          <a:effectLst/>
                          <a:latin typeface="Century Gothic" panose="020B0502020202020204" pitchFamily="34" charset="0"/>
                        </a:rPr>
                        <a:t>9</a:t>
                      </a:r>
                      <a:endParaRPr lang="en-US" sz="2000" b="1">
                        <a:effectLst/>
                        <a:latin typeface="Century Gothic" panose="020B0502020202020204" pitchFamily="34" charset="0"/>
                        <a:ea typeface="SimSun" panose="02010600030101010101" pitchFamily="2" charset="-122"/>
                        <a:cs typeface="font276"/>
                      </a:endParaRPr>
                    </a:p>
                  </a:txBody>
                  <a:tcPr marL="68580" marR="68580" marT="0" marB="0" anchor="ctr"/>
                </a:tc>
                <a:tc>
                  <a:txBody>
                    <a:bodyPr/>
                    <a:lstStyle/>
                    <a:p>
                      <a:pPr algn="ctr">
                        <a:lnSpc>
                          <a:spcPct val="115000"/>
                        </a:lnSpc>
                        <a:spcAft>
                          <a:spcPts val="800"/>
                        </a:spcAft>
                      </a:pPr>
                      <a:r>
                        <a:rPr lang="en-US" sz="2000" b="1" dirty="0">
                          <a:effectLst/>
                          <a:latin typeface="Century Gothic" panose="020B0502020202020204" pitchFamily="34" charset="0"/>
                        </a:rPr>
                        <a:t>41</a:t>
                      </a:r>
                      <a:endParaRPr lang="en-US" sz="2000" b="1" dirty="0">
                        <a:effectLst/>
                        <a:latin typeface="Century Gothic" panose="020B0502020202020204" pitchFamily="34" charset="0"/>
                        <a:ea typeface="SimSun" panose="02010600030101010101" pitchFamily="2" charset="-122"/>
                        <a:cs typeface="font276"/>
                      </a:endParaRPr>
                    </a:p>
                  </a:txBody>
                  <a:tcPr marL="68580" marR="68580" marT="0" marB="0" anchor="ctr"/>
                </a:tc>
                <a:extLst>
                  <a:ext uri="{0D108BD9-81ED-4DB2-BD59-A6C34878D82A}">
                    <a16:rowId xmlns="" xmlns:a16="http://schemas.microsoft.com/office/drawing/2014/main" val="1027225661"/>
                  </a:ext>
                </a:extLst>
              </a:tr>
            </a:tbl>
          </a:graphicData>
        </a:graphic>
      </p:graphicFrame>
      <p:pic>
        <p:nvPicPr>
          <p:cNvPr id="28" name="Picture 27">
            <a:extLst>
              <a:ext uri="{FF2B5EF4-FFF2-40B4-BE49-F238E27FC236}">
                <a16:creationId xmlns="" xmlns:a16="http://schemas.microsoft.com/office/drawing/2014/main" id="{A261979D-B4A6-B054-B5D8-1404097013A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22339" y="12452342"/>
            <a:ext cx="9873241" cy="3539408"/>
          </a:xfrm>
          <a:prstGeom prst="rect">
            <a:avLst/>
          </a:prstGeom>
          <a:noFill/>
          <a:ln>
            <a:noFill/>
          </a:ln>
        </p:spPr>
      </p:pic>
      <p:sp>
        <p:nvSpPr>
          <p:cNvPr id="29" name="Text Placeholder 1">
            <a:extLst>
              <a:ext uri="{FF2B5EF4-FFF2-40B4-BE49-F238E27FC236}">
                <a16:creationId xmlns="" xmlns:a16="http://schemas.microsoft.com/office/drawing/2014/main" id="{1EC9DE7D-2DF7-4208-1CFA-6A6DFF4A0D96}"/>
              </a:ext>
            </a:extLst>
          </p:cNvPr>
          <p:cNvSpPr txBox="1">
            <a:spLocks/>
          </p:cNvSpPr>
          <p:nvPr/>
        </p:nvSpPr>
        <p:spPr>
          <a:xfrm>
            <a:off x="453891" y="16051306"/>
            <a:ext cx="10080000" cy="6720472"/>
          </a:xfrm>
          <a:prstGeom prst="rect">
            <a:avLst/>
          </a:prstGeom>
        </p:spPr>
        <p:txBody>
          <a:bodyPr wrap="square" lIns="228589" tIns="228589" rIns="228589" bIns="228589" anchor="t" anchorCtr="0">
            <a:spAutoFit/>
          </a:bodyPr>
          <a:lstStyle>
            <a:lvl1pPr marL="0" indent="0" algn="l" defTabSz="4388900" rtl="0" eaLnBrk="1" latinLnBrk="0" hangingPunct="1">
              <a:spcBef>
                <a:spcPct val="20000"/>
              </a:spcBef>
              <a:buFont typeface="Arial" pitchFamily="34" charset="0"/>
              <a:buNone/>
              <a:defRPr sz="1800" kern="1200">
                <a:solidFill>
                  <a:schemeClr val="accent5">
                    <a:lumMod val="50000"/>
                  </a:schemeClr>
                </a:solidFill>
                <a:latin typeface="Century Gothic" panose="020B0502020202020204" pitchFamily="34" charset="0"/>
                <a:ea typeface="+mn-ea"/>
                <a:cs typeface="Times New Roman" pitchFamily="18" charset="0"/>
              </a:defRPr>
            </a:lvl1pPr>
            <a:lvl2pPr marL="1485825" indent="-571471"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2pPr>
            <a:lvl3pPr marL="2057297" indent="-571471"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3pPr>
            <a:lvl4pPr marL="2685916" indent="-628619"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4pPr>
            <a:lvl5pPr marL="3143093" indent="-457177"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pPr algn="ctr"/>
            <a:r>
              <a:rPr lang="en-US" sz="3200" b="1" dirty="0" err="1"/>
              <a:t>Slika</a:t>
            </a:r>
            <a:r>
              <a:rPr lang="en-US" sz="3200" b="1" dirty="0"/>
              <a:t> 1.</a:t>
            </a:r>
            <a:r>
              <a:rPr lang="en-US" sz="3200" dirty="0"/>
              <a:t> CT </a:t>
            </a:r>
            <a:r>
              <a:rPr lang="en-US" sz="3200" dirty="0" err="1"/>
              <a:t>prikaz</a:t>
            </a:r>
            <a:r>
              <a:rPr lang="en-US" sz="3200" dirty="0"/>
              <a:t> </a:t>
            </a:r>
            <a:r>
              <a:rPr lang="en-US" sz="3200" dirty="0" err="1"/>
              <a:t>hepatocelularnog</a:t>
            </a:r>
            <a:r>
              <a:rPr lang="en-US" sz="3200" dirty="0"/>
              <a:t> </a:t>
            </a:r>
            <a:r>
              <a:rPr lang="en-US" sz="3200" dirty="0" err="1"/>
              <a:t>karcinoma</a:t>
            </a:r>
            <a:endParaRPr lang="en-US" sz="3200" dirty="0"/>
          </a:p>
          <a:p>
            <a:pPr algn="just"/>
            <a:endParaRPr lang="sr-Latn-RS" sz="3200" dirty="0"/>
          </a:p>
          <a:p>
            <a:pPr algn="just">
              <a:lnSpc>
                <a:spcPct val="150000"/>
              </a:lnSpc>
            </a:pPr>
            <a:r>
              <a:rPr lang="en-US" sz="3200" dirty="0"/>
              <a:t>U </a:t>
            </a:r>
            <a:r>
              <a:rPr lang="en-US" sz="3200" dirty="0" err="1"/>
              <a:t>Klinici</a:t>
            </a:r>
            <a:r>
              <a:rPr lang="en-US" sz="3200" dirty="0"/>
              <a:t> za </a:t>
            </a:r>
            <a:r>
              <a:rPr lang="en-US" sz="3200" dirty="0" err="1"/>
              <a:t>onkologiju</a:t>
            </a:r>
            <a:r>
              <a:rPr lang="en-US" sz="3200" dirty="0"/>
              <a:t> UKC (</a:t>
            </a:r>
            <a:r>
              <a:rPr lang="en-US" sz="3200" dirty="0" err="1"/>
              <a:t>Univerzitetskog</a:t>
            </a:r>
            <a:r>
              <a:rPr lang="en-US" sz="3200" dirty="0"/>
              <a:t> </a:t>
            </a:r>
            <a:r>
              <a:rPr lang="en-US" sz="3200" dirty="0" err="1"/>
              <a:t>Kliničkog</a:t>
            </a:r>
            <a:r>
              <a:rPr lang="en-US" sz="3200" dirty="0"/>
              <a:t> centra) Banja Luka </a:t>
            </a:r>
            <a:r>
              <a:rPr lang="en-US" sz="3200" dirty="0" err="1"/>
              <a:t>provedena</a:t>
            </a:r>
            <a:r>
              <a:rPr lang="en-US" sz="3200" dirty="0"/>
              <a:t> je </a:t>
            </a:r>
            <a:r>
              <a:rPr lang="en-US" sz="3200" dirty="0" err="1"/>
              <a:t>opservaciono</a:t>
            </a:r>
            <a:r>
              <a:rPr lang="en-US" sz="3200" dirty="0"/>
              <a:t> </a:t>
            </a:r>
            <a:r>
              <a:rPr lang="en-US" sz="3200" dirty="0" err="1"/>
              <a:t>retrospektivna</a:t>
            </a:r>
            <a:r>
              <a:rPr lang="en-US" sz="3200" dirty="0"/>
              <a:t> </a:t>
            </a:r>
            <a:r>
              <a:rPr lang="en-US" sz="3200" dirty="0" err="1"/>
              <a:t>studija</a:t>
            </a:r>
            <a:r>
              <a:rPr lang="en-US" sz="3200" dirty="0"/>
              <a:t> o </a:t>
            </a:r>
            <a:r>
              <a:rPr lang="en-US" sz="3200" dirty="0" err="1"/>
              <a:t>primjeni</a:t>
            </a:r>
            <a:r>
              <a:rPr lang="en-US" sz="3200" dirty="0"/>
              <a:t> </a:t>
            </a:r>
            <a:r>
              <a:rPr lang="en-US" sz="3200" dirty="0" err="1"/>
              <a:t>Sorafeniba</a:t>
            </a:r>
            <a:r>
              <a:rPr lang="en-US" sz="3200" dirty="0"/>
              <a:t> </a:t>
            </a:r>
            <a:r>
              <a:rPr lang="en-US" sz="3200" dirty="0" err="1"/>
              <a:t>kod</a:t>
            </a:r>
            <a:r>
              <a:rPr lang="en-US" sz="3200" dirty="0"/>
              <a:t> </a:t>
            </a:r>
            <a:r>
              <a:rPr lang="en-US" sz="3200" dirty="0" err="1"/>
              <a:t>pacijenata</a:t>
            </a:r>
            <a:r>
              <a:rPr lang="en-US" sz="3200" dirty="0"/>
              <a:t> </a:t>
            </a:r>
            <a:r>
              <a:rPr lang="en-US" sz="3200" dirty="0" err="1"/>
              <a:t>sa</a:t>
            </a:r>
            <a:r>
              <a:rPr lang="en-US" sz="3200" dirty="0"/>
              <a:t> </a:t>
            </a:r>
            <a:r>
              <a:rPr lang="en-US" sz="3200" dirty="0" err="1"/>
              <a:t>uznapredovalim</a:t>
            </a:r>
            <a:r>
              <a:rPr lang="en-US" sz="3200" dirty="0"/>
              <a:t> </a:t>
            </a:r>
            <a:r>
              <a:rPr lang="en-US" sz="3200" dirty="0" err="1"/>
              <a:t>stadijem</a:t>
            </a:r>
            <a:r>
              <a:rPr lang="en-US" sz="3200" dirty="0"/>
              <a:t> </a:t>
            </a:r>
            <a:r>
              <a:rPr lang="en-US" sz="3200" dirty="0" err="1"/>
              <a:t>bolesti</a:t>
            </a:r>
            <a:r>
              <a:rPr lang="en-US" sz="3200" dirty="0"/>
              <a:t> BCLC (</a:t>
            </a:r>
            <a:r>
              <a:rPr lang="en-US" sz="3200" dirty="0" err="1"/>
              <a:t>Barselona</a:t>
            </a:r>
            <a:r>
              <a:rPr lang="en-US" sz="3200" dirty="0"/>
              <a:t> </a:t>
            </a:r>
            <a:r>
              <a:rPr lang="en-US" sz="3200" dirty="0" err="1"/>
              <a:t>sistem</a:t>
            </a:r>
            <a:r>
              <a:rPr lang="en-US" sz="3200" dirty="0"/>
              <a:t> </a:t>
            </a:r>
            <a:r>
              <a:rPr lang="en-US" sz="3200" dirty="0" err="1"/>
              <a:t>stadiranja</a:t>
            </a:r>
            <a:r>
              <a:rPr lang="en-US" sz="3200" dirty="0"/>
              <a:t>) C u </a:t>
            </a:r>
            <a:r>
              <a:rPr lang="en-US" sz="3200" dirty="0" err="1"/>
              <a:t>periodu</a:t>
            </a:r>
            <a:r>
              <a:rPr lang="en-US" sz="3200" dirty="0"/>
              <a:t> od 01/2009 do 12/2018 </a:t>
            </a:r>
            <a:r>
              <a:rPr lang="en-US" sz="3200" dirty="0" err="1"/>
              <a:t>godine</a:t>
            </a:r>
            <a:r>
              <a:rPr lang="en-US" sz="3200" dirty="0"/>
              <a:t>.</a:t>
            </a:r>
          </a:p>
        </p:txBody>
      </p:sp>
      <p:sp>
        <p:nvSpPr>
          <p:cNvPr id="30" name="Text Placeholder 14">
            <a:extLst>
              <a:ext uri="{FF2B5EF4-FFF2-40B4-BE49-F238E27FC236}">
                <a16:creationId xmlns="" xmlns:a16="http://schemas.microsoft.com/office/drawing/2014/main" id="{EAF091A9-AE5B-035E-4A7F-8FB54A7F5A9F}"/>
              </a:ext>
            </a:extLst>
          </p:cNvPr>
          <p:cNvSpPr txBox="1">
            <a:spLocks/>
          </p:cNvSpPr>
          <p:nvPr/>
        </p:nvSpPr>
        <p:spPr>
          <a:xfrm>
            <a:off x="11344281" y="4756990"/>
            <a:ext cx="10080000" cy="8316101"/>
          </a:xfrm>
          <a:prstGeom prst="rect">
            <a:avLst/>
          </a:prstGeom>
        </p:spPr>
        <p:txBody>
          <a:bodyPr wrap="square" lIns="228589" tIns="228589" rIns="228589" bIns="228589" anchor="t" anchorCtr="0">
            <a:spAutoFit/>
          </a:bodyPr>
          <a:lstStyle>
            <a:lvl1pPr marL="0" indent="0" algn="l" defTabSz="4388900" rtl="0" eaLnBrk="1" latinLnBrk="0" hangingPunct="1">
              <a:spcBef>
                <a:spcPct val="20000"/>
              </a:spcBef>
              <a:buFont typeface="Arial" pitchFamily="34" charset="0"/>
              <a:buNone/>
              <a:defRPr sz="1800" kern="1200">
                <a:solidFill>
                  <a:schemeClr val="accent5">
                    <a:lumMod val="50000"/>
                  </a:schemeClr>
                </a:solidFill>
                <a:latin typeface="Century Gothic" panose="020B0502020202020204" pitchFamily="34" charset="0"/>
                <a:ea typeface="+mn-ea"/>
                <a:cs typeface="Times New Roman" pitchFamily="18" charset="0"/>
              </a:defRPr>
            </a:lvl1pPr>
            <a:lvl2pPr marL="1485825" indent="-571471"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2pPr>
            <a:lvl3pPr marL="2057297" indent="-571471"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3pPr>
            <a:lvl4pPr marL="2685916" indent="-628619"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4pPr>
            <a:lvl5pPr marL="3143093" indent="-457177"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pPr marL="457200" indent="-457200" algn="just">
              <a:lnSpc>
                <a:spcPct val="150000"/>
              </a:lnSpc>
              <a:buFont typeface="Symbol" panose="05050102010706020507" pitchFamily="18" charset="2"/>
              <a:buChar char=""/>
            </a:pPr>
            <a:r>
              <a:rPr lang="en-US" sz="3200" dirty="0" err="1"/>
              <a:t>Lijek</a:t>
            </a:r>
            <a:r>
              <a:rPr lang="en-US" sz="3200" dirty="0"/>
              <a:t> je </a:t>
            </a:r>
            <a:r>
              <a:rPr lang="en-US" sz="3200" dirty="0" err="1"/>
              <a:t>dat</a:t>
            </a:r>
            <a:r>
              <a:rPr lang="en-US" sz="3200" dirty="0"/>
              <a:t> u </a:t>
            </a:r>
            <a:r>
              <a:rPr lang="en-US" sz="3200" dirty="0" err="1"/>
              <a:t>dozi</a:t>
            </a:r>
            <a:r>
              <a:rPr lang="en-US" sz="3200" dirty="0"/>
              <a:t> 400 mg </a:t>
            </a:r>
            <a:r>
              <a:rPr lang="en-US" sz="3200" dirty="0" err="1"/>
              <a:t>dva</a:t>
            </a:r>
            <a:r>
              <a:rPr lang="en-US" sz="3200" dirty="0"/>
              <a:t> puta </a:t>
            </a:r>
            <a:r>
              <a:rPr lang="en-US" sz="3200" dirty="0" err="1"/>
              <a:t>dnevno</a:t>
            </a:r>
            <a:r>
              <a:rPr lang="en-US" sz="3200" dirty="0"/>
              <a:t>. </a:t>
            </a:r>
            <a:endParaRPr lang="sr-Latn-RS" sz="3200" dirty="0"/>
          </a:p>
          <a:p>
            <a:pPr marL="457200" indent="-457200" algn="just">
              <a:lnSpc>
                <a:spcPct val="150000"/>
              </a:lnSpc>
              <a:buFont typeface="Symbol" panose="05050102010706020507" pitchFamily="18" charset="2"/>
              <a:buChar char=""/>
            </a:pPr>
            <a:r>
              <a:rPr lang="en-US" sz="3200" dirty="0" err="1"/>
              <a:t>Liječenje</a:t>
            </a:r>
            <a:r>
              <a:rPr lang="en-US" sz="3200" dirty="0"/>
              <a:t> je </a:t>
            </a:r>
            <a:r>
              <a:rPr lang="en-US" sz="3200" dirty="0" err="1"/>
              <a:t>planirano</a:t>
            </a:r>
            <a:r>
              <a:rPr lang="en-US" sz="3200" dirty="0"/>
              <a:t> da </a:t>
            </a:r>
            <a:r>
              <a:rPr lang="en-US" sz="3200" dirty="0" err="1"/>
              <a:t>traje</a:t>
            </a:r>
            <a:r>
              <a:rPr lang="en-US" sz="3200" dirty="0"/>
              <a:t> do </a:t>
            </a:r>
            <a:r>
              <a:rPr lang="en-US" sz="3200" dirty="0" err="1"/>
              <a:t>progresije</a:t>
            </a:r>
            <a:r>
              <a:rPr lang="en-US" sz="3200" dirty="0"/>
              <a:t> </a:t>
            </a:r>
            <a:r>
              <a:rPr lang="en-US" sz="3200" dirty="0" err="1"/>
              <a:t>bolesti</a:t>
            </a:r>
            <a:r>
              <a:rPr lang="en-US" sz="3200" dirty="0"/>
              <a:t> </a:t>
            </a:r>
            <a:r>
              <a:rPr lang="en-US" sz="3200" dirty="0" err="1"/>
              <a:t>ili</a:t>
            </a:r>
            <a:r>
              <a:rPr lang="en-US" sz="3200" dirty="0"/>
              <a:t> </a:t>
            </a:r>
            <a:r>
              <a:rPr lang="en-US" sz="3200" dirty="0" err="1"/>
              <a:t>neprihvatljive</a:t>
            </a:r>
            <a:r>
              <a:rPr lang="en-US" sz="3200" dirty="0"/>
              <a:t> </a:t>
            </a:r>
            <a:r>
              <a:rPr lang="en-US" sz="3200" dirty="0" err="1"/>
              <a:t>toksičnosti</a:t>
            </a:r>
            <a:r>
              <a:rPr lang="en-US" sz="3200" dirty="0"/>
              <a:t> </a:t>
            </a:r>
            <a:r>
              <a:rPr lang="en-US" sz="3200" dirty="0" err="1"/>
              <a:t>lijeka</a:t>
            </a:r>
            <a:r>
              <a:rPr lang="en-US" sz="3200" dirty="0"/>
              <a:t>. </a:t>
            </a:r>
            <a:r>
              <a:rPr lang="en-US" sz="3200" dirty="0" err="1"/>
              <a:t>Osim</a:t>
            </a:r>
            <a:r>
              <a:rPr lang="en-US" sz="3200" dirty="0"/>
              <a:t> </a:t>
            </a:r>
            <a:r>
              <a:rPr lang="en-US" sz="3200" dirty="0" err="1"/>
              <a:t>navedenog</a:t>
            </a:r>
            <a:r>
              <a:rPr lang="en-US" sz="3200" dirty="0"/>
              <a:t>, </a:t>
            </a:r>
            <a:r>
              <a:rPr lang="en-US" sz="3200" dirty="0" err="1"/>
              <a:t>trebalo</a:t>
            </a:r>
            <a:r>
              <a:rPr lang="en-US" sz="3200" dirty="0"/>
              <a:t> je </a:t>
            </a:r>
            <a:r>
              <a:rPr lang="en-US" sz="3200" dirty="0" err="1"/>
              <a:t>procjeniti</a:t>
            </a:r>
            <a:r>
              <a:rPr lang="en-US" sz="3200" dirty="0"/>
              <a:t>: </a:t>
            </a:r>
            <a:r>
              <a:rPr lang="en-US" sz="3200" dirty="0" err="1"/>
              <a:t>etiologije</a:t>
            </a:r>
            <a:r>
              <a:rPr lang="en-US" sz="3200" dirty="0"/>
              <a:t> HCC-a virus </a:t>
            </a:r>
            <a:r>
              <a:rPr lang="en-US" sz="3200" dirty="0" err="1"/>
              <a:t>hepatitisa</a:t>
            </a:r>
            <a:r>
              <a:rPr lang="en-US" sz="3200" dirty="0"/>
              <a:t> C (HCV), virus </a:t>
            </a:r>
            <a:r>
              <a:rPr lang="en-US" sz="3200" dirty="0" err="1"/>
              <a:t>hepatitisa</a:t>
            </a:r>
            <a:r>
              <a:rPr lang="en-US" sz="3200" dirty="0"/>
              <a:t> B (HBV) </a:t>
            </a:r>
            <a:r>
              <a:rPr lang="en-US" sz="3200" dirty="0" err="1"/>
              <a:t>ili</a:t>
            </a:r>
            <a:r>
              <a:rPr lang="en-US" sz="3200" dirty="0"/>
              <a:t> </a:t>
            </a:r>
            <a:r>
              <a:rPr lang="en-US" sz="3200" dirty="0" err="1"/>
              <a:t>alkohol</a:t>
            </a:r>
            <a:r>
              <a:rPr lang="en-US" sz="3200" dirty="0"/>
              <a:t>, </a:t>
            </a:r>
            <a:r>
              <a:rPr lang="en-US" sz="3200" dirty="0" err="1"/>
              <a:t>opterećenje</a:t>
            </a:r>
            <a:r>
              <a:rPr lang="en-US" sz="3200" dirty="0"/>
              <a:t> </a:t>
            </a:r>
            <a:r>
              <a:rPr lang="en-US" sz="3200" dirty="0" err="1"/>
              <a:t>tumora</a:t>
            </a:r>
            <a:r>
              <a:rPr lang="en-US" sz="3200" dirty="0"/>
              <a:t> </a:t>
            </a:r>
            <a:r>
              <a:rPr lang="en-US" sz="3200" dirty="0" err="1"/>
              <a:t>definisano</a:t>
            </a:r>
            <a:r>
              <a:rPr lang="en-US" sz="3200" dirty="0"/>
              <a:t> </a:t>
            </a:r>
            <a:r>
              <a:rPr lang="en-US" sz="3200" dirty="0" err="1"/>
              <a:t>kao</a:t>
            </a:r>
            <a:r>
              <a:rPr lang="en-US" sz="3200" dirty="0"/>
              <a:t> </a:t>
            </a:r>
            <a:r>
              <a:rPr lang="en-US" sz="3200" dirty="0" err="1"/>
              <a:t>makroskopska</a:t>
            </a:r>
            <a:r>
              <a:rPr lang="en-US" sz="3200" dirty="0"/>
              <a:t> </a:t>
            </a:r>
            <a:r>
              <a:rPr lang="en-US" sz="3200" dirty="0" err="1"/>
              <a:t>vaskularna</a:t>
            </a:r>
            <a:r>
              <a:rPr lang="en-US" sz="3200" dirty="0"/>
              <a:t> </a:t>
            </a:r>
            <a:r>
              <a:rPr lang="en-US" sz="3200" dirty="0" err="1"/>
              <a:t>invazija</a:t>
            </a:r>
            <a:r>
              <a:rPr lang="en-US" sz="3200" dirty="0"/>
              <a:t> (MVI) </a:t>
            </a:r>
            <a:r>
              <a:rPr lang="en-US" sz="3200" dirty="0" err="1"/>
              <a:t>i</a:t>
            </a:r>
            <a:r>
              <a:rPr lang="en-US" sz="3200" dirty="0"/>
              <a:t> / </a:t>
            </a:r>
            <a:r>
              <a:rPr lang="en-US" sz="3200" dirty="0" err="1"/>
              <a:t>ili</a:t>
            </a:r>
            <a:r>
              <a:rPr lang="en-US" sz="3200" dirty="0"/>
              <a:t> </a:t>
            </a:r>
            <a:r>
              <a:rPr lang="en-US" sz="3200" dirty="0" err="1"/>
              <a:t>vanhepatičko</a:t>
            </a:r>
            <a:r>
              <a:rPr lang="en-US" sz="3200" dirty="0"/>
              <a:t> </a:t>
            </a:r>
            <a:r>
              <a:rPr lang="en-US" sz="3200" dirty="0" err="1"/>
              <a:t>širenje</a:t>
            </a:r>
            <a:r>
              <a:rPr lang="en-US" sz="3200" dirty="0"/>
              <a:t> (EHS), ECOG PS, </a:t>
            </a:r>
            <a:r>
              <a:rPr lang="en-US" sz="3200" dirty="0" err="1"/>
              <a:t>stadij</a:t>
            </a:r>
            <a:r>
              <a:rPr lang="en-US" sz="3200" dirty="0"/>
              <a:t> </a:t>
            </a:r>
            <a:r>
              <a:rPr lang="en-US" sz="3200" dirty="0" err="1"/>
              <a:t>tumora</a:t>
            </a:r>
            <a:r>
              <a:rPr lang="en-US" sz="3200" dirty="0"/>
              <a:t> </a:t>
            </a:r>
            <a:r>
              <a:rPr lang="en-US" sz="3200" dirty="0" err="1"/>
              <a:t>prema</a:t>
            </a:r>
            <a:r>
              <a:rPr lang="en-US" sz="3200" dirty="0"/>
              <a:t> BCLC, dob, pol. </a:t>
            </a:r>
          </a:p>
          <a:p>
            <a:pPr algn="just"/>
            <a:endParaRPr lang="sr-Latn-RS" sz="2000" b="1" dirty="0"/>
          </a:p>
        </p:txBody>
      </p:sp>
      <p:sp>
        <p:nvSpPr>
          <p:cNvPr id="38" name="Text Placeholder 6">
            <a:extLst>
              <a:ext uri="{FF2B5EF4-FFF2-40B4-BE49-F238E27FC236}">
                <a16:creationId xmlns="" xmlns:a16="http://schemas.microsoft.com/office/drawing/2014/main" id="{A35A2E98-2312-3BBC-E02B-846F69339C93}"/>
              </a:ext>
            </a:extLst>
          </p:cNvPr>
          <p:cNvSpPr txBox="1">
            <a:spLocks/>
          </p:cNvSpPr>
          <p:nvPr/>
        </p:nvSpPr>
        <p:spPr>
          <a:xfrm>
            <a:off x="33083196" y="4756990"/>
            <a:ext cx="10080000" cy="6075487"/>
          </a:xfrm>
          <a:prstGeom prst="rect">
            <a:avLst/>
          </a:prstGeom>
        </p:spPr>
        <p:txBody>
          <a:bodyPr wrap="square" lIns="228589" tIns="228589" rIns="228589" bIns="228589" anchor="t" anchorCtr="0">
            <a:spAutoFit/>
          </a:bodyPr>
          <a:lstStyle>
            <a:lvl1pPr marL="0" indent="0" algn="l" defTabSz="4388900" rtl="0" eaLnBrk="1" latinLnBrk="0" hangingPunct="1">
              <a:spcBef>
                <a:spcPct val="20000"/>
              </a:spcBef>
              <a:buFont typeface="Arial" pitchFamily="34" charset="0"/>
              <a:buNone/>
              <a:defRPr sz="1800" kern="1200">
                <a:solidFill>
                  <a:schemeClr val="accent5">
                    <a:lumMod val="50000"/>
                  </a:schemeClr>
                </a:solidFill>
                <a:latin typeface="Century Gothic" panose="020B0502020202020204" pitchFamily="34" charset="0"/>
                <a:ea typeface="+mn-ea"/>
                <a:cs typeface="Times New Roman" pitchFamily="18" charset="0"/>
              </a:defRPr>
            </a:lvl1pPr>
            <a:lvl2pPr marL="1485825" indent="-571471"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2pPr>
            <a:lvl3pPr marL="2057297" indent="-571471"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3pPr>
            <a:lvl4pPr marL="2685916" indent="-628619"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4pPr>
            <a:lvl5pPr marL="3143093" indent="-457177"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pPr marL="457200" indent="-457200" algn="just">
              <a:lnSpc>
                <a:spcPct val="150000"/>
              </a:lnSpc>
              <a:buFont typeface="Symbol" panose="05050102010706020507" pitchFamily="18" charset="2"/>
              <a:buChar char="-"/>
            </a:pPr>
            <a:r>
              <a:rPr lang="en-US" sz="3200" dirty="0"/>
              <a:t>Od 49 </a:t>
            </a:r>
            <a:r>
              <a:rPr lang="en-US" sz="3200" dirty="0" err="1"/>
              <a:t>pacijenata</a:t>
            </a:r>
            <a:r>
              <a:rPr lang="en-US" sz="3200" dirty="0"/>
              <a:t> koji </a:t>
            </a:r>
            <a:r>
              <a:rPr lang="en-US" sz="3200" dirty="0" err="1"/>
              <a:t>su</a:t>
            </a:r>
            <a:r>
              <a:rPr lang="en-US" sz="3200" dirty="0"/>
              <a:t> </a:t>
            </a:r>
            <a:r>
              <a:rPr lang="en-US" sz="3200" dirty="0" err="1"/>
              <a:t>primali</a:t>
            </a:r>
            <a:r>
              <a:rPr lang="en-US" sz="3200" dirty="0"/>
              <a:t> </a:t>
            </a:r>
            <a:r>
              <a:rPr lang="en-US" sz="3200" dirty="0" err="1"/>
              <a:t>lijek</a:t>
            </a:r>
            <a:r>
              <a:rPr lang="en-US" sz="3200" dirty="0"/>
              <a:t>, </a:t>
            </a:r>
            <a:r>
              <a:rPr lang="en-US" sz="3200" dirty="0" smtClean="0"/>
              <a:t>23 </a:t>
            </a:r>
            <a:r>
              <a:rPr lang="en-US" sz="3200" dirty="0"/>
              <a:t>(46,9%) je </a:t>
            </a:r>
            <a:r>
              <a:rPr lang="en-US" sz="3200" dirty="0" err="1"/>
              <a:t>imalo</a:t>
            </a:r>
            <a:r>
              <a:rPr lang="en-US" sz="3200" dirty="0"/>
              <a:t> </a:t>
            </a:r>
            <a:r>
              <a:rPr lang="en-US" sz="3200" dirty="0" err="1"/>
              <a:t>neželjene</a:t>
            </a:r>
            <a:r>
              <a:rPr lang="en-US" sz="3200" dirty="0"/>
              <a:t> </a:t>
            </a:r>
            <a:r>
              <a:rPr lang="en-US" sz="3200" dirty="0" err="1" smtClean="0"/>
              <a:t>dogadje</a:t>
            </a:r>
            <a:r>
              <a:rPr lang="en-US" sz="3200" dirty="0" smtClean="0"/>
              <a:t>. </a:t>
            </a:r>
            <a:r>
              <a:rPr lang="en-US" sz="3200" dirty="0" err="1" smtClean="0"/>
              <a:t>U</a:t>
            </a:r>
            <a:r>
              <a:rPr lang="en-US" sz="3200" dirty="0" err="1" smtClean="0"/>
              <a:t>kupno</a:t>
            </a:r>
            <a:r>
              <a:rPr lang="sr-Latn-RS" sz="3200" dirty="0" smtClean="0"/>
              <a:t> </a:t>
            </a:r>
            <a:r>
              <a:rPr lang="sr-Latn-RS" sz="3200" dirty="0"/>
              <a:t>ih</a:t>
            </a:r>
            <a:r>
              <a:rPr lang="en-US" sz="3200" dirty="0"/>
              <a:t> je </a:t>
            </a:r>
            <a:r>
              <a:rPr lang="en-US" sz="3200" dirty="0" err="1"/>
              <a:t>bilo</a:t>
            </a:r>
            <a:r>
              <a:rPr lang="en-US" sz="3200" dirty="0"/>
              <a:t> 41, </a:t>
            </a:r>
            <a:r>
              <a:rPr lang="sr-Latn-RS" sz="3200" dirty="0"/>
              <a:t>a </a:t>
            </a:r>
            <a:r>
              <a:rPr lang="en-US" sz="3200" dirty="0" err="1" smtClean="0"/>
              <a:t>najče</a:t>
            </a:r>
            <a:r>
              <a:rPr lang="en-US" sz="3200" dirty="0" err="1"/>
              <a:t>š</a:t>
            </a:r>
            <a:r>
              <a:rPr lang="en-US" sz="3200" dirty="0" err="1" smtClean="0"/>
              <a:t>ći</a:t>
            </a:r>
            <a:r>
              <a:rPr lang="en-US" sz="3200" dirty="0" smtClean="0"/>
              <a:t> </a:t>
            </a:r>
            <a:r>
              <a:rPr lang="en-US" sz="3200" dirty="0" err="1" smtClean="0"/>
              <a:t>su</a:t>
            </a:r>
            <a:r>
              <a:rPr lang="en-US" sz="3200" dirty="0" smtClean="0"/>
              <a:t> </a:t>
            </a:r>
            <a:r>
              <a:rPr lang="en-US" sz="3200" dirty="0" err="1" smtClean="0"/>
              <a:t>bili</a:t>
            </a:r>
            <a:r>
              <a:rPr lang="sr-Latn-RS" sz="3200" dirty="0" smtClean="0"/>
              <a:t> </a:t>
            </a:r>
            <a:r>
              <a:rPr lang="en-US" sz="3200" dirty="0" err="1"/>
              <a:t>dijareja</a:t>
            </a:r>
            <a:r>
              <a:rPr lang="en-US" sz="3200" dirty="0"/>
              <a:t> </a:t>
            </a:r>
            <a:r>
              <a:rPr lang="en-US" sz="3200" dirty="0" err="1"/>
              <a:t>i</a:t>
            </a:r>
            <a:r>
              <a:rPr lang="en-US" sz="3200" dirty="0" smtClean="0"/>
              <a:t> </a:t>
            </a:r>
            <a:r>
              <a:rPr lang="en-US" sz="3200" dirty="0" err="1"/>
              <a:t>sindorm</a:t>
            </a:r>
            <a:r>
              <a:rPr lang="en-US" sz="3200" dirty="0"/>
              <a:t> </a:t>
            </a:r>
            <a:r>
              <a:rPr lang="en-US" sz="3200" dirty="0" err="1"/>
              <a:t>šaka-stopalo</a:t>
            </a:r>
            <a:r>
              <a:rPr lang="en-US" sz="3200" dirty="0"/>
              <a:t>. Gradus II je bio </a:t>
            </a:r>
            <a:r>
              <a:rPr lang="en-US" sz="3200" dirty="0" err="1"/>
              <a:t>najučestaliji</a:t>
            </a:r>
            <a:r>
              <a:rPr lang="en-US" sz="3200" dirty="0"/>
              <a:t>. </a:t>
            </a:r>
            <a:r>
              <a:rPr lang="en-US" sz="3200" dirty="0" err="1"/>
              <a:t>Pacijenti</a:t>
            </a:r>
            <a:r>
              <a:rPr lang="en-US" sz="3200" dirty="0"/>
              <a:t> </a:t>
            </a:r>
            <a:r>
              <a:rPr lang="en-US" sz="3200" dirty="0" err="1"/>
              <a:t>su</a:t>
            </a:r>
            <a:r>
              <a:rPr lang="en-US" sz="3200" dirty="0"/>
              <a:t> </a:t>
            </a:r>
            <a:r>
              <a:rPr lang="en-US" sz="3200" dirty="0" err="1"/>
              <a:t>uglavnom</a:t>
            </a:r>
            <a:r>
              <a:rPr lang="en-US" sz="3200" dirty="0"/>
              <a:t> </a:t>
            </a:r>
            <a:r>
              <a:rPr lang="en-US" sz="3200" dirty="0" err="1"/>
              <a:t>imali</a:t>
            </a:r>
            <a:r>
              <a:rPr lang="en-US" sz="3200" dirty="0"/>
              <a:t> </a:t>
            </a:r>
            <a:r>
              <a:rPr lang="en-US" sz="3200" dirty="0" err="1"/>
              <a:t>dva</a:t>
            </a:r>
            <a:r>
              <a:rPr lang="en-US" sz="3200" dirty="0"/>
              <a:t> </a:t>
            </a:r>
            <a:r>
              <a:rPr lang="en-US" sz="3200" dirty="0" err="1"/>
              <a:t>i</a:t>
            </a:r>
            <a:r>
              <a:rPr lang="en-US" sz="3200" dirty="0"/>
              <a:t> </a:t>
            </a:r>
            <a:r>
              <a:rPr lang="en-US" sz="3200" dirty="0" err="1"/>
              <a:t>više</a:t>
            </a:r>
            <a:r>
              <a:rPr lang="en-US" sz="3200" dirty="0"/>
              <a:t> </a:t>
            </a:r>
            <a:r>
              <a:rPr lang="en-US" sz="3200" dirty="0" err="1"/>
              <a:t>neželjenih</a:t>
            </a:r>
            <a:r>
              <a:rPr lang="en-US" sz="3200" dirty="0"/>
              <a:t> </a:t>
            </a:r>
            <a:r>
              <a:rPr lang="en-US" sz="3200" dirty="0" err="1"/>
              <a:t>događaja</a:t>
            </a:r>
            <a:r>
              <a:rPr lang="en-US" sz="3200" dirty="0"/>
              <a:t> u </a:t>
            </a:r>
            <a:r>
              <a:rPr lang="en-US" sz="3200" dirty="0" err="1"/>
              <a:t>isto</a:t>
            </a:r>
            <a:r>
              <a:rPr lang="en-US" sz="3200" dirty="0"/>
              <a:t> </a:t>
            </a:r>
            <a:r>
              <a:rPr lang="en-US" sz="3200" dirty="0" err="1"/>
              <a:t>vrijeme</a:t>
            </a:r>
            <a:r>
              <a:rPr lang="en-US" sz="3200" dirty="0"/>
              <a:t> (</a:t>
            </a:r>
            <a:r>
              <a:rPr lang="en-US" sz="3200" dirty="0" err="1"/>
              <a:t>Tabela</a:t>
            </a:r>
            <a:r>
              <a:rPr lang="en-US" sz="3200" dirty="0"/>
              <a:t> 1). </a:t>
            </a:r>
          </a:p>
          <a:p>
            <a:pPr algn="just"/>
            <a:endParaRPr lang="sr-Latn-RS" sz="3200" dirty="0"/>
          </a:p>
          <a:p>
            <a:pPr algn="just"/>
            <a:r>
              <a:rPr lang="en-US" sz="3200" b="1" dirty="0" err="1"/>
              <a:t>Tabela</a:t>
            </a:r>
            <a:r>
              <a:rPr lang="en-US" sz="3200" b="1" dirty="0"/>
              <a:t> 1. </a:t>
            </a:r>
            <a:r>
              <a:rPr lang="en-US" sz="3200" b="1" dirty="0" err="1"/>
              <a:t>Neželjeni</a:t>
            </a:r>
            <a:r>
              <a:rPr lang="en-US" sz="3200" b="1" dirty="0"/>
              <a:t> </a:t>
            </a:r>
            <a:r>
              <a:rPr lang="en-US" sz="3200" b="1" dirty="0" err="1"/>
              <a:t>događaji</a:t>
            </a:r>
            <a:r>
              <a:rPr lang="en-US" sz="3200" b="1" dirty="0"/>
              <a:t> </a:t>
            </a:r>
            <a:r>
              <a:rPr lang="en-US" sz="3200" b="1" dirty="0" err="1"/>
              <a:t>Sorafeniba</a:t>
            </a:r>
            <a:endParaRPr lang="sr-Latn-RS" sz="3200" b="1" dirty="0"/>
          </a:p>
        </p:txBody>
      </p:sp>
      <p:sp>
        <p:nvSpPr>
          <p:cNvPr id="39" name="Text Placeholder 4">
            <a:extLst>
              <a:ext uri="{FF2B5EF4-FFF2-40B4-BE49-F238E27FC236}">
                <a16:creationId xmlns="" xmlns:a16="http://schemas.microsoft.com/office/drawing/2014/main" id="{15F15ABB-58C1-F8C2-EC96-246A521CA9BC}"/>
              </a:ext>
            </a:extLst>
          </p:cNvPr>
          <p:cNvSpPr txBox="1">
            <a:spLocks/>
          </p:cNvSpPr>
          <p:nvPr/>
        </p:nvSpPr>
        <p:spPr>
          <a:xfrm>
            <a:off x="22037425" y="5254695"/>
            <a:ext cx="10402549" cy="3322619"/>
          </a:xfrm>
          <a:prstGeom prst="rect">
            <a:avLst/>
          </a:prstGeom>
        </p:spPr>
        <p:txBody>
          <a:bodyPr wrap="square" lIns="228589" tIns="228589" rIns="228589" bIns="228589" anchor="t" anchorCtr="0">
            <a:spAutoFit/>
          </a:bodyPr>
          <a:lstStyle>
            <a:lvl1pPr marL="0" indent="0" algn="l" defTabSz="4388900" rtl="0" eaLnBrk="1" latinLnBrk="0" hangingPunct="1">
              <a:spcBef>
                <a:spcPct val="20000"/>
              </a:spcBef>
              <a:buFont typeface="Arial" pitchFamily="34" charset="0"/>
              <a:buNone/>
              <a:defRPr sz="1800" kern="1200">
                <a:solidFill>
                  <a:schemeClr val="accent5">
                    <a:lumMod val="50000"/>
                  </a:schemeClr>
                </a:solidFill>
                <a:latin typeface="Century Gothic" panose="020B0502020202020204" pitchFamily="34" charset="0"/>
                <a:ea typeface="+mn-ea"/>
                <a:cs typeface="Times New Roman" pitchFamily="18" charset="0"/>
              </a:defRPr>
            </a:lvl1pPr>
            <a:lvl2pPr marL="1485825" indent="-571471"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2pPr>
            <a:lvl3pPr marL="2057297" indent="-571471"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3pPr>
            <a:lvl4pPr marL="2685916" indent="-628619"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4pPr>
            <a:lvl5pPr marL="3143093" indent="-457177"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pPr algn="just">
              <a:lnSpc>
                <a:spcPct val="150000"/>
              </a:lnSpc>
              <a:spcBef>
                <a:spcPts val="0"/>
              </a:spcBef>
            </a:pPr>
            <a:r>
              <a:rPr lang="en-US" sz="3200" dirty="0"/>
              <a:t>Period </a:t>
            </a:r>
            <a:r>
              <a:rPr lang="en-US" sz="3200" dirty="0" err="1"/>
              <a:t>praćenja</a:t>
            </a:r>
            <a:r>
              <a:rPr lang="en-US" sz="3200" dirty="0"/>
              <a:t> je bio od </a:t>
            </a:r>
            <a:r>
              <a:rPr lang="en-US" sz="3200" dirty="0" err="1"/>
              <a:t>uvođenja</a:t>
            </a:r>
            <a:r>
              <a:rPr lang="en-US" sz="3200" dirty="0"/>
              <a:t> </a:t>
            </a:r>
            <a:r>
              <a:rPr lang="en-US" sz="3200" dirty="0" err="1"/>
              <a:t>terapije</a:t>
            </a:r>
            <a:r>
              <a:rPr lang="en-US" sz="3200" dirty="0"/>
              <a:t> do </a:t>
            </a:r>
            <a:r>
              <a:rPr lang="en-US" sz="3200" dirty="0" err="1"/>
              <a:t>progresije</a:t>
            </a:r>
            <a:r>
              <a:rPr lang="en-US" sz="3200" dirty="0"/>
              <a:t> </a:t>
            </a:r>
            <a:r>
              <a:rPr lang="en-US" sz="3200" dirty="0" err="1"/>
              <a:t>prema</a:t>
            </a:r>
            <a:r>
              <a:rPr lang="en-US" sz="3200" dirty="0"/>
              <a:t> response evaluation criteria in solid tumors (RECIST) </a:t>
            </a:r>
            <a:r>
              <a:rPr lang="en-US" sz="3200" dirty="0" err="1"/>
              <a:t>kriterijumima</a:t>
            </a:r>
            <a:r>
              <a:rPr lang="en-US" sz="3200" dirty="0"/>
              <a:t>, </a:t>
            </a:r>
            <a:r>
              <a:rPr lang="en-US" sz="3200" dirty="0" err="1"/>
              <a:t>smrti</a:t>
            </a:r>
            <a:r>
              <a:rPr lang="en-US" sz="3200" dirty="0"/>
              <a:t> </a:t>
            </a:r>
            <a:r>
              <a:rPr lang="en-US" sz="3200" dirty="0" err="1"/>
              <a:t>ili</a:t>
            </a:r>
            <a:r>
              <a:rPr lang="en-US" sz="3200" dirty="0"/>
              <a:t> </a:t>
            </a:r>
            <a:r>
              <a:rPr lang="en-US" sz="3200" dirty="0" err="1"/>
              <a:t>pojave</a:t>
            </a:r>
            <a:r>
              <a:rPr lang="en-US" sz="3200" dirty="0"/>
              <a:t> </a:t>
            </a:r>
            <a:r>
              <a:rPr lang="en-US" sz="3200" dirty="0" err="1"/>
              <a:t>neprihvatljivih</a:t>
            </a:r>
            <a:r>
              <a:rPr lang="en-US" sz="3200" dirty="0"/>
              <a:t> </a:t>
            </a:r>
            <a:r>
              <a:rPr lang="en-US" sz="3200" dirty="0" err="1"/>
              <a:t>neželjenih</a:t>
            </a:r>
            <a:r>
              <a:rPr lang="en-US" sz="3200" dirty="0"/>
              <a:t> </a:t>
            </a:r>
            <a:r>
              <a:rPr lang="en-US" sz="3200" dirty="0" err="1"/>
              <a:t>događaja</a:t>
            </a:r>
            <a:r>
              <a:rPr lang="en-US" sz="3200" dirty="0"/>
              <a:t>.</a:t>
            </a:r>
          </a:p>
        </p:txBody>
      </p:sp>
      <p:sp>
        <p:nvSpPr>
          <p:cNvPr id="36" name="Text Placeholder 8">
            <a:extLst>
              <a:ext uri="{FF2B5EF4-FFF2-40B4-BE49-F238E27FC236}">
                <a16:creationId xmlns="" xmlns:a16="http://schemas.microsoft.com/office/drawing/2014/main" id="{36D5169F-3B13-D03E-F2C3-2AF4D8F4D712}"/>
              </a:ext>
            </a:extLst>
          </p:cNvPr>
          <p:cNvSpPr txBox="1">
            <a:spLocks/>
          </p:cNvSpPr>
          <p:nvPr/>
        </p:nvSpPr>
        <p:spPr>
          <a:xfrm>
            <a:off x="-46" y="-38693"/>
            <a:ext cx="43884000" cy="3924000"/>
          </a:xfrm>
          <a:prstGeom prst="rect">
            <a:avLst/>
          </a:prstGeom>
          <a:solidFill>
            <a:schemeClr val="accent5">
              <a:lumMod val="50000"/>
            </a:schemeClr>
          </a:solidFill>
        </p:spPr>
        <p:txBody>
          <a:bodyPr wrap="square" lIns="91436" tIns="91436" rIns="91436" bIns="91436" anchor="t" anchorCtr="0">
            <a:spAutoFit/>
          </a:bodyPr>
          <a:lstStyle>
            <a:lvl1pPr marL="0" indent="0" algn="ctr" defTabSz="4388900" rtl="0" eaLnBrk="1" latinLnBrk="0" hangingPunct="1">
              <a:spcBef>
                <a:spcPct val="20000"/>
              </a:spcBef>
              <a:buFont typeface="Arial" pitchFamily="34" charset="0"/>
              <a:buNone/>
              <a:defRPr sz="2800" b="1" u="none" kern="1200" baseline="0">
                <a:solidFill>
                  <a:schemeClr val="bg1"/>
                </a:solidFill>
                <a:latin typeface="Century Gothic" panose="020B0502020202020204" pitchFamily="34" charset="0"/>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endParaRPr lang="en-US" sz="3600" dirty="0"/>
          </a:p>
        </p:txBody>
      </p:sp>
      <p:sp>
        <p:nvSpPr>
          <p:cNvPr id="37" name="Text Placeholder 17">
            <a:extLst>
              <a:ext uri="{FF2B5EF4-FFF2-40B4-BE49-F238E27FC236}">
                <a16:creationId xmlns="" xmlns:a16="http://schemas.microsoft.com/office/drawing/2014/main" id="{C4F243C7-2E19-E222-0A6D-3CD1FB953B4F}"/>
              </a:ext>
            </a:extLst>
          </p:cNvPr>
          <p:cNvSpPr txBox="1">
            <a:spLocks/>
          </p:cNvSpPr>
          <p:nvPr/>
        </p:nvSpPr>
        <p:spPr>
          <a:xfrm>
            <a:off x="95425" y="443152"/>
            <a:ext cx="43884000" cy="1015663"/>
          </a:xfrm>
          <a:prstGeom prst="rect">
            <a:avLst/>
          </a:prstGeom>
        </p:spPr>
        <p:txBody>
          <a:bodyPr anchor="t" anchorCtr="0">
            <a:spAutoFit/>
          </a:bodyPr>
          <a:lstStyle>
            <a:lvl1pPr marL="0" indent="0" algn="ctr" defTabSz="4388900" rtl="0" eaLnBrk="1" latinLnBrk="0" hangingPunct="1">
              <a:spcBef>
                <a:spcPct val="20000"/>
              </a:spcBef>
              <a:buFontTx/>
              <a:buNone/>
              <a:defRPr sz="5400" b="1" kern="1200">
                <a:solidFill>
                  <a:schemeClr val="bg1"/>
                </a:solidFill>
                <a:latin typeface="Century Gothic" panose="020B0502020202020204" pitchFamily="34" charset="0"/>
                <a:ea typeface="+mn-ea"/>
                <a:cs typeface="+mn-cs"/>
              </a:defRPr>
            </a:lvl1pPr>
            <a:lvl2pPr marL="3565982" indent="-1371531" algn="l" defTabSz="4388900" rtl="0" eaLnBrk="1" latinLnBrk="0" hangingPunct="1">
              <a:spcBef>
                <a:spcPct val="20000"/>
              </a:spcBef>
              <a:buFontTx/>
              <a:buNone/>
              <a:defRPr sz="7200" kern="1200">
                <a:solidFill>
                  <a:schemeClr val="tx1"/>
                </a:solidFill>
                <a:latin typeface="+mn-lt"/>
                <a:ea typeface="+mn-ea"/>
                <a:cs typeface="+mn-cs"/>
              </a:defRPr>
            </a:lvl2pPr>
            <a:lvl3pPr marL="5486126" indent="-1097226" algn="l" defTabSz="4388900" rtl="0" eaLnBrk="1" latinLnBrk="0" hangingPunct="1">
              <a:spcBef>
                <a:spcPct val="20000"/>
              </a:spcBef>
              <a:buFontTx/>
              <a:buNone/>
              <a:defRPr sz="7200" kern="1200">
                <a:solidFill>
                  <a:schemeClr val="tx1"/>
                </a:solidFill>
                <a:latin typeface="+mn-lt"/>
                <a:ea typeface="+mn-ea"/>
                <a:cs typeface="+mn-cs"/>
              </a:defRPr>
            </a:lvl3pPr>
            <a:lvl4pPr marL="7680577" indent="-1097226" algn="l" defTabSz="4388900" rtl="0" eaLnBrk="1" latinLnBrk="0" hangingPunct="1">
              <a:spcBef>
                <a:spcPct val="20000"/>
              </a:spcBef>
              <a:buFontTx/>
              <a:buNone/>
              <a:defRPr sz="7200" kern="1200">
                <a:solidFill>
                  <a:schemeClr val="tx1"/>
                </a:solidFill>
                <a:latin typeface="+mn-lt"/>
                <a:ea typeface="+mn-ea"/>
                <a:cs typeface="+mn-cs"/>
              </a:defRPr>
            </a:lvl4pPr>
            <a:lvl5pPr marL="9875026" indent="-1097226" algn="l" defTabSz="4388900" rtl="0" eaLnBrk="1" latinLnBrk="0" hangingPunct="1">
              <a:spcBef>
                <a:spcPct val="20000"/>
              </a:spcBef>
              <a:buFontTx/>
              <a:buNone/>
              <a:defRPr sz="72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r>
              <a:rPr lang="en-US" sz="6000" dirty="0"/>
              <a:t>SIGURNOST I EFIKASNOST PRIMJENE SORAFENIBA KOD  UZNAPREDOVALOG HEPATOCELULARNOG KARCINOMA</a:t>
            </a:r>
          </a:p>
        </p:txBody>
      </p:sp>
      <p:sp>
        <p:nvSpPr>
          <p:cNvPr id="41" name="Text Placeholder 15">
            <a:extLst>
              <a:ext uri="{FF2B5EF4-FFF2-40B4-BE49-F238E27FC236}">
                <a16:creationId xmlns="" xmlns:a16="http://schemas.microsoft.com/office/drawing/2014/main" id="{566A0E59-C63F-168A-700C-0BAAA98E7235}"/>
              </a:ext>
            </a:extLst>
          </p:cNvPr>
          <p:cNvSpPr txBox="1">
            <a:spLocks/>
          </p:cNvSpPr>
          <p:nvPr/>
        </p:nvSpPr>
        <p:spPr>
          <a:xfrm>
            <a:off x="-19800" y="2865996"/>
            <a:ext cx="43884000" cy="830997"/>
          </a:xfrm>
          <a:prstGeom prst="rect">
            <a:avLst/>
          </a:prstGeom>
        </p:spPr>
        <p:txBody>
          <a:bodyPr anchor="t" anchorCtr="0">
            <a:spAutoFit/>
          </a:bodyPr>
          <a:lstStyle>
            <a:lvl1pPr marL="0" indent="0" algn="ctr" defTabSz="4388900" rtl="0" eaLnBrk="1" latinLnBrk="0" hangingPunct="1">
              <a:spcBef>
                <a:spcPct val="20000"/>
              </a:spcBef>
              <a:buFontTx/>
              <a:buNone/>
              <a:defRPr sz="2800" kern="1200">
                <a:solidFill>
                  <a:schemeClr val="bg1"/>
                </a:solidFill>
                <a:latin typeface="Century Gothic" panose="020B0502020202020204" pitchFamily="34" charset="0"/>
                <a:ea typeface="+mn-ea"/>
                <a:cs typeface="+mn-cs"/>
              </a:defRPr>
            </a:lvl1pPr>
            <a:lvl2pPr marL="3565982" indent="-1371531" algn="l" defTabSz="4388900" rtl="0" eaLnBrk="1" latinLnBrk="0" hangingPunct="1">
              <a:spcBef>
                <a:spcPct val="20000"/>
              </a:spcBef>
              <a:buFontTx/>
              <a:buNone/>
              <a:defRPr sz="7200" kern="1200">
                <a:solidFill>
                  <a:schemeClr val="tx1"/>
                </a:solidFill>
                <a:latin typeface="+mn-lt"/>
                <a:ea typeface="+mn-ea"/>
                <a:cs typeface="+mn-cs"/>
              </a:defRPr>
            </a:lvl2pPr>
            <a:lvl3pPr marL="5486126" indent="-1097226" algn="l" defTabSz="4388900" rtl="0" eaLnBrk="1" latinLnBrk="0" hangingPunct="1">
              <a:spcBef>
                <a:spcPct val="20000"/>
              </a:spcBef>
              <a:buFontTx/>
              <a:buNone/>
              <a:defRPr sz="7200" kern="1200">
                <a:solidFill>
                  <a:schemeClr val="tx1"/>
                </a:solidFill>
                <a:latin typeface="+mn-lt"/>
                <a:ea typeface="+mn-ea"/>
                <a:cs typeface="+mn-cs"/>
              </a:defRPr>
            </a:lvl3pPr>
            <a:lvl4pPr marL="7680577" indent="-1097226" algn="l" defTabSz="4388900" rtl="0" eaLnBrk="1" latinLnBrk="0" hangingPunct="1">
              <a:spcBef>
                <a:spcPct val="20000"/>
              </a:spcBef>
              <a:buFontTx/>
              <a:buNone/>
              <a:defRPr sz="7200" kern="1200">
                <a:solidFill>
                  <a:schemeClr val="tx1"/>
                </a:solidFill>
                <a:latin typeface="+mn-lt"/>
                <a:ea typeface="+mn-ea"/>
                <a:cs typeface="+mn-cs"/>
              </a:defRPr>
            </a:lvl4pPr>
            <a:lvl5pPr marL="9875026" indent="-1097226" algn="l" defTabSz="4388900" rtl="0" eaLnBrk="1" latinLnBrk="0" hangingPunct="1">
              <a:spcBef>
                <a:spcPct val="20000"/>
              </a:spcBef>
              <a:buFontTx/>
              <a:buNone/>
              <a:defRPr sz="72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r>
              <a:rPr lang="sr-Latn-RS" sz="4800" b="1" dirty="0"/>
              <a:t>Klinika za onkologiju, Univerzitetski klinički centar Republike Srpske</a:t>
            </a:r>
            <a:endParaRPr lang="en-US" sz="4800" b="1" dirty="0"/>
          </a:p>
        </p:txBody>
      </p:sp>
      <p:sp>
        <p:nvSpPr>
          <p:cNvPr id="42" name="Text Placeholder 16">
            <a:extLst>
              <a:ext uri="{FF2B5EF4-FFF2-40B4-BE49-F238E27FC236}">
                <a16:creationId xmlns="" xmlns:a16="http://schemas.microsoft.com/office/drawing/2014/main" id="{7FE55478-2E04-0F44-A8DD-9AA57746295F}"/>
              </a:ext>
            </a:extLst>
          </p:cNvPr>
          <p:cNvSpPr txBox="1">
            <a:spLocks/>
          </p:cNvSpPr>
          <p:nvPr/>
        </p:nvSpPr>
        <p:spPr>
          <a:xfrm>
            <a:off x="7246" y="1726002"/>
            <a:ext cx="43884000" cy="923330"/>
          </a:xfrm>
          <a:prstGeom prst="rect">
            <a:avLst/>
          </a:prstGeom>
        </p:spPr>
        <p:txBody>
          <a:bodyPr anchor="t" anchorCtr="0">
            <a:spAutoFit/>
          </a:bodyPr>
          <a:lstStyle>
            <a:lvl1pPr marL="0" indent="0" algn="ctr" defTabSz="4388900" rtl="0" eaLnBrk="1" latinLnBrk="0" hangingPunct="1">
              <a:spcBef>
                <a:spcPct val="20000"/>
              </a:spcBef>
              <a:buFontTx/>
              <a:buNone/>
              <a:defRPr sz="4400" kern="1200">
                <a:solidFill>
                  <a:schemeClr val="bg1"/>
                </a:solidFill>
                <a:latin typeface="Century Gothic" panose="020B0502020202020204" pitchFamily="34" charset="0"/>
                <a:ea typeface="+mn-ea"/>
                <a:cs typeface="+mn-cs"/>
              </a:defRPr>
            </a:lvl1pPr>
            <a:lvl2pPr marL="3565982" indent="-1371531" algn="l" defTabSz="4388900" rtl="0" eaLnBrk="1" latinLnBrk="0" hangingPunct="1">
              <a:spcBef>
                <a:spcPct val="20000"/>
              </a:spcBef>
              <a:buFontTx/>
              <a:buNone/>
              <a:defRPr sz="7200" kern="1200">
                <a:solidFill>
                  <a:schemeClr val="tx1"/>
                </a:solidFill>
                <a:latin typeface="+mn-lt"/>
                <a:ea typeface="+mn-ea"/>
                <a:cs typeface="+mn-cs"/>
              </a:defRPr>
            </a:lvl2pPr>
            <a:lvl3pPr marL="5486126" indent="-1097226" algn="l" defTabSz="4388900" rtl="0" eaLnBrk="1" latinLnBrk="0" hangingPunct="1">
              <a:spcBef>
                <a:spcPct val="20000"/>
              </a:spcBef>
              <a:buFontTx/>
              <a:buNone/>
              <a:defRPr sz="7200" kern="1200">
                <a:solidFill>
                  <a:schemeClr val="tx1"/>
                </a:solidFill>
                <a:latin typeface="+mn-lt"/>
                <a:ea typeface="+mn-ea"/>
                <a:cs typeface="+mn-cs"/>
              </a:defRPr>
            </a:lvl3pPr>
            <a:lvl4pPr marL="7680577" indent="-1097226" algn="l" defTabSz="4388900" rtl="0" eaLnBrk="1" latinLnBrk="0" hangingPunct="1">
              <a:spcBef>
                <a:spcPct val="20000"/>
              </a:spcBef>
              <a:buFontTx/>
              <a:buNone/>
              <a:defRPr sz="7200" kern="1200">
                <a:solidFill>
                  <a:schemeClr val="tx1"/>
                </a:solidFill>
                <a:latin typeface="+mn-lt"/>
                <a:ea typeface="+mn-ea"/>
                <a:cs typeface="+mn-cs"/>
              </a:defRPr>
            </a:lvl4pPr>
            <a:lvl5pPr marL="9875026" indent="-1097226" algn="l" defTabSz="4388900" rtl="0" eaLnBrk="1" latinLnBrk="0" hangingPunct="1">
              <a:spcBef>
                <a:spcPct val="20000"/>
              </a:spcBef>
              <a:buFontTx/>
              <a:buNone/>
              <a:defRPr sz="72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r>
              <a:rPr lang="sr-Latn-RS" sz="5400" b="1" dirty="0"/>
              <a:t>JELENA ROŽIĆ</a:t>
            </a:r>
            <a:endParaRPr lang="en-US" sz="5400" b="1" dirty="0"/>
          </a:p>
        </p:txBody>
      </p:sp>
      <p:sp>
        <p:nvSpPr>
          <p:cNvPr id="43" name="Text Placeholder 8">
            <a:extLst>
              <a:ext uri="{FF2B5EF4-FFF2-40B4-BE49-F238E27FC236}">
                <a16:creationId xmlns="" xmlns:a16="http://schemas.microsoft.com/office/drawing/2014/main" id="{62F9BAB7-9198-35F0-373D-E3F5CD1E844B}"/>
              </a:ext>
            </a:extLst>
          </p:cNvPr>
          <p:cNvSpPr txBox="1">
            <a:spLocks/>
          </p:cNvSpPr>
          <p:nvPr/>
        </p:nvSpPr>
        <p:spPr>
          <a:xfrm>
            <a:off x="-9923" y="32188344"/>
            <a:ext cx="43884000" cy="720000"/>
          </a:xfrm>
          <a:prstGeom prst="rect">
            <a:avLst/>
          </a:prstGeom>
          <a:solidFill>
            <a:schemeClr val="accent5">
              <a:lumMod val="50000"/>
            </a:schemeClr>
          </a:solidFill>
        </p:spPr>
        <p:txBody>
          <a:bodyPr wrap="square" lIns="91436" tIns="91436" rIns="91436" bIns="91436" anchor="t" anchorCtr="0">
            <a:spAutoFit/>
          </a:bodyPr>
          <a:lstStyle>
            <a:lvl1pPr marL="0" indent="0" algn="ctr" defTabSz="4388900" rtl="0" eaLnBrk="1" latinLnBrk="0" hangingPunct="1">
              <a:spcBef>
                <a:spcPct val="20000"/>
              </a:spcBef>
              <a:buFont typeface="Arial" pitchFamily="34" charset="0"/>
              <a:buNone/>
              <a:defRPr sz="2800" b="1" u="none" kern="1200" baseline="0">
                <a:solidFill>
                  <a:schemeClr val="bg1"/>
                </a:solidFill>
                <a:latin typeface="Century Gothic" panose="020B0502020202020204" pitchFamily="34" charset="0"/>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endParaRPr lang="en-US" sz="3600" dirty="0"/>
          </a:p>
        </p:txBody>
      </p:sp>
    </p:spTree>
    <p:extLst>
      <p:ext uri="{BB962C8B-B14F-4D97-AF65-F5344CB8AC3E}">
        <p14:creationId xmlns:p14="http://schemas.microsoft.com/office/powerpoint/2010/main" val="358771719"/>
      </p:ext>
    </p:extLst>
  </p:cSld>
  <p:clrMapOvr>
    <a:masterClrMapping/>
  </p:clrMapOvr>
</p:sld>
</file>

<file path=ppt/theme/theme1.xml><?xml version="1.0" encoding="utf-8"?>
<a:theme xmlns:a="http://schemas.openxmlformats.org/drawingml/2006/main" name="36x48-Templat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sz="2500" dirty="0">
            <a:latin typeface="Times New Roman" panose="02020603050405020304" pitchFamily="18" charset="0"/>
            <a:cs typeface="Times New Roman" panose="02020603050405020304" pitchFamily="18" charset="0"/>
          </a:defRPr>
        </a:defPPr>
      </a:lstStyle>
    </a:txDef>
  </a:objectDefaults>
  <a:extraClrSchemeLst/>
</a:theme>
</file>

<file path=ppt/theme/theme2.xml><?xml version="1.0" encoding="utf-8"?>
<a:theme xmlns:a="http://schemas.openxmlformats.org/drawingml/2006/main" name="Without guides">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sz="2500" dirty="0">
            <a:latin typeface="Times New Roman" panose="02020603050405020304" pitchFamily="18" charset="0"/>
            <a:cs typeface="Times New Roman" panose="02020603050405020304" pitchFamily="18" charset="0"/>
          </a:defRPr>
        </a:defPPr>
      </a:lstStyle>
    </a:tx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36x48-Template-V2b</Template>
  <TotalTime>1648</TotalTime>
  <Words>760</Words>
  <Application>Microsoft Office PowerPoint</Application>
  <PresentationFormat>Custom</PresentationFormat>
  <Paragraphs>111</Paragraphs>
  <Slides>1</Slides>
  <Notes>0</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1</vt:i4>
      </vt:variant>
    </vt:vector>
  </HeadingPairs>
  <TitlesOfParts>
    <vt:vector size="12" baseType="lpstr">
      <vt:lpstr>SimSun</vt:lpstr>
      <vt:lpstr>Arial</vt:lpstr>
      <vt:lpstr>Arial Black</vt:lpstr>
      <vt:lpstr>Calibri</vt:lpstr>
      <vt:lpstr>Century Gothic</vt:lpstr>
      <vt:lpstr>font276</vt:lpstr>
      <vt:lpstr>Symbol</vt:lpstr>
      <vt:lpstr>Times New Roman</vt:lpstr>
      <vt:lpstr>Trebuchet MS</vt:lpstr>
      <vt:lpstr>36x48-Template</vt:lpstr>
      <vt:lpstr>Without guides</vt:lpstr>
      <vt:lpstr>PowerPoint Presentation</vt:lpstr>
    </vt:vector>
  </TitlesOfParts>
  <Manager>A. Kotoulas</Manager>
  <Company>Canterbury Media Services, Inc.</Company>
  <LinksUpToDate>false</LinksUpToDate>
  <SharedDoc>false</SharedDoc>
  <HyperlinkBase>https://www.posterpresentations.com/free-poster-templates.html</HyperlinkBase>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36x48 PowerPoint Presentation</dc:title>
  <dc:subject>Research poster presentation template</dc:subject>
  <dc:creator>PosterPresentations.com</dc:creator>
  <cp:keywords>36x48 Powerpoint poster template, scientific poster template, research poster template</cp:keywords>
  <dc:description>This template is the property of PosterPresentations.com. You are free to modify and print the template as needed, as long as the PosterPresentations.com watermark at the bottom left of the page is visible. Call us if you need help with this poster template. 1-866-649-3004 (c)PosterPresentations.com</dc:description>
  <cp:lastModifiedBy>pc</cp:lastModifiedBy>
  <cp:revision>94</cp:revision>
  <dcterms:created xsi:type="dcterms:W3CDTF">2012-02-03T19:11:35Z</dcterms:created>
  <dcterms:modified xsi:type="dcterms:W3CDTF">2022-06-17T21:45:07Z</dcterms:modified>
  <cp:category>Research poster templates</cp:category>
</cp:coreProperties>
</file>