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65" r:id="rId1"/>
  </p:sldMasterIdLst>
  <p:notesMasterIdLst>
    <p:notesMasterId r:id="rId3"/>
  </p:notesMasterIdLst>
  <p:sldIdLst>
    <p:sldId id="258" r:id="rId2"/>
  </p:sldIdLst>
  <p:sldSz cx="43891200" cy="32918400"/>
  <p:notesSz cx="37947600" cy="50749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399662" algn="l" rtl="0" fontAlgn="base">
      <a:spcBef>
        <a:spcPct val="0"/>
      </a:spcBef>
      <a:spcAft>
        <a:spcPct val="0"/>
      </a:spcAft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799310" algn="l" rtl="0" fontAlgn="base">
      <a:spcBef>
        <a:spcPct val="0"/>
      </a:spcBef>
      <a:spcAft>
        <a:spcPct val="0"/>
      </a:spcAft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198973" algn="l" rtl="0" fontAlgn="base">
      <a:spcBef>
        <a:spcPct val="0"/>
      </a:spcBef>
      <a:spcAft>
        <a:spcPct val="0"/>
      </a:spcAft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598630" algn="l" rtl="0" fontAlgn="base">
      <a:spcBef>
        <a:spcPct val="0"/>
      </a:spcBef>
      <a:spcAft>
        <a:spcPct val="0"/>
      </a:spcAft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1998278" algn="l" defTabSz="799310" rtl="0" eaLnBrk="1" latinLnBrk="0" hangingPunct="1"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397941" algn="l" defTabSz="799310" rtl="0" eaLnBrk="1" latinLnBrk="0" hangingPunct="1"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2797603" algn="l" defTabSz="799310" rtl="0" eaLnBrk="1" latinLnBrk="0" hangingPunct="1"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197251" algn="l" defTabSz="799310" rtl="0" eaLnBrk="1" latinLnBrk="0" hangingPunct="1">
      <a:defRPr sz="3400" b="1" kern="1200" baseline="-250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94"/>
    <a:srgbClr val="EDE7E3"/>
    <a:srgbClr val="E5DFDB"/>
    <a:srgbClr val="FFF7DA"/>
    <a:srgbClr val="EDDFDF"/>
    <a:srgbClr val="DACDCD"/>
    <a:srgbClr val="DAC4B2"/>
    <a:srgbClr val="CA0202"/>
    <a:srgbClr val="E2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45" autoAdjust="0"/>
    <p:restoredTop sz="95256" autoAdjust="0"/>
  </p:normalViewPr>
  <p:slideViewPr>
    <p:cSldViewPr>
      <p:cViewPr varScale="1">
        <p:scale>
          <a:sx n="18" d="100"/>
          <a:sy n="18" d="100"/>
        </p:scale>
        <p:origin x="1781" y="11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6459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+mn-ea"/>
                <a:cs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21488400" y="0"/>
            <a:ext cx="16459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  <a:ea typeface="+mn-ea"/>
                <a:cs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273800" y="3810000"/>
            <a:ext cx="25400000" cy="1905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029200" y="24079200"/>
            <a:ext cx="27889200" cy="228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/>
              <a:t>Click to edit Master text styles</a:t>
            </a:r>
          </a:p>
          <a:p>
            <a:pPr lvl="1"/>
            <a:r>
              <a:rPr lang="en-US" altLang="zh-CN" noProof="0"/>
              <a:t>Second level</a:t>
            </a:r>
          </a:p>
          <a:p>
            <a:pPr lvl="2"/>
            <a:r>
              <a:rPr lang="en-US" altLang="zh-CN" noProof="0"/>
              <a:t>Third level</a:t>
            </a:r>
          </a:p>
          <a:p>
            <a:pPr lvl="3"/>
            <a:r>
              <a:rPr lang="en-US" altLang="zh-CN" noProof="0"/>
              <a:t>Fourth level</a:t>
            </a:r>
          </a:p>
          <a:p>
            <a:pPr lvl="4"/>
            <a:r>
              <a:rPr lang="en-US" altLang="zh-CN" noProof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48234600"/>
            <a:ext cx="16459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+mn-ea"/>
                <a:cs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1488400" y="48234600"/>
            <a:ext cx="16459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ea typeface="SimSun" pitchFamily="2" charset="-122"/>
              </a:defRPr>
            </a:lvl1pPr>
          </a:lstStyle>
          <a:p>
            <a:fld id="{F292183B-F5F8-4439-922E-D0C2BF219BD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07477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itchFamily="34" charset="-128"/>
        <a:cs typeface="ＭＳ Ｐゴシック" charset="-128"/>
      </a:defRPr>
    </a:lvl1pPr>
    <a:lvl2pPr marL="399662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79931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19897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59863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1998278" algn="l" defTabSz="39966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97941" algn="l" defTabSz="39966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97603" algn="l" defTabSz="39966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97251" algn="l" defTabSz="39966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D314095F-9EDE-4C7C-9E58-3C0D148A5523}" type="slidenum">
              <a:rPr lang="en-US" altLang="zh-CN" sz="1200" baseline="0">
                <a:ea typeface="SimSun" pitchFamily="2" charset="-122"/>
              </a:rPr>
              <a:pPr eaLnBrk="1" hangingPunct="1"/>
              <a:t>1</a:t>
            </a:fld>
            <a:endParaRPr lang="en-US" altLang="zh-CN" sz="1200" baseline="0">
              <a:ea typeface="SimSun" pitchFamily="2" charset="-122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273800" y="3810000"/>
            <a:ext cx="25400000" cy="19050000"/>
          </a:xfrm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dirty="0">
              <a:latin typeface="Arial" pitchFamily="34" charset="0"/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67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2926085"/>
            <a:ext cx="37307520" cy="2048256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3774400"/>
            <a:ext cx="30723840" cy="5852160"/>
          </a:xfrm>
        </p:spPr>
        <p:txBody>
          <a:bodyPr>
            <a:normAutofit/>
          </a:bodyPr>
          <a:lstStyle>
            <a:lvl1pPr marL="0" indent="0" algn="ctr"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7A3E2A6-8D49-4474-8C7A-1BD77D36969A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DA40-2263-4835-8046-3E03B8C4730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6583682"/>
            <a:ext cx="37307520" cy="12024360"/>
          </a:xfrm>
        </p:spPr>
        <p:txBody>
          <a:bodyPr anchor="b"/>
          <a:lstStyle>
            <a:lvl1pPr algn="ctr" defTabSz="438912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30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9530065"/>
            <a:ext cx="37307520" cy="5433058"/>
          </a:xfrm>
        </p:spPr>
        <p:txBody>
          <a:bodyPr anchor="t"/>
          <a:lstStyle>
            <a:lvl1pPr marL="0" indent="0" algn="ctr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81DC-2011-4E15-83C5-CAC2DE521040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Oval 6"/>
          <p:cNvSpPr/>
          <p:nvPr/>
        </p:nvSpPr>
        <p:spPr>
          <a:xfrm>
            <a:off x="2157984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253996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0624294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1500"/>
            </a:lvl1pPr>
            <a:lvl2pPr>
              <a:defRPr sz="77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600D-CC02-4B88-8ABC-93DD868FEC1E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55648" y="7680960"/>
            <a:ext cx="19399910" cy="21726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0"/>
            <a:ext cx="19392902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11362" y="7680960"/>
            <a:ext cx="19400520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E7EAE-744C-41DB-963D-B3771F2464B5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2194560" y="10621670"/>
            <a:ext cx="19399910" cy="18785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22428403" y="10621673"/>
            <a:ext cx="19399910" cy="187832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757B5-3395-4EC7-A25C-53DFE322190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38B8-F8C0-4B85-A092-4472F1EEDAF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4020" y="1280160"/>
            <a:ext cx="14439902" cy="1005840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1860" y="1310643"/>
            <a:ext cx="23980142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54020" y="11704323"/>
            <a:ext cx="14439902" cy="1770126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ED376-DFAC-423C-9B3E-7CFD32B53EC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1965" y="1097280"/>
            <a:ext cx="27416755" cy="429768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239005" y="5486400"/>
            <a:ext cx="29062675" cy="21797011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1965" y="27889200"/>
            <a:ext cx="27416755" cy="2560320"/>
          </a:xfrm>
        </p:spPr>
        <p:txBody>
          <a:bodyPr>
            <a:normAutofit/>
          </a:bodyPr>
          <a:lstStyle>
            <a:lvl1pPr marL="0" indent="0" algn="ctr"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D2008-6B2E-4E35-B5DB-FCAB12E44FE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06F-022A-4C06-A89D-CC6518B0B38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FC460-F9B2-4FAC-8639-76A81A2F1E0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0"/>
            <a:ext cx="39502080" cy="7680960"/>
          </a:xfrm>
          <a:prstGeom prst="rect">
            <a:avLst/>
          </a:prstGeom>
        </p:spPr>
        <p:txBody>
          <a:bodyPr vert="horz" lIns="438912" tIns="219456" rIns="438912" bIns="219456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544068" y="30510482"/>
            <a:ext cx="10012680" cy="1752600"/>
          </a:xfrm>
          <a:prstGeom prst="rect">
            <a:avLst/>
          </a:prstGeom>
        </p:spPr>
        <p:txBody>
          <a:bodyPr vert="horz" lIns="438912" tIns="219456" rIns="219456" bIns="219456" rtlCol="0" anchor="ctr"/>
          <a:lstStyle>
            <a:lvl1pPr algn="r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63994" y="30510482"/>
            <a:ext cx="13670280" cy="1752600"/>
          </a:xfrm>
          <a:prstGeom prst="rect">
            <a:avLst/>
          </a:prstGeom>
        </p:spPr>
        <p:txBody>
          <a:bodyPr vert="horz" lIns="219456" tIns="219456" rIns="438912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007737" y="30510482"/>
            <a:ext cx="2697480" cy="1752600"/>
          </a:xfrm>
          <a:prstGeom prst="rect">
            <a:avLst/>
          </a:prstGeom>
        </p:spPr>
        <p:txBody>
          <a:bodyPr vert="horz" lIns="131674" tIns="219456" rIns="219456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9B2E749-6C7C-465B-A61C-951C49A85D32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Oval 6"/>
          <p:cNvSpPr/>
          <p:nvPr/>
        </p:nvSpPr>
        <p:spPr>
          <a:xfrm>
            <a:off x="40597248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marL="0" algn="ctr" defTabSz="4389120" rtl="0" eaLnBrk="1" latinLnBrk="0" hangingPunct="1"/>
            <a:endParaRPr lang="en-US" sz="86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731771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defTabSz="4389120" rtl="0" eaLnBrk="1" latinLnBrk="0" hangingPunct="1">
        <a:lnSpc>
          <a:spcPts val="27840"/>
        </a:lnSpc>
        <a:spcBef>
          <a:spcPct val="0"/>
        </a:spcBef>
        <a:buNone/>
        <a:defRPr sz="259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16"/>
          <p:cNvSpPr txBox="1">
            <a:spLocks noChangeArrowheads="1"/>
          </p:cNvSpPr>
          <p:nvPr/>
        </p:nvSpPr>
        <p:spPr bwMode="auto">
          <a:xfrm>
            <a:off x="8490859" y="668666"/>
            <a:ext cx="28019827" cy="567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25" tIns="39970" rIns="79925" bIns="39970">
            <a:spAutoFit/>
          </a:bodyPr>
          <a:lstStyle>
            <a:lvl1pPr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en-US" altLang="zh-CN" sz="7200" baseline="0" dirty="0">
                <a:ea typeface="SimSun" pitchFamily="2" charset="-122"/>
              </a:rPr>
              <a:t>BRAF MUTIRANI METASTATSKI MELANOM - UČESTALOST, TERAPIJSKI PRISTUP I ISHOD </a:t>
            </a:r>
            <a:r>
              <a:rPr lang="en-US" altLang="zh-CN" sz="7200" baseline="0" dirty="0" err="1">
                <a:ea typeface="SimSun" pitchFamily="2" charset="-122"/>
              </a:rPr>
              <a:t>LIJEČENjA</a:t>
            </a:r>
            <a:endParaRPr lang="en-US" altLang="zh-CN" sz="7200" baseline="0" dirty="0">
              <a:ea typeface="SimSun" pitchFamily="2" charset="-122"/>
            </a:endParaRPr>
          </a:p>
          <a:p>
            <a:pPr algn="ctr" eaLnBrk="1" hangingPunct="1">
              <a:spcBef>
                <a:spcPts val="0"/>
              </a:spcBef>
            </a:pPr>
            <a:r>
              <a:rPr lang="en-US" sz="7200" baseline="0" dirty="0">
                <a:ea typeface="SimSun" pitchFamily="2" charset="-122"/>
              </a:rPr>
              <a:t>Bojana </a:t>
            </a:r>
            <a:r>
              <a:rPr lang="en-US" sz="7200" baseline="0" dirty="0" err="1">
                <a:ea typeface="SimSun" pitchFamily="2" charset="-122"/>
              </a:rPr>
              <a:t>Lazi</a:t>
            </a:r>
            <a:r>
              <a:rPr lang="sr-Latn-RS" sz="7200" baseline="0" dirty="0">
                <a:ea typeface="SimSun" pitchFamily="2" charset="-122"/>
              </a:rPr>
              <a:t>ć¹</a:t>
            </a:r>
            <a:endParaRPr lang="en-US" sz="8200" dirty="0"/>
          </a:p>
          <a:p>
            <a:pPr algn="ctr" eaLnBrk="1" hangingPunct="1">
              <a:spcBef>
                <a:spcPts val="0"/>
              </a:spcBef>
            </a:pPr>
            <a:endParaRPr lang="en-US" sz="8200" dirty="0"/>
          </a:p>
          <a:p>
            <a:pPr algn="ctr" eaLnBrk="1" hangingPunct="1">
              <a:spcBef>
                <a:spcPct val="50000"/>
              </a:spcBef>
            </a:pPr>
            <a:endParaRPr lang="en-US" altLang="zh-CN" sz="6200" baseline="0" dirty="0">
              <a:ea typeface="SimSun" pitchFamily="2" charset="-122"/>
            </a:endParaRPr>
          </a:p>
        </p:txBody>
      </p:sp>
      <p:sp>
        <p:nvSpPr>
          <p:cNvPr id="14341" name="Text Box 18"/>
          <p:cNvSpPr txBox="1">
            <a:spLocks noChangeArrowheads="1"/>
          </p:cNvSpPr>
          <p:nvPr/>
        </p:nvSpPr>
        <p:spPr bwMode="auto">
          <a:xfrm>
            <a:off x="4449533" y="4539454"/>
            <a:ext cx="37359773" cy="553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25" tIns="39970" rIns="79925" bIns="39970">
            <a:spAutoFit/>
          </a:bodyPr>
          <a:lstStyle>
            <a:lvl1pPr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5016500" eaLnBrk="0" hangingPunct="0"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5016500" eaLnBrk="0" fontAlgn="base" hangingPunct="0">
              <a:spcBef>
                <a:spcPct val="0"/>
              </a:spcBef>
              <a:spcAft>
                <a:spcPct val="0"/>
              </a:spcAft>
              <a:defRPr sz="4000" b="1" baseline="-25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aseline="0" dirty="0">
                <a:ea typeface="SimSun" pitchFamily="2" charset="-122"/>
              </a:rPr>
              <a:t>1. </a:t>
            </a:r>
            <a:r>
              <a:rPr lang="en-US" altLang="zh-CN" sz="4800" baseline="0" dirty="0" err="1">
                <a:ea typeface="SimSun" pitchFamily="2" charset="-122"/>
              </a:rPr>
              <a:t>Klinika</a:t>
            </a:r>
            <a:r>
              <a:rPr lang="en-US" altLang="zh-CN" sz="4800" baseline="0" dirty="0">
                <a:ea typeface="SimSun" pitchFamily="2" charset="-122"/>
              </a:rPr>
              <a:t> za </a:t>
            </a:r>
            <a:r>
              <a:rPr lang="en-US" altLang="zh-CN" sz="4800" baseline="0" dirty="0" err="1">
                <a:ea typeface="SimSun" pitchFamily="2" charset="-122"/>
              </a:rPr>
              <a:t>onkologiju</a:t>
            </a:r>
            <a:r>
              <a:rPr lang="en-US" altLang="zh-CN" sz="4800" baseline="0" dirty="0">
                <a:ea typeface="SimSun" pitchFamily="2" charset="-122"/>
              </a:rPr>
              <a:t>, </a:t>
            </a:r>
            <a:r>
              <a:rPr lang="en-US" altLang="zh-CN" sz="4800" baseline="0" dirty="0" err="1">
                <a:ea typeface="SimSun" pitchFamily="2" charset="-122"/>
              </a:rPr>
              <a:t>Univerzitetski</a:t>
            </a:r>
            <a:r>
              <a:rPr lang="en-US" altLang="zh-CN" sz="4800" baseline="0" dirty="0">
                <a:ea typeface="SimSun" pitchFamily="2" charset="-122"/>
              </a:rPr>
              <a:t> </a:t>
            </a:r>
            <a:r>
              <a:rPr lang="en-US" altLang="zh-CN" sz="4800" baseline="0" dirty="0" err="1">
                <a:ea typeface="SimSun" pitchFamily="2" charset="-122"/>
              </a:rPr>
              <a:t>klinički</a:t>
            </a:r>
            <a:r>
              <a:rPr lang="en-US" altLang="zh-CN" sz="4800" baseline="0" dirty="0">
                <a:ea typeface="SimSun" pitchFamily="2" charset="-122"/>
              </a:rPr>
              <a:t> </a:t>
            </a:r>
            <a:r>
              <a:rPr lang="en-US" altLang="zh-CN" sz="4800" baseline="0" dirty="0" err="1">
                <a:ea typeface="SimSun" pitchFamily="2" charset="-122"/>
              </a:rPr>
              <a:t>centar</a:t>
            </a:r>
            <a:r>
              <a:rPr lang="en-US" altLang="zh-CN" sz="4800" baseline="0" dirty="0">
                <a:ea typeface="SimSun" pitchFamily="2" charset="-122"/>
              </a:rPr>
              <a:t> </a:t>
            </a:r>
            <a:r>
              <a:rPr lang="en-US" altLang="zh-CN" sz="4800" baseline="0" dirty="0" err="1">
                <a:ea typeface="SimSun" pitchFamily="2" charset="-122"/>
              </a:rPr>
              <a:t>Republike</a:t>
            </a:r>
            <a:r>
              <a:rPr lang="en-US" altLang="zh-CN" sz="4800" baseline="0" dirty="0">
                <a:ea typeface="SimSun" pitchFamily="2" charset="-122"/>
              </a:rPr>
              <a:t> Srpske</a:t>
            </a:r>
          </a:p>
        </p:txBody>
      </p:sp>
      <p:sp>
        <p:nvSpPr>
          <p:cNvPr id="14346" name="Rectangle 45"/>
          <p:cNvSpPr>
            <a:spLocks noChangeArrowheads="1"/>
          </p:cNvSpPr>
          <p:nvPr/>
        </p:nvSpPr>
        <p:spPr bwMode="auto">
          <a:xfrm>
            <a:off x="1371600" y="9391567"/>
            <a:ext cx="13128173" cy="106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25" tIns="39970" rIns="79925" bIns="39970" anchor="ctr">
            <a:spAutoFit/>
          </a:bodyPr>
          <a:lstStyle/>
          <a:p>
            <a:pPr algn="ctr"/>
            <a:endParaRPr lang="en-US" altLang="zh-CN" sz="4300" dirty="0">
              <a:ea typeface="SimSun" pitchFamily="2" charset="-122"/>
            </a:endParaRPr>
          </a:p>
          <a:p>
            <a:pPr algn="ctr"/>
            <a:endParaRPr lang="en-US" altLang="zh-CN" sz="1900" dirty="0">
              <a:ea typeface="SimSun" pitchFamily="2" charset="-122"/>
            </a:endParaRPr>
          </a:p>
          <a:p>
            <a:pPr algn="just">
              <a:spcAft>
                <a:spcPts val="2626"/>
              </a:spcAft>
            </a:pPr>
            <a:r>
              <a:rPr lang="en-US" altLang="zh-CN" dirty="0">
                <a:ea typeface="SimSun" pitchFamily="2" charset="-122"/>
              </a:rPr>
              <a:t>	</a:t>
            </a:r>
            <a:endParaRPr lang="en-US" altLang="zh-CN" baseline="0" dirty="0">
              <a:ea typeface="SimSun" pitchFamily="2" charset="-122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98046" y="5514828"/>
            <a:ext cx="14742958" cy="18324661"/>
            <a:chOff x="1219200" y="6531526"/>
            <a:chExt cx="16124837" cy="10237235"/>
          </a:xfrm>
        </p:grpSpPr>
        <p:sp>
          <p:nvSpPr>
            <p:cNvPr id="14342" name="Rectangle 31"/>
            <p:cNvSpPr>
              <a:spLocks noChangeArrowheads="1"/>
            </p:cNvSpPr>
            <p:nvPr/>
          </p:nvSpPr>
          <p:spPr bwMode="auto">
            <a:xfrm>
              <a:off x="1219200" y="6557962"/>
              <a:ext cx="16078200" cy="10210799"/>
            </a:xfrm>
            <a:prstGeom prst="rect">
              <a:avLst/>
            </a:prstGeom>
            <a:noFill/>
            <a:ln w="12700" cmpd="sng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baseline="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219200" y="6531526"/>
              <a:ext cx="16124837" cy="739351"/>
            </a:xfrm>
            <a:custGeom>
              <a:avLst/>
              <a:gdLst>
                <a:gd name="connsiteX0" fmla="*/ 0 w 16106775"/>
                <a:gd name="connsiteY0" fmla="*/ 0 h 646331"/>
                <a:gd name="connsiteX1" fmla="*/ 16106775 w 16106775"/>
                <a:gd name="connsiteY1" fmla="*/ 0 h 646331"/>
                <a:gd name="connsiteX2" fmla="*/ 16106775 w 16106775"/>
                <a:gd name="connsiteY2" fmla="*/ 646331 h 646331"/>
                <a:gd name="connsiteX3" fmla="*/ 0 w 16106775"/>
                <a:gd name="connsiteY3" fmla="*/ 646331 h 646331"/>
                <a:gd name="connsiteX4" fmla="*/ 0 w 16106775"/>
                <a:gd name="connsiteY4" fmla="*/ 0 h 646331"/>
                <a:gd name="connsiteX0" fmla="*/ 0 w 16106775"/>
                <a:gd name="connsiteY0" fmla="*/ 0 h 817781"/>
                <a:gd name="connsiteX1" fmla="*/ 16106775 w 16106775"/>
                <a:gd name="connsiteY1" fmla="*/ 0 h 817781"/>
                <a:gd name="connsiteX2" fmla="*/ 16106775 w 16106775"/>
                <a:gd name="connsiteY2" fmla="*/ 646331 h 817781"/>
                <a:gd name="connsiteX3" fmla="*/ 0 w 16106775"/>
                <a:gd name="connsiteY3" fmla="*/ 817781 h 817781"/>
                <a:gd name="connsiteX4" fmla="*/ 0 w 16106775"/>
                <a:gd name="connsiteY4" fmla="*/ 0 h 817781"/>
                <a:gd name="connsiteX0" fmla="*/ 0 w 16106775"/>
                <a:gd name="connsiteY0" fmla="*/ 0 h 817781"/>
                <a:gd name="connsiteX1" fmla="*/ 16106775 w 16106775"/>
                <a:gd name="connsiteY1" fmla="*/ 0 h 817781"/>
                <a:gd name="connsiteX2" fmla="*/ 16106775 w 16106775"/>
                <a:gd name="connsiteY2" fmla="*/ 817781 h 817781"/>
                <a:gd name="connsiteX3" fmla="*/ 0 w 16106775"/>
                <a:gd name="connsiteY3" fmla="*/ 817781 h 817781"/>
                <a:gd name="connsiteX4" fmla="*/ 0 w 16106775"/>
                <a:gd name="connsiteY4" fmla="*/ 0 h 817781"/>
                <a:gd name="connsiteX0" fmla="*/ 0 w 16106775"/>
                <a:gd name="connsiteY0" fmla="*/ 0 h 979756"/>
                <a:gd name="connsiteX1" fmla="*/ 16106775 w 16106775"/>
                <a:gd name="connsiteY1" fmla="*/ 0 h 979756"/>
                <a:gd name="connsiteX2" fmla="*/ 16106775 w 16106775"/>
                <a:gd name="connsiteY2" fmla="*/ 817781 h 979756"/>
                <a:gd name="connsiteX3" fmla="*/ 0 w 16106775"/>
                <a:gd name="connsiteY3" fmla="*/ 979756 h 979756"/>
                <a:gd name="connsiteX4" fmla="*/ 0 w 16106775"/>
                <a:gd name="connsiteY4" fmla="*/ 0 h 979756"/>
                <a:gd name="connsiteX0" fmla="*/ 0 w 16106775"/>
                <a:gd name="connsiteY0" fmla="*/ 0 h 979756"/>
                <a:gd name="connsiteX1" fmla="*/ 16106775 w 16106775"/>
                <a:gd name="connsiteY1" fmla="*/ 0 h 979756"/>
                <a:gd name="connsiteX2" fmla="*/ 16106775 w 16106775"/>
                <a:gd name="connsiteY2" fmla="*/ 979756 h 979756"/>
                <a:gd name="connsiteX3" fmla="*/ 0 w 16106775"/>
                <a:gd name="connsiteY3" fmla="*/ 979756 h 979756"/>
                <a:gd name="connsiteX4" fmla="*/ 0 w 16106775"/>
                <a:gd name="connsiteY4" fmla="*/ 0 h 979756"/>
                <a:gd name="connsiteX0" fmla="*/ 0 w 16106775"/>
                <a:gd name="connsiteY0" fmla="*/ 0 h 979756"/>
                <a:gd name="connsiteX1" fmla="*/ 16106775 w 16106775"/>
                <a:gd name="connsiteY1" fmla="*/ 0 h 979756"/>
                <a:gd name="connsiteX2" fmla="*/ 16106775 w 16106775"/>
                <a:gd name="connsiteY2" fmla="*/ 979756 h 979756"/>
                <a:gd name="connsiteX3" fmla="*/ 15741 w 16106775"/>
                <a:gd name="connsiteY3" fmla="*/ 763643 h 979756"/>
                <a:gd name="connsiteX4" fmla="*/ 0 w 16106775"/>
                <a:gd name="connsiteY4" fmla="*/ 0 h 979756"/>
                <a:gd name="connsiteX0" fmla="*/ 0 w 16106775"/>
                <a:gd name="connsiteY0" fmla="*/ 0 h 763643"/>
                <a:gd name="connsiteX1" fmla="*/ 16106775 w 16106775"/>
                <a:gd name="connsiteY1" fmla="*/ 0 h 763643"/>
                <a:gd name="connsiteX2" fmla="*/ 16091032 w 16106775"/>
                <a:gd name="connsiteY2" fmla="*/ 750930 h 763643"/>
                <a:gd name="connsiteX3" fmla="*/ 15741 w 16106775"/>
                <a:gd name="connsiteY3" fmla="*/ 763643 h 763643"/>
                <a:gd name="connsiteX4" fmla="*/ 0 w 16106775"/>
                <a:gd name="connsiteY4" fmla="*/ 0 h 76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06775" h="763643">
                  <a:moveTo>
                    <a:pt x="0" y="0"/>
                  </a:moveTo>
                  <a:lnTo>
                    <a:pt x="16106775" y="0"/>
                  </a:lnTo>
                  <a:lnTo>
                    <a:pt x="16091032" y="750930"/>
                  </a:lnTo>
                  <a:lnTo>
                    <a:pt x="15741" y="7636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 cmpd="sng">
              <a:noFill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sr-Latn-RS" sz="8000" baseline="0" dirty="0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Uvod</a:t>
              </a:r>
              <a:endParaRPr lang="en-US" sz="8000" baseline="0" dirty="0">
                <a:solidFill>
                  <a:schemeClr val="bg1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57200" y="7174692"/>
            <a:ext cx="13843178" cy="16023547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algn="just"/>
            <a:r>
              <a:rPr lang="sr-Latn-R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Melanom je najmaligniji tumor kože. Nastaje malignom transformacijom pigmentnih ćelija, melanocita, koji se u najvećem broju nalaze u bazalnom sloju epiderma kože (Slika 1). </a:t>
            </a: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53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50% do 60% pacijenata s melanomom kože, ima mutaciju </a:t>
            </a:r>
            <a:r>
              <a:rPr lang="pl-PL" sz="53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pl-PL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gena. </a:t>
            </a:r>
            <a:endParaRPr lang="sr-Latn-RS" sz="53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Danas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postoje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savremene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terapijske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procedure,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poput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selektivnih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selektivnih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MEK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njihova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kombinacija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koje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koriste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ciljana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biološka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terapija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mutiranog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metastatskog</a:t>
            </a:r>
            <a:r>
              <a:rPr lang="en-US" sz="53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melanoma.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9777476" y="22281283"/>
            <a:ext cx="14021932" cy="10331667"/>
            <a:chOff x="34814624" y="21137270"/>
            <a:chExt cx="15594097" cy="4907916"/>
          </a:xfrm>
        </p:grpSpPr>
        <p:sp>
          <p:nvSpPr>
            <p:cNvPr id="84" name="Title 1"/>
            <p:cNvSpPr txBox="1">
              <a:spLocks/>
            </p:cNvSpPr>
            <p:nvPr/>
          </p:nvSpPr>
          <p:spPr>
            <a:xfrm>
              <a:off x="34814624" y="21137270"/>
              <a:ext cx="15594097" cy="612654"/>
            </a:xfrm>
            <a:custGeom>
              <a:avLst/>
              <a:gdLst>
                <a:gd name="connsiteX0" fmla="*/ 0 w 15547215"/>
                <a:gd name="connsiteY0" fmla="*/ 0 h 852488"/>
                <a:gd name="connsiteX1" fmla="*/ 15547215 w 15547215"/>
                <a:gd name="connsiteY1" fmla="*/ 0 h 852488"/>
                <a:gd name="connsiteX2" fmla="*/ 15547215 w 15547215"/>
                <a:gd name="connsiteY2" fmla="*/ 852488 h 852488"/>
                <a:gd name="connsiteX3" fmla="*/ 0 w 15547215"/>
                <a:gd name="connsiteY3" fmla="*/ 852488 h 852488"/>
                <a:gd name="connsiteX4" fmla="*/ 0 w 15547215"/>
                <a:gd name="connsiteY4" fmla="*/ 0 h 852488"/>
                <a:gd name="connsiteX0" fmla="*/ 0 w 15547215"/>
                <a:gd name="connsiteY0" fmla="*/ 0 h 939573"/>
                <a:gd name="connsiteX1" fmla="*/ 15547215 w 15547215"/>
                <a:gd name="connsiteY1" fmla="*/ 0 h 939573"/>
                <a:gd name="connsiteX2" fmla="*/ 15547215 w 15547215"/>
                <a:gd name="connsiteY2" fmla="*/ 852488 h 939573"/>
                <a:gd name="connsiteX3" fmla="*/ 43543 w 15547215"/>
                <a:gd name="connsiteY3" fmla="*/ 939573 h 939573"/>
                <a:gd name="connsiteX4" fmla="*/ 0 w 15547215"/>
                <a:gd name="connsiteY4" fmla="*/ 0 h 939573"/>
                <a:gd name="connsiteX0" fmla="*/ 0 w 15547215"/>
                <a:gd name="connsiteY0" fmla="*/ 0 h 939574"/>
                <a:gd name="connsiteX1" fmla="*/ 15547215 w 15547215"/>
                <a:gd name="connsiteY1" fmla="*/ 0 h 939574"/>
                <a:gd name="connsiteX2" fmla="*/ 15547215 w 15547215"/>
                <a:gd name="connsiteY2" fmla="*/ 939574 h 939574"/>
                <a:gd name="connsiteX3" fmla="*/ 43543 w 15547215"/>
                <a:gd name="connsiteY3" fmla="*/ 939573 h 939574"/>
                <a:gd name="connsiteX4" fmla="*/ 0 w 15547215"/>
                <a:gd name="connsiteY4" fmla="*/ 0 h 939574"/>
                <a:gd name="connsiteX0" fmla="*/ 0 w 15547215"/>
                <a:gd name="connsiteY0" fmla="*/ 0 h 939574"/>
                <a:gd name="connsiteX1" fmla="*/ 15547215 w 15547215"/>
                <a:gd name="connsiteY1" fmla="*/ 0 h 939574"/>
                <a:gd name="connsiteX2" fmla="*/ 15547215 w 15547215"/>
                <a:gd name="connsiteY2" fmla="*/ 939574 h 939574"/>
                <a:gd name="connsiteX3" fmla="*/ 0 w 15547215"/>
                <a:gd name="connsiteY3" fmla="*/ 939573 h 939574"/>
                <a:gd name="connsiteX4" fmla="*/ 0 w 15547215"/>
                <a:gd name="connsiteY4" fmla="*/ 0 h 939574"/>
                <a:gd name="connsiteX0" fmla="*/ 0 w 15547215"/>
                <a:gd name="connsiteY0" fmla="*/ 0 h 939574"/>
                <a:gd name="connsiteX1" fmla="*/ 15547215 w 15547215"/>
                <a:gd name="connsiteY1" fmla="*/ 0 h 939574"/>
                <a:gd name="connsiteX2" fmla="*/ 15547215 w 15547215"/>
                <a:gd name="connsiteY2" fmla="*/ 939574 h 939574"/>
                <a:gd name="connsiteX3" fmla="*/ 0 w 15547215"/>
                <a:gd name="connsiteY3" fmla="*/ 810928 h 939574"/>
                <a:gd name="connsiteX4" fmla="*/ 0 w 15547215"/>
                <a:gd name="connsiteY4" fmla="*/ 0 h 939574"/>
                <a:gd name="connsiteX0" fmla="*/ 0 w 15547215"/>
                <a:gd name="connsiteY0" fmla="*/ 0 h 810928"/>
                <a:gd name="connsiteX1" fmla="*/ 15547215 w 15547215"/>
                <a:gd name="connsiteY1" fmla="*/ 0 h 810928"/>
                <a:gd name="connsiteX2" fmla="*/ 15547215 w 15547215"/>
                <a:gd name="connsiteY2" fmla="*/ 762686 h 810928"/>
                <a:gd name="connsiteX3" fmla="*/ 0 w 15547215"/>
                <a:gd name="connsiteY3" fmla="*/ 810928 h 810928"/>
                <a:gd name="connsiteX4" fmla="*/ 0 w 15547215"/>
                <a:gd name="connsiteY4" fmla="*/ 0 h 810928"/>
                <a:gd name="connsiteX0" fmla="*/ 0 w 15547215"/>
                <a:gd name="connsiteY0" fmla="*/ 0 h 827010"/>
                <a:gd name="connsiteX1" fmla="*/ 15547215 w 15547215"/>
                <a:gd name="connsiteY1" fmla="*/ 0 h 827010"/>
                <a:gd name="connsiteX2" fmla="*/ 15547215 w 15547215"/>
                <a:gd name="connsiteY2" fmla="*/ 827010 h 827010"/>
                <a:gd name="connsiteX3" fmla="*/ 0 w 15547215"/>
                <a:gd name="connsiteY3" fmla="*/ 810928 h 827010"/>
                <a:gd name="connsiteX4" fmla="*/ 0 w 15547215"/>
                <a:gd name="connsiteY4" fmla="*/ 0 h 827010"/>
                <a:gd name="connsiteX0" fmla="*/ 0 w 15547215"/>
                <a:gd name="connsiteY0" fmla="*/ 0 h 810928"/>
                <a:gd name="connsiteX1" fmla="*/ 15547215 w 15547215"/>
                <a:gd name="connsiteY1" fmla="*/ 0 h 810928"/>
                <a:gd name="connsiteX2" fmla="*/ 15547215 w 15547215"/>
                <a:gd name="connsiteY2" fmla="*/ 778767 h 810928"/>
                <a:gd name="connsiteX3" fmla="*/ 0 w 15547215"/>
                <a:gd name="connsiteY3" fmla="*/ 810928 h 810928"/>
                <a:gd name="connsiteX4" fmla="*/ 0 w 15547215"/>
                <a:gd name="connsiteY4" fmla="*/ 0 h 810928"/>
                <a:gd name="connsiteX0" fmla="*/ 0 w 15547215"/>
                <a:gd name="connsiteY0" fmla="*/ 0 h 843091"/>
                <a:gd name="connsiteX1" fmla="*/ 15547215 w 15547215"/>
                <a:gd name="connsiteY1" fmla="*/ 0 h 843091"/>
                <a:gd name="connsiteX2" fmla="*/ 15547215 w 15547215"/>
                <a:gd name="connsiteY2" fmla="*/ 843091 h 843091"/>
                <a:gd name="connsiteX3" fmla="*/ 0 w 15547215"/>
                <a:gd name="connsiteY3" fmla="*/ 810928 h 843091"/>
                <a:gd name="connsiteX4" fmla="*/ 0 w 15547215"/>
                <a:gd name="connsiteY4" fmla="*/ 0 h 843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7215" h="843091">
                  <a:moveTo>
                    <a:pt x="0" y="0"/>
                  </a:moveTo>
                  <a:lnTo>
                    <a:pt x="15547215" y="0"/>
                  </a:lnTo>
                  <a:lnTo>
                    <a:pt x="15547215" y="843091"/>
                  </a:lnTo>
                  <a:lnTo>
                    <a:pt x="0" y="8109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/>
            <a:lstStyle>
              <a:lvl1pPr eaLnBrk="0" hangingPunct="0"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 baseline="-25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sz="8000" baseline="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Zaklju</a:t>
              </a:r>
              <a:r>
                <a:rPr lang="sr-Latn-RS" sz="8000" baseline="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čak</a:t>
              </a:r>
              <a:endParaRPr lang="en-US" sz="8000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56" name="Rectangle 36"/>
            <p:cNvSpPr>
              <a:spLocks noChangeArrowheads="1"/>
            </p:cNvSpPr>
            <p:nvPr/>
          </p:nvSpPr>
          <p:spPr bwMode="auto">
            <a:xfrm>
              <a:off x="34856966" y="21137270"/>
              <a:ext cx="15544800" cy="4907916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baseline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91792" y="23460507"/>
            <a:ext cx="14749212" cy="9152443"/>
            <a:chOff x="1184910" y="16943833"/>
            <a:chExt cx="16145988" cy="13694945"/>
          </a:xfrm>
        </p:grpSpPr>
        <p:sp>
          <p:nvSpPr>
            <p:cNvPr id="14353" name="Rectangle 20"/>
            <p:cNvSpPr>
              <a:spLocks noChangeArrowheads="1"/>
            </p:cNvSpPr>
            <p:nvPr/>
          </p:nvSpPr>
          <p:spPr bwMode="auto">
            <a:xfrm>
              <a:off x="1194480" y="17151378"/>
              <a:ext cx="16078200" cy="13487400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baseline="0"/>
            </a:p>
          </p:txBody>
        </p:sp>
        <p:sp>
          <p:nvSpPr>
            <p:cNvPr id="46" name="Rectangle 69"/>
            <p:cNvSpPr/>
            <p:nvPr/>
          </p:nvSpPr>
          <p:spPr>
            <a:xfrm>
              <a:off x="1184910" y="16943833"/>
              <a:ext cx="16145988" cy="1847987"/>
            </a:xfrm>
            <a:custGeom>
              <a:avLst/>
              <a:gdLst>
                <a:gd name="connsiteX0" fmla="*/ 0 w 16078200"/>
                <a:gd name="connsiteY0" fmla="*/ 0 h 671050"/>
                <a:gd name="connsiteX1" fmla="*/ 16078200 w 16078200"/>
                <a:gd name="connsiteY1" fmla="*/ 0 h 671050"/>
                <a:gd name="connsiteX2" fmla="*/ 16078200 w 16078200"/>
                <a:gd name="connsiteY2" fmla="*/ 671050 h 671050"/>
                <a:gd name="connsiteX3" fmla="*/ 0 w 16078200"/>
                <a:gd name="connsiteY3" fmla="*/ 671050 h 671050"/>
                <a:gd name="connsiteX4" fmla="*/ 0 w 16078200"/>
                <a:gd name="connsiteY4" fmla="*/ 0 h 671050"/>
                <a:gd name="connsiteX0" fmla="*/ 0 w 16106775"/>
                <a:gd name="connsiteY0" fmla="*/ 0 h 871075"/>
                <a:gd name="connsiteX1" fmla="*/ 16078200 w 16106775"/>
                <a:gd name="connsiteY1" fmla="*/ 0 h 871075"/>
                <a:gd name="connsiteX2" fmla="*/ 16106775 w 16106775"/>
                <a:gd name="connsiteY2" fmla="*/ 871075 h 871075"/>
                <a:gd name="connsiteX3" fmla="*/ 0 w 16106775"/>
                <a:gd name="connsiteY3" fmla="*/ 671050 h 871075"/>
                <a:gd name="connsiteX4" fmla="*/ 0 w 16106775"/>
                <a:gd name="connsiteY4" fmla="*/ 0 h 871075"/>
                <a:gd name="connsiteX0" fmla="*/ 0 w 16106775"/>
                <a:gd name="connsiteY0" fmla="*/ 0 h 871075"/>
                <a:gd name="connsiteX1" fmla="*/ 16078200 w 16106775"/>
                <a:gd name="connsiteY1" fmla="*/ 0 h 871075"/>
                <a:gd name="connsiteX2" fmla="*/ 16106775 w 16106775"/>
                <a:gd name="connsiteY2" fmla="*/ 871075 h 871075"/>
                <a:gd name="connsiteX3" fmla="*/ 57150 w 16106775"/>
                <a:gd name="connsiteY3" fmla="*/ 813925 h 871075"/>
                <a:gd name="connsiteX4" fmla="*/ 0 w 16106775"/>
                <a:gd name="connsiteY4" fmla="*/ 0 h 871075"/>
                <a:gd name="connsiteX0" fmla="*/ 0 w 16163925"/>
                <a:gd name="connsiteY0" fmla="*/ 0 h 1140653"/>
                <a:gd name="connsiteX1" fmla="*/ 16078200 w 16163925"/>
                <a:gd name="connsiteY1" fmla="*/ 0 h 1140653"/>
                <a:gd name="connsiteX2" fmla="*/ 16163925 w 16163925"/>
                <a:gd name="connsiteY2" fmla="*/ 1140653 h 1140653"/>
                <a:gd name="connsiteX3" fmla="*/ 57150 w 16163925"/>
                <a:gd name="connsiteY3" fmla="*/ 813925 h 1140653"/>
                <a:gd name="connsiteX4" fmla="*/ 0 w 16163925"/>
                <a:gd name="connsiteY4" fmla="*/ 0 h 1140653"/>
                <a:gd name="connsiteX0" fmla="*/ 0 w 16163925"/>
                <a:gd name="connsiteY0" fmla="*/ 0 h 1140653"/>
                <a:gd name="connsiteX1" fmla="*/ 16078200 w 16163925"/>
                <a:gd name="connsiteY1" fmla="*/ 0 h 1140653"/>
                <a:gd name="connsiteX2" fmla="*/ 16163925 w 16163925"/>
                <a:gd name="connsiteY2" fmla="*/ 1140653 h 1140653"/>
                <a:gd name="connsiteX3" fmla="*/ 57150 w 16163925"/>
                <a:gd name="connsiteY3" fmla="*/ 1122014 h 1140653"/>
                <a:gd name="connsiteX4" fmla="*/ 0 w 16163925"/>
                <a:gd name="connsiteY4" fmla="*/ 0 h 1140653"/>
                <a:gd name="connsiteX0" fmla="*/ 0 w 16078200"/>
                <a:gd name="connsiteY0" fmla="*/ 0 h 1140653"/>
                <a:gd name="connsiteX1" fmla="*/ 16078200 w 16078200"/>
                <a:gd name="connsiteY1" fmla="*/ 0 h 1140653"/>
                <a:gd name="connsiteX2" fmla="*/ 16078200 w 16078200"/>
                <a:gd name="connsiteY2" fmla="*/ 1140653 h 1140653"/>
                <a:gd name="connsiteX3" fmla="*/ 57150 w 16078200"/>
                <a:gd name="connsiteY3" fmla="*/ 1122014 h 1140653"/>
                <a:gd name="connsiteX4" fmla="*/ 0 w 16078200"/>
                <a:gd name="connsiteY4" fmla="*/ 0 h 1140653"/>
                <a:gd name="connsiteX0" fmla="*/ 0 w 16078200"/>
                <a:gd name="connsiteY0" fmla="*/ 0 h 1140653"/>
                <a:gd name="connsiteX1" fmla="*/ 16078200 w 16078200"/>
                <a:gd name="connsiteY1" fmla="*/ 0 h 1140653"/>
                <a:gd name="connsiteX2" fmla="*/ 16078200 w 16078200"/>
                <a:gd name="connsiteY2" fmla="*/ 1140653 h 1140653"/>
                <a:gd name="connsiteX3" fmla="*/ 57150 w 16078200"/>
                <a:gd name="connsiteY3" fmla="*/ 1122014 h 1140653"/>
                <a:gd name="connsiteX4" fmla="*/ 0 w 16078200"/>
                <a:gd name="connsiteY4" fmla="*/ 0 h 1140653"/>
                <a:gd name="connsiteX0" fmla="*/ 0 w 16078200"/>
                <a:gd name="connsiteY0" fmla="*/ 0 h 1347939"/>
                <a:gd name="connsiteX1" fmla="*/ 16078200 w 16078200"/>
                <a:gd name="connsiteY1" fmla="*/ 0 h 1347939"/>
                <a:gd name="connsiteX2" fmla="*/ 16078200 w 16078200"/>
                <a:gd name="connsiteY2" fmla="*/ 1140653 h 1347939"/>
                <a:gd name="connsiteX3" fmla="*/ 118110 w 16078200"/>
                <a:gd name="connsiteY3" fmla="*/ 1347939 h 1347939"/>
                <a:gd name="connsiteX4" fmla="*/ 0 w 16078200"/>
                <a:gd name="connsiteY4" fmla="*/ 0 h 1347939"/>
                <a:gd name="connsiteX0" fmla="*/ 0 w 16078200"/>
                <a:gd name="connsiteY0" fmla="*/ 0 h 1411763"/>
                <a:gd name="connsiteX1" fmla="*/ 16078200 w 16078200"/>
                <a:gd name="connsiteY1" fmla="*/ 0 h 1411763"/>
                <a:gd name="connsiteX2" fmla="*/ 16047720 w 16078200"/>
                <a:gd name="connsiteY2" fmla="*/ 1411763 h 1411763"/>
                <a:gd name="connsiteX3" fmla="*/ 118110 w 16078200"/>
                <a:gd name="connsiteY3" fmla="*/ 1347939 h 1411763"/>
                <a:gd name="connsiteX4" fmla="*/ 0 w 16078200"/>
                <a:gd name="connsiteY4" fmla="*/ 0 h 1411763"/>
                <a:gd name="connsiteX0" fmla="*/ 3810 w 16082010"/>
                <a:gd name="connsiteY0" fmla="*/ 0 h 1411763"/>
                <a:gd name="connsiteX1" fmla="*/ 16082010 w 16082010"/>
                <a:gd name="connsiteY1" fmla="*/ 0 h 1411763"/>
                <a:gd name="connsiteX2" fmla="*/ 16051530 w 16082010"/>
                <a:gd name="connsiteY2" fmla="*/ 1411763 h 1411763"/>
                <a:gd name="connsiteX3" fmla="*/ 0 w 16082010"/>
                <a:gd name="connsiteY3" fmla="*/ 1393124 h 1411763"/>
                <a:gd name="connsiteX4" fmla="*/ 3810 w 16082010"/>
                <a:gd name="connsiteY4" fmla="*/ 0 h 1411763"/>
                <a:gd name="connsiteX0" fmla="*/ 3810 w 16112490"/>
                <a:gd name="connsiteY0" fmla="*/ 0 h 1502133"/>
                <a:gd name="connsiteX1" fmla="*/ 16082010 w 16112490"/>
                <a:gd name="connsiteY1" fmla="*/ 0 h 1502133"/>
                <a:gd name="connsiteX2" fmla="*/ 16112490 w 16112490"/>
                <a:gd name="connsiteY2" fmla="*/ 1502133 h 1502133"/>
                <a:gd name="connsiteX3" fmla="*/ 0 w 16112490"/>
                <a:gd name="connsiteY3" fmla="*/ 1393124 h 1502133"/>
                <a:gd name="connsiteX4" fmla="*/ 3810 w 16112490"/>
                <a:gd name="connsiteY4" fmla="*/ 0 h 1502133"/>
                <a:gd name="connsiteX0" fmla="*/ 3810 w 16112490"/>
                <a:gd name="connsiteY0" fmla="*/ 0 h 1623345"/>
                <a:gd name="connsiteX1" fmla="*/ 16082010 w 16112490"/>
                <a:gd name="connsiteY1" fmla="*/ 0 h 1623345"/>
                <a:gd name="connsiteX2" fmla="*/ 16112490 w 16112490"/>
                <a:gd name="connsiteY2" fmla="*/ 1502133 h 1623345"/>
                <a:gd name="connsiteX3" fmla="*/ 0 w 16112490"/>
                <a:gd name="connsiteY3" fmla="*/ 1623345 h 1623345"/>
                <a:gd name="connsiteX4" fmla="*/ 3810 w 16112490"/>
                <a:gd name="connsiteY4" fmla="*/ 0 h 1623345"/>
                <a:gd name="connsiteX0" fmla="*/ 3810 w 16112490"/>
                <a:gd name="connsiteY0" fmla="*/ 0 h 1787789"/>
                <a:gd name="connsiteX1" fmla="*/ 16082010 w 16112490"/>
                <a:gd name="connsiteY1" fmla="*/ 0 h 1787789"/>
                <a:gd name="connsiteX2" fmla="*/ 16112490 w 16112490"/>
                <a:gd name="connsiteY2" fmla="*/ 1502133 h 1787789"/>
                <a:gd name="connsiteX3" fmla="*/ 0 w 16112490"/>
                <a:gd name="connsiteY3" fmla="*/ 1787789 h 1787789"/>
                <a:gd name="connsiteX4" fmla="*/ 3810 w 16112490"/>
                <a:gd name="connsiteY4" fmla="*/ 0 h 1787789"/>
                <a:gd name="connsiteX0" fmla="*/ 3810 w 16126292"/>
                <a:gd name="connsiteY0" fmla="*/ 0 h 1787789"/>
                <a:gd name="connsiteX1" fmla="*/ 16082010 w 16126292"/>
                <a:gd name="connsiteY1" fmla="*/ 0 h 1787789"/>
                <a:gd name="connsiteX2" fmla="*/ 16126292 w 16126292"/>
                <a:gd name="connsiteY2" fmla="*/ 1765243 h 1787789"/>
                <a:gd name="connsiteX3" fmla="*/ 0 w 16126292"/>
                <a:gd name="connsiteY3" fmla="*/ 1787789 h 1787789"/>
                <a:gd name="connsiteX4" fmla="*/ 3810 w 16126292"/>
                <a:gd name="connsiteY4" fmla="*/ 0 h 1787789"/>
                <a:gd name="connsiteX0" fmla="*/ 3810 w 16098689"/>
                <a:gd name="connsiteY0" fmla="*/ 0 h 1798132"/>
                <a:gd name="connsiteX1" fmla="*/ 16082010 w 16098689"/>
                <a:gd name="connsiteY1" fmla="*/ 0 h 1798132"/>
                <a:gd name="connsiteX2" fmla="*/ 16098689 w 16098689"/>
                <a:gd name="connsiteY2" fmla="*/ 1798132 h 1798132"/>
                <a:gd name="connsiteX3" fmla="*/ 0 w 16098689"/>
                <a:gd name="connsiteY3" fmla="*/ 1787789 h 1798132"/>
                <a:gd name="connsiteX4" fmla="*/ 3810 w 16098689"/>
                <a:gd name="connsiteY4" fmla="*/ 0 h 1798132"/>
                <a:gd name="connsiteX0" fmla="*/ 3810 w 16082010"/>
                <a:gd name="connsiteY0" fmla="*/ 0 h 1798132"/>
                <a:gd name="connsiteX1" fmla="*/ 16082010 w 16082010"/>
                <a:gd name="connsiteY1" fmla="*/ 0 h 1798132"/>
                <a:gd name="connsiteX2" fmla="*/ 16071086 w 16082010"/>
                <a:gd name="connsiteY2" fmla="*/ 1798132 h 1798132"/>
                <a:gd name="connsiteX3" fmla="*/ 0 w 16082010"/>
                <a:gd name="connsiteY3" fmla="*/ 1787789 h 1798132"/>
                <a:gd name="connsiteX4" fmla="*/ 3810 w 16082010"/>
                <a:gd name="connsiteY4" fmla="*/ 0 h 1798132"/>
                <a:gd name="connsiteX0" fmla="*/ 3810 w 16085689"/>
                <a:gd name="connsiteY0" fmla="*/ 0 h 1798132"/>
                <a:gd name="connsiteX1" fmla="*/ 16082010 w 16085689"/>
                <a:gd name="connsiteY1" fmla="*/ 0 h 1798132"/>
                <a:gd name="connsiteX2" fmla="*/ 16084888 w 16085689"/>
                <a:gd name="connsiteY2" fmla="*/ 1798132 h 1798132"/>
                <a:gd name="connsiteX3" fmla="*/ 0 w 16085689"/>
                <a:gd name="connsiteY3" fmla="*/ 1787789 h 1798132"/>
                <a:gd name="connsiteX4" fmla="*/ 3810 w 16085689"/>
                <a:gd name="connsiteY4" fmla="*/ 0 h 1798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85689" h="1798132">
                  <a:moveTo>
                    <a:pt x="3810" y="0"/>
                  </a:moveTo>
                  <a:lnTo>
                    <a:pt x="16082010" y="0"/>
                  </a:lnTo>
                  <a:cubicBezTo>
                    <a:pt x="16078369" y="599377"/>
                    <a:pt x="16088529" y="1198755"/>
                    <a:pt x="16084888" y="1798132"/>
                  </a:cubicBezTo>
                  <a:lnTo>
                    <a:pt x="0" y="1787789"/>
                  </a:lnTo>
                  <a:lnTo>
                    <a:pt x="381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sr-Latn-RS" sz="8000" baseline="0" dirty="0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Cilj rada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5293919" y="5630676"/>
            <a:ext cx="28510388" cy="16653410"/>
            <a:chOff x="18761408" y="6930004"/>
            <a:chExt cx="31606792" cy="18156406"/>
          </a:xfrm>
        </p:grpSpPr>
        <p:sp>
          <p:nvSpPr>
            <p:cNvPr id="14343" name="Rectangle 34"/>
            <p:cNvSpPr>
              <a:spLocks noChangeArrowheads="1"/>
            </p:cNvSpPr>
            <p:nvPr/>
          </p:nvSpPr>
          <p:spPr bwMode="auto">
            <a:xfrm>
              <a:off x="34823400" y="6930004"/>
              <a:ext cx="15544800" cy="18156406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baseline="0"/>
            </a:p>
          </p:txBody>
        </p:sp>
        <p:sp>
          <p:nvSpPr>
            <p:cNvPr id="50" name="Rectangle 8"/>
            <p:cNvSpPr/>
            <p:nvPr/>
          </p:nvSpPr>
          <p:spPr>
            <a:xfrm>
              <a:off x="18761408" y="23488251"/>
              <a:ext cx="15628587" cy="1442881"/>
            </a:xfrm>
            <a:custGeom>
              <a:avLst/>
              <a:gdLst>
                <a:gd name="connsiteX0" fmla="*/ 0 w 16230600"/>
                <a:gd name="connsiteY0" fmla="*/ 0 h 646331"/>
                <a:gd name="connsiteX1" fmla="*/ 16230600 w 16230600"/>
                <a:gd name="connsiteY1" fmla="*/ 0 h 646331"/>
                <a:gd name="connsiteX2" fmla="*/ 16230600 w 16230600"/>
                <a:gd name="connsiteY2" fmla="*/ 646331 h 646331"/>
                <a:gd name="connsiteX3" fmla="*/ 0 w 16230600"/>
                <a:gd name="connsiteY3" fmla="*/ 646331 h 646331"/>
                <a:gd name="connsiteX4" fmla="*/ 0 w 16230600"/>
                <a:gd name="connsiteY4" fmla="*/ 0 h 646331"/>
                <a:gd name="connsiteX0" fmla="*/ 0 w 16230600"/>
                <a:gd name="connsiteY0" fmla="*/ 0 h 817781"/>
                <a:gd name="connsiteX1" fmla="*/ 16230600 w 16230600"/>
                <a:gd name="connsiteY1" fmla="*/ 0 h 817781"/>
                <a:gd name="connsiteX2" fmla="*/ 16230600 w 16230600"/>
                <a:gd name="connsiteY2" fmla="*/ 646331 h 817781"/>
                <a:gd name="connsiteX3" fmla="*/ 57150 w 16230600"/>
                <a:gd name="connsiteY3" fmla="*/ 817781 h 817781"/>
                <a:gd name="connsiteX4" fmla="*/ 0 w 16230600"/>
                <a:gd name="connsiteY4" fmla="*/ 0 h 817781"/>
                <a:gd name="connsiteX0" fmla="*/ 0 w 16230600"/>
                <a:gd name="connsiteY0" fmla="*/ 0 h 846356"/>
                <a:gd name="connsiteX1" fmla="*/ 16230600 w 16230600"/>
                <a:gd name="connsiteY1" fmla="*/ 0 h 846356"/>
                <a:gd name="connsiteX2" fmla="*/ 16202025 w 16230600"/>
                <a:gd name="connsiteY2" fmla="*/ 846356 h 846356"/>
                <a:gd name="connsiteX3" fmla="*/ 57150 w 16230600"/>
                <a:gd name="connsiteY3" fmla="*/ 817781 h 846356"/>
                <a:gd name="connsiteX4" fmla="*/ 0 w 16230600"/>
                <a:gd name="connsiteY4" fmla="*/ 0 h 846356"/>
                <a:gd name="connsiteX0" fmla="*/ 0 w 16230600"/>
                <a:gd name="connsiteY0" fmla="*/ 0 h 932081"/>
                <a:gd name="connsiteX1" fmla="*/ 16230600 w 16230600"/>
                <a:gd name="connsiteY1" fmla="*/ 0 h 932081"/>
                <a:gd name="connsiteX2" fmla="*/ 16202025 w 16230600"/>
                <a:gd name="connsiteY2" fmla="*/ 846356 h 932081"/>
                <a:gd name="connsiteX3" fmla="*/ 0 w 16230600"/>
                <a:gd name="connsiteY3" fmla="*/ 932081 h 932081"/>
                <a:gd name="connsiteX4" fmla="*/ 0 w 16230600"/>
                <a:gd name="connsiteY4" fmla="*/ 0 h 932081"/>
                <a:gd name="connsiteX0" fmla="*/ 0 w 16230600"/>
                <a:gd name="connsiteY0" fmla="*/ 0 h 960656"/>
                <a:gd name="connsiteX1" fmla="*/ 16230600 w 16230600"/>
                <a:gd name="connsiteY1" fmla="*/ 0 h 960656"/>
                <a:gd name="connsiteX2" fmla="*/ 16202025 w 16230600"/>
                <a:gd name="connsiteY2" fmla="*/ 960656 h 960656"/>
                <a:gd name="connsiteX3" fmla="*/ 0 w 16230600"/>
                <a:gd name="connsiteY3" fmla="*/ 932081 h 960656"/>
                <a:gd name="connsiteX4" fmla="*/ 0 w 16230600"/>
                <a:gd name="connsiteY4" fmla="*/ 0 h 960656"/>
                <a:gd name="connsiteX0" fmla="*/ 0 w 16230600"/>
                <a:gd name="connsiteY0" fmla="*/ 0 h 1229383"/>
                <a:gd name="connsiteX1" fmla="*/ 16230600 w 16230600"/>
                <a:gd name="connsiteY1" fmla="*/ 0 h 1229383"/>
                <a:gd name="connsiteX2" fmla="*/ 16202025 w 16230600"/>
                <a:gd name="connsiteY2" fmla="*/ 960656 h 1229383"/>
                <a:gd name="connsiteX3" fmla="*/ 28575 w 16230600"/>
                <a:gd name="connsiteY3" fmla="*/ 1229383 h 1229383"/>
                <a:gd name="connsiteX4" fmla="*/ 0 w 16230600"/>
                <a:gd name="connsiteY4" fmla="*/ 0 h 1229383"/>
                <a:gd name="connsiteX0" fmla="*/ 0 w 16230600"/>
                <a:gd name="connsiteY0" fmla="*/ 0 h 1257958"/>
                <a:gd name="connsiteX1" fmla="*/ 16230600 w 16230600"/>
                <a:gd name="connsiteY1" fmla="*/ 0 h 1257958"/>
                <a:gd name="connsiteX2" fmla="*/ 16173450 w 16230600"/>
                <a:gd name="connsiteY2" fmla="*/ 1257958 h 1257958"/>
                <a:gd name="connsiteX3" fmla="*/ 28575 w 16230600"/>
                <a:gd name="connsiteY3" fmla="*/ 1229383 h 1257958"/>
                <a:gd name="connsiteX4" fmla="*/ 0 w 16230600"/>
                <a:gd name="connsiteY4" fmla="*/ 0 h 1257958"/>
                <a:gd name="connsiteX0" fmla="*/ 0 w 16230600"/>
                <a:gd name="connsiteY0" fmla="*/ 0 h 1618692"/>
                <a:gd name="connsiteX1" fmla="*/ 16230600 w 16230600"/>
                <a:gd name="connsiteY1" fmla="*/ 0 h 1618692"/>
                <a:gd name="connsiteX2" fmla="*/ 16173450 w 16230600"/>
                <a:gd name="connsiteY2" fmla="*/ 1257958 h 1618692"/>
                <a:gd name="connsiteX3" fmla="*/ 28575 w 16230600"/>
                <a:gd name="connsiteY3" fmla="*/ 1618692 h 1618692"/>
                <a:gd name="connsiteX4" fmla="*/ 0 w 16230600"/>
                <a:gd name="connsiteY4" fmla="*/ 0 h 1618692"/>
                <a:gd name="connsiteX0" fmla="*/ 0 w 16233122"/>
                <a:gd name="connsiteY0" fmla="*/ 0 h 1618692"/>
                <a:gd name="connsiteX1" fmla="*/ 16230600 w 16233122"/>
                <a:gd name="connsiteY1" fmla="*/ 0 h 1618692"/>
                <a:gd name="connsiteX2" fmla="*/ 16233122 w 16233122"/>
                <a:gd name="connsiteY2" fmla="*/ 1591652 h 1618692"/>
                <a:gd name="connsiteX3" fmla="*/ 28575 w 16233122"/>
                <a:gd name="connsiteY3" fmla="*/ 1618692 h 1618692"/>
                <a:gd name="connsiteX4" fmla="*/ 0 w 16233122"/>
                <a:gd name="connsiteY4" fmla="*/ 0 h 1618692"/>
                <a:gd name="connsiteX0" fmla="*/ 16889 w 16250011"/>
                <a:gd name="connsiteY0" fmla="*/ 0 h 1985100"/>
                <a:gd name="connsiteX1" fmla="*/ 16247489 w 16250011"/>
                <a:gd name="connsiteY1" fmla="*/ 0 h 1985100"/>
                <a:gd name="connsiteX2" fmla="*/ 16250011 w 16250011"/>
                <a:gd name="connsiteY2" fmla="*/ 1591652 h 1985100"/>
                <a:gd name="connsiteX3" fmla="*/ 0 w 16250011"/>
                <a:gd name="connsiteY3" fmla="*/ 1985100 h 1985100"/>
                <a:gd name="connsiteX4" fmla="*/ 16889 w 16250011"/>
                <a:gd name="connsiteY4" fmla="*/ 0 h 1985100"/>
                <a:gd name="connsiteX0" fmla="*/ 16889 w 16280321"/>
                <a:gd name="connsiteY0" fmla="*/ 0 h 1985100"/>
                <a:gd name="connsiteX1" fmla="*/ 16247489 w 16280321"/>
                <a:gd name="connsiteY1" fmla="*/ 0 h 1985100"/>
                <a:gd name="connsiteX2" fmla="*/ 16280321 w 16280321"/>
                <a:gd name="connsiteY2" fmla="*/ 1866458 h 1985100"/>
                <a:gd name="connsiteX3" fmla="*/ 0 w 16280321"/>
                <a:gd name="connsiteY3" fmla="*/ 1985100 h 1985100"/>
                <a:gd name="connsiteX4" fmla="*/ 16889 w 16280321"/>
                <a:gd name="connsiteY4" fmla="*/ 0 h 1985100"/>
                <a:gd name="connsiteX0" fmla="*/ 16889 w 16280321"/>
                <a:gd name="connsiteY0" fmla="*/ 0 h 1988596"/>
                <a:gd name="connsiteX1" fmla="*/ 16247489 w 16280321"/>
                <a:gd name="connsiteY1" fmla="*/ 0 h 1988596"/>
                <a:gd name="connsiteX2" fmla="*/ 16280321 w 16280321"/>
                <a:gd name="connsiteY2" fmla="*/ 1988596 h 1988596"/>
                <a:gd name="connsiteX3" fmla="*/ 0 w 16280321"/>
                <a:gd name="connsiteY3" fmla="*/ 1985100 h 1988596"/>
                <a:gd name="connsiteX4" fmla="*/ 16889 w 16280321"/>
                <a:gd name="connsiteY4" fmla="*/ 0 h 1988596"/>
                <a:gd name="connsiteX0" fmla="*/ 16889 w 16247524"/>
                <a:gd name="connsiteY0" fmla="*/ 0 h 1988596"/>
                <a:gd name="connsiteX1" fmla="*/ 16247489 w 16247524"/>
                <a:gd name="connsiteY1" fmla="*/ 0 h 1988596"/>
                <a:gd name="connsiteX2" fmla="*/ 16234857 w 16247524"/>
                <a:gd name="connsiteY2" fmla="*/ 1988596 h 1988596"/>
                <a:gd name="connsiteX3" fmla="*/ 0 w 16247524"/>
                <a:gd name="connsiteY3" fmla="*/ 1985100 h 1988596"/>
                <a:gd name="connsiteX4" fmla="*/ 16889 w 16247524"/>
                <a:gd name="connsiteY4" fmla="*/ 0 h 1988596"/>
                <a:gd name="connsiteX0" fmla="*/ 16889 w 16250013"/>
                <a:gd name="connsiteY0" fmla="*/ 0 h 1985100"/>
                <a:gd name="connsiteX1" fmla="*/ 16247489 w 16250013"/>
                <a:gd name="connsiteY1" fmla="*/ 0 h 1985100"/>
                <a:gd name="connsiteX2" fmla="*/ 16250013 w 16250013"/>
                <a:gd name="connsiteY2" fmla="*/ 1958060 h 1985100"/>
                <a:gd name="connsiteX3" fmla="*/ 0 w 16250013"/>
                <a:gd name="connsiteY3" fmla="*/ 1985100 h 1985100"/>
                <a:gd name="connsiteX4" fmla="*/ 16889 w 16250013"/>
                <a:gd name="connsiteY4" fmla="*/ 0 h 198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250013" h="1985100">
                  <a:moveTo>
                    <a:pt x="16889" y="0"/>
                  </a:moveTo>
                  <a:lnTo>
                    <a:pt x="16247489" y="0"/>
                  </a:lnTo>
                  <a:cubicBezTo>
                    <a:pt x="16248330" y="530551"/>
                    <a:pt x="16249172" y="1427509"/>
                    <a:pt x="16250013" y="1958060"/>
                  </a:cubicBezTo>
                  <a:lnTo>
                    <a:pt x="0" y="1985100"/>
                  </a:lnTo>
                  <a:lnTo>
                    <a:pt x="1688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8000" baseline="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宋体" charset="0"/>
                  <a:cs typeface="Times New Roman" panose="02020603050405020304" pitchFamily="18" charset="0"/>
                </a:rPr>
                <a:t>Rezultati</a:t>
              </a:r>
              <a:endParaRPr lang="en-US" sz="8000" baseline="0" dirty="0">
                <a:solidFill>
                  <a:schemeClr val="bg1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5297056" y="5508661"/>
            <a:ext cx="14051967" cy="15309562"/>
            <a:chOff x="17946053" y="6547786"/>
            <a:chExt cx="16128137" cy="29575777"/>
          </a:xfrm>
        </p:grpSpPr>
        <p:sp>
          <p:nvSpPr>
            <p:cNvPr id="9" name="Rectangle 8"/>
            <p:cNvSpPr/>
            <p:nvPr/>
          </p:nvSpPr>
          <p:spPr>
            <a:xfrm>
              <a:off x="17946053" y="6547786"/>
              <a:ext cx="16128137" cy="2592194"/>
            </a:xfrm>
            <a:custGeom>
              <a:avLst/>
              <a:gdLst>
                <a:gd name="connsiteX0" fmla="*/ 0 w 16230600"/>
                <a:gd name="connsiteY0" fmla="*/ 0 h 646331"/>
                <a:gd name="connsiteX1" fmla="*/ 16230600 w 16230600"/>
                <a:gd name="connsiteY1" fmla="*/ 0 h 646331"/>
                <a:gd name="connsiteX2" fmla="*/ 16230600 w 16230600"/>
                <a:gd name="connsiteY2" fmla="*/ 646331 h 646331"/>
                <a:gd name="connsiteX3" fmla="*/ 0 w 16230600"/>
                <a:gd name="connsiteY3" fmla="*/ 646331 h 646331"/>
                <a:gd name="connsiteX4" fmla="*/ 0 w 16230600"/>
                <a:gd name="connsiteY4" fmla="*/ 0 h 646331"/>
                <a:gd name="connsiteX0" fmla="*/ 0 w 16230600"/>
                <a:gd name="connsiteY0" fmla="*/ 0 h 817781"/>
                <a:gd name="connsiteX1" fmla="*/ 16230600 w 16230600"/>
                <a:gd name="connsiteY1" fmla="*/ 0 h 817781"/>
                <a:gd name="connsiteX2" fmla="*/ 16230600 w 16230600"/>
                <a:gd name="connsiteY2" fmla="*/ 646331 h 817781"/>
                <a:gd name="connsiteX3" fmla="*/ 57150 w 16230600"/>
                <a:gd name="connsiteY3" fmla="*/ 817781 h 817781"/>
                <a:gd name="connsiteX4" fmla="*/ 0 w 16230600"/>
                <a:gd name="connsiteY4" fmla="*/ 0 h 817781"/>
                <a:gd name="connsiteX0" fmla="*/ 0 w 16230600"/>
                <a:gd name="connsiteY0" fmla="*/ 0 h 846356"/>
                <a:gd name="connsiteX1" fmla="*/ 16230600 w 16230600"/>
                <a:gd name="connsiteY1" fmla="*/ 0 h 846356"/>
                <a:gd name="connsiteX2" fmla="*/ 16202025 w 16230600"/>
                <a:gd name="connsiteY2" fmla="*/ 846356 h 846356"/>
                <a:gd name="connsiteX3" fmla="*/ 57150 w 16230600"/>
                <a:gd name="connsiteY3" fmla="*/ 817781 h 846356"/>
                <a:gd name="connsiteX4" fmla="*/ 0 w 16230600"/>
                <a:gd name="connsiteY4" fmla="*/ 0 h 846356"/>
                <a:gd name="connsiteX0" fmla="*/ 0 w 16230600"/>
                <a:gd name="connsiteY0" fmla="*/ 0 h 932081"/>
                <a:gd name="connsiteX1" fmla="*/ 16230600 w 16230600"/>
                <a:gd name="connsiteY1" fmla="*/ 0 h 932081"/>
                <a:gd name="connsiteX2" fmla="*/ 16202025 w 16230600"/>
                <a:gd name="connsiteY2" fmla="*/ 846356 h 932081"/>
                <a:gd name="connsiteX3" fmla="*/ 0 w 16230600"/>
                <a:gd name="connsiteY3" fmla="*/ 932081 h 932081"/>
                <a:gd name="connsiteX4" fmla="*/ 0 w 16230600"/>
                <a:gd name="connsiteY4" fmla="*/ 0 h 932081"/>
                <a:gd name="connsiteX0" fmla="*/ 0 w 16230600"/>
                <a:gd name="connsiteY0" fmla="*/ 0 h 960656"/>
                <a:gd name="connsiteX1" fmla="*/ 16230600 w 16230600"/>
                <a:gd name="connsiteY1" fmla="*/ 0 h 960656"/>
                <a:gd name="connsiteX2" fmla="*/ 16202025 w 16230600"/>
                <a:gd name="connsiteY2" fmla="*/ 960656 h 960656"/>
                <a:gd name="connsiteX3" fmla="*/ 0 w 16230600"/>
                <a:gd name="connsiteY3" fmla="*/ 932081 h 960656"/>
                <a:gd name="connsiteX4" fmla="*/ 0 w 16230600"/>
                <a:gd name="connsiteY4" fmla="*/ 0 h 960656"/>
                <a:gd name="connsiteX0" fmla="*/ 0 w 16230600"/>
                <a:gd name="connsiteY0" fmla="*/ 0 h 1229383"/>
                <a:gd name="connsiteX1" fmla="*/ 16230600 w 16230600"/>
                <a:gd name="connsiteY1" fmla="*/ 0 h 1229383"/>
                <a:gd name="connsiteX2" fmla="*/ 16202025 w 16230600"/>
                <a:gd name="connsiteY2" fmla="*/ 960656 h 1229383"/>
                <a:gd name="connsiteX3" fmla="*/ 28575 w 16230600"/>
                <a:gd name="connsiteY3" fmla="*/ 1229383 h 1229383"/>
                <a:gd name="connsiteX4" fmla="*/ 0 w 16230600"/>
                <a:gd name="connsiteY4" fmla="*/ 0 h 1229383"/>
                <a:gd name="connsiteX0" fmla="*/ 0 w 16230600"/>
                <a:gd name="connsiteY0" fmla="*/ 0 h 1257958"/>
                <a:gd name="connsiteX1" fmla="*/ 16230600 w 16230600"/>
                <a:gd name="connsiteY1" fmla="*/ 0 h 1257958"/>
                <a:gd name="connsiteX2" fmla="*/ 16173450 w 16230600"/>
                <a:gd name="connsiteY2" fmla="*/ 1257958 h 1257958"/>
                <a:gd name="connsiteX3" fmla="*/ 28575 w 16230600"/>
                <a:gd name="connsiteY3" fmla="*/ 1229383 h 1257958"/>
                <a:gd name="connsiteX4" fmla="*/ 0 w 16230600"/>
                <a:gd name="connsiteY4" fmla="*/ 0 h 1257958"/>
                <a:gd name="connsiteX0" fmla="*/ 0 w 16230600"/>
                <a:gd name="connsiteY0" fmla="*/ 0 h 1428710"/>
                <a:gd name="connsiteX1" fmla="*/ 16230600 w 16230600"/>
                <a:gd name="connsiteY1" fmla="*/ 0 h 1428710"/>
                <a:gd name="connsiteX2" fmla="*/ 16173450 w 16230600"/>
                <a:gd name="connsiteY2" fmla="*/ 1257958 h 1428710"/>
                <a:gd name="connsiteX3" fmla="*/ 28575 w 16230600"/>
                <a:gd name="connsiteY3" fmla="*/ 1428710 h 1428710"/>
                <a:gd name="connsiteX4" fmla="*/ 0 w 16230600"/>
                <a:gd name="connsiteY4" fmla="*/ 0 h 1428710"/>
                <a:gd name="connsiteX0" fmla="*/ 0 w 16234410"/>
                <a:gd name="connsiteY0" fmla="*/ 0 h 1507116"/>
                <a:gd name="connsiteX1" fmla="*/ 16230600 w 16234410"/>
                <a:gd name="connsiteY1" fmla="*/ 0 h 1507116"/>
                <a:gd name="connsiteX2" fmla="*/ 16234410 w 16234410"/>
                <a:gd name="connsiteY2" fmla="*/ 1507116 h 1507116"/>
                <a:gd name="connsiteX3" fmla="*/ 28575 w 16234410"/>
                <a:gd name="connsiteY3" fmla="*/ 1428710 h 1507116"/>
                <a:gd name="connsiteX4" fmla="*/ 0 w 16234410"/>
                <a:gd name="connsiteY4" fmla="*/ 0 h 1507116"/>
                <a:gd name="connsiteX0" fmla="*/ 0 w 16234410"/>
                <a:gd name="connsiteY0" fmla="*/ 0 h 1628036"/>
                <a:gd name="connsiteX1" fmla="*/ 16230600 w 16234410"/>
                <a:gd name="connsiteY1" fmla="*/ 0 h 1628036"/>
                <a:gd name="connsiteX2" fmla="*/ 16234410 w 16234410"/>
                <a:gd name="connsiteY2" fmla="*/ 1507116 h 1628036"/>
                <a:gd name="connsiteX3" fmla="*/ 59055 w 16234410"/>
                <a:gd name="connsiteY3" fmla="*/ 1628036 h 1628036"/>
                <a:gd name="connsiteX4" fmla="*/ 0 w 16234410"/>
                <a:gd name="connsiteY4" fmla="*/ 0 h 1628036"/>
                <a:gd name="connsiteX0" fmla="*/ 0 w 16230600"/>
                <a:gd name="connsiteY0" fmla="*/ 0 h 1706442"/>
                <a:gd name="connsiteX1" fmla="*/ 16230600 w 16230600"/>
                <a:gd name="connsiteY1" fmla="*/ 0 h 1706442"/>
                <a:gd name="connsiteX2" fmla="*/ 16173450 w 16230600"/>
                <a:gd name="connsiteY2" fmla="*/ 1706442 h 1706442"/>
                <a:gd name="connsiteX3" fmla="*/ 59055 w 16230600"/>
                <a:gd name="connsiteY3" fmla="*/ 1628036 h 1706442"/>
                <a:gd name="connsiteX4" fmla="*/ 0 w 16230600"/>
                <a:gd name="connsiteY4" fmla="*/ 0 h 1706442"/>
                <a:gd name="connsiteX0" fmla="*/ 0 w 16230600"/>
                <a:gd name="connsiteY0" fmla="*/ 0 h 1706442"/>
                <a:gd name="connsiteX1" fmla="*/ 16230600 w 16230600"/>
                <a:gd name="connsiteY1" fmla="*/ 0 h 1706442"/>
                <a:gd name="connsiteX2" fmla="*/ 16173450 w 16230600"/>
                <a:gd name="connsiteY2" fmla="*/ 1706442 h 1706442"/>
                <a:gd name="connsiteX3" fmla="*/ 1905 w 16230600"/>
                <a:gd name="connsiteY3" fmla="*/ 1690325 h 1706442"/>
                <a:gd name="connsiteX4" fmla="*/ 0 w 16230600"/>
                <a:gd name="connsiteY4" fmla="*/ 0 h 1706442"/>
                <a:gd name="connsiteX0" fmla="*/ 0 w 16230600"/>
                <a:gd name="connsiteY0" fmla="*/ 0 h 1706442"/>
                <a:gd name="connsiteX1" fmla="*/ 16230600 w 16230600"/>
                <a:gd name="connsiteY1" fmla="*/ 0 h 1706442"/>
                <a:gd name="connsiteX2" fmla="*/ 16216993 w 16230600"/>
                <a:gd name="connsiteY2" fmla="*/ 1706442 h 1706442"/>
                <a:gd name="connsiteX3" fmla="*/ 1905 w 16230600"/>
                <a:gd name="connsiteY3" fmla="*/ 1690325 h 1706442"/>
                <a:gd name="connsiteX4" fmla="*/ 0 w 16230600"/>
                <a:gd name="connsiteY4" fmla="*/ 0 h 1706442"/>
                <a:gd name="connsiteX0" fmla="*/ 36195 w 16266795"/>
                <a:gd name="connsiteY0" fmla="*/ 0 h 2028313"/>
                <a:gd name="connsiteX1" fmla="*/ 16266795 w 16266795"/>
                <a:gd name="connsiteY1" fmla="*/ 0 h 2028313"/>
                <a:gd name="connsiteX2" fmla="*/ 16253188 w 16266795"/>
                <a:gd name="connsiteY2" fmla="*/ 1706442 h 2028313"/>
                <a:gd name="connsiteX3" fmla="*/ 0 w 16266795"/>
                <a:gd name="connsiteY3" fmla="*/ 2028313 h 2028313"/>
                <a:gd name="connsiteX4" fmla="*/ 36195 w 16266795"/>
                <a:gd name="connsiteY4" fmla="*/ 0 h 2028313"/>
                <a:gd name="connsiteX0" fmla="*/ 0 w 16230600"/>
                <a:gd name="connsiteY0" fmla="*/ 0 h 2028313"/>
                <a:gd name="connsiteX1" fmla="*/ 16230600 w 16230600"/>
                <a:gd name="connsiteY1" fmla="*/ 0 h 2028313"/>
                <a:gd name="connsiteX2" fmla="*/ 16216993 w 16230600"/>
                <a:gd name="connsiteY2" fmla="*/ 1706442 h 2028313"/>
                <a:gd name="connsiteX3" fmla="*/ 14605 w 16230600"/>
                <a:gd name="connsiteY3" fmla="*/ 2028313 h 2028313"/>
                <a:gd name="connsiteX4" fmla="*/ 0 w 16230600"/>
                <a:gd name="connsiteY4" fmla="*/ 0 h 2028313"/>
                <a:gd name="connsiteX0" fmla="*/ 0 w 16230600"/>
                <a:gd name="connsiteY0" fmla="*/ 0 h 2140976"/>
                <a:gd name="connsiteX1" fmla="*/ 16230600 w 16230600"/>
                <a:gd name="connsiteY1" fmla="*/ 0 h 2140976"/>
                <a:gd name="connsiteX2" fmla="*/ 16216993 w 16230600"/>
                <a:gd name="connsiteY2" fmla="*/ 1706442 h 2140976"/>
                <a:gd name="connsiteX3" fmla="*/ 40005 w 16230600"/>
                <a:gd name="connsiteY3" fmla="*/ 2140976 h 2140976"/>
                <a:gd name="connsiteX4" fmla="*/ 0 w 16230600"/>
                <a:gd name="connsiteY4" fmla="*/ 0 h 2140976"/>
                <a:gd name="connsiteX0" fmla="*/ 0 w 16230600"/>
                <a:gd name="connsiteY0" fmla="*/ 0 h 2140976"/>
                <a:gd name="connsiteX1" fmla="*/ 16230600 w 16230600"/>
                <a:gd name="connsiteY1" fmla="*/ 0 h 2140976"/>
                <a:gd name="connsiteX2" fmla="*/ 16216993 w 16230600"/>
                <a:gd name="connsiteY2" fmla="*/ 1706442 h 2140976"/>
                <a:gd name="connsiteX3" fmla="*/ 14605 w 16230600"/>
                <a:gd name="connsiteY3" fmla="*/ 2140976 h 2140976"/>
                <a:gd name="connsiteX4" fmla="*/ 0 w 16230600"/>
                <a:gd name="connsiteY4" fmla="*/ 0 h 2140976"/>
                <a:gd name="connsiteX0" fmla="*/ 0 w 16242393"/>
                <a:gd name="connsiteY0" fmla="*/ 0 h 2140976"/>
                <a:gd name="connsiteX1" fmla="*/ 16230600 w 16242393"/>
                <a:gd name="connsiteY1" fmla="*/ 0 h 2140976"/>
                <a:gd name="connsiteX2" fmla="*/ 16242393 w 16242393"/>
                <a:gd name="connsiteY2" fmla="*/ 2016264 h 2140976"/>
                <a:gd name="connsiteX3" fmla="*/ 14605 w 16242393"/>
                <a:gd name="connsiteY3" fmla="*/ 2140976 h 2140976"/>
                <a:gd name="connsiteX4" fmla="*/ 0 w 16242393"/>
                <a:gd name="connsiteY4" fmla="*/ 0 h 2140976"/>
                <a:gd name="connsiteX0" fmla="*/ 0 w 16242393"/>
                <a:gd name="connsiteY0" fmla="*/ 0 h 2140976"/>
                <a:gd name="connsiteX1" fmla="*/ 16230600 w 16242393"/>
                <a:gd name="connsiteY1" fmla="*/ 0 h 2140976"/>
                <a:gd name="connsiteX2" fmla="*/ 16242393 w 16242393"/>
                <a:gd name="connsiteY2" fmla="*/ 2100761 h 2140976"/>
                <a:gd name="connsiteX3" fmla="*/ 14605 w 16242393"/>
                <a:gd name="connsiteY3" fmla="*/ 2140976 h 2140976"/>
                <a:gd name="connsiteX4" fmla="*/ 0 w 16242393"/>
                <a:gd name="connsiteY4" fmla="*/ 0 h 214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242393" h="2140976">
                  <a:moveTo>
                    <a:pt x="0" y="0"/>
                  </a:moveTo>
                  <a:lnTo>
                    <a:pt x="16230600" y="0"/>
                  </a:lnTo>
                  <a:lnTo>
                    <a:pt x="16242393" y="2100761"/>
                  </a:lnTo>
                  <a:lnTo>
                    <a:pt x="14605" y="2140976"/>
                  </a:lnTo>
                  <a:cubicBezTo>
                    <a:pt x="9737" y="1427317"/>
                    <a:pt x="4868" y="713659"/>
                    <a:pt x="0" y="0"/>
                  </a:cubicBez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8000" baseline="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Materijal</a:t>
              </a:r>
              <a:r>
                <a:rPr lang="en-US" sz="8000" baseline="0" dirty="0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 </a:t>
              </a:r>
              <a:r>
                <a:rPr lang="en-US" sz="8000" baseline="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i</a:t>
              </a:r>
              <a:r>
                <a:rPr lang="en-US" sz="8000" baseline="0" dirty="0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 </a:t>
              </a:r>
              <a:r>
                <a:rPr lang="en-US" sz="8000" baseline="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ＭＳ Ｐゴシック" charset="0"/>
                  <a:cs typeface="Times New Roman" panose="02020603050405020304" pitchFamily="18" charset="0"/>
                </a:rPr>
                <a:t>metode</a:t>
              </a:r>
              <a:endParaRPr lang="en-US" sz="8000" baseline="0" dirty="0">
                <a:solidFill>
                  <a:schemeClr val="bg1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endParaRPr>
            </a:p>
          </p:txBody>
        </p:sp>
        <p:sp>
          <p:nvSpPr>
            <p:cNvPr id="14351" name="Rectangle 21"/>
            <p:cNvSpPr>
              <a:spLocks noChangeArrowheads="1"/>
            </p:cNvSpPr>
            <p:nvPr/>
          </p:nvSpPr>
          <p:spPr bwMode="auto">
            <a:xfrm>
              <a:off x="17949865" y="6557963"/>
              <a:ext cx="16111197" cy="29565600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baseline="0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07363" y="25214653"/>
            <a:ext cx="14087284" cy="6328585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algn="just"/>
            <a:r>
              <a:rPr lang="sr-Latn-R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Odrediti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ukupan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mutiranim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metastatskim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melanomom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liječenih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Klinici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onkologiju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(UKC RS)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odrediti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vrijeme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progresije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disease free survival (</a:t>
            </a:r>
            <a:r>
              <a:rPr lang="en-US" sz="58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DFS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preživljavanje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bez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progresije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progression free survival (</a:t>
            </a:r>
            <a:r>
              <a:rPr lang="en-US" sz="58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ukupno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preživljavanje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overall survival (</a:t>
            </a:r>
            <a:r>
              <a:rPr lang="en-US" sz="58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sz="58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sr-Latn-RS" sz="58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5522982" y="7252851"/>
            <a:ext cx="13702624" cy="12884226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algn="just"/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Sprovedeno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retrospektivno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periodu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početka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januara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2015. do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kraja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decembra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2019.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Klinici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onkologiju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UKC RS. </a:t>
            </a:r>
          </a:p>
          <a:p>
            <a:pPr algn="just"/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Podaci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prikupljani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istorija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patohistoloških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nalaza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mutiranim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melanomom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raspoređeni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tri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sr-Latn-R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Prvu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čine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koji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hemioterapijom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sr-Latn-R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drugoj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koji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BRAF/MEK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inhibitorima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sr-Latn-R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trećoj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inhibitorom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vemurafenibom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RS" sz="52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tri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određen</a:t>
            </a:r>
            <a:r>
              <a:rPr lang="sr-Latn-R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DFS</a:t>
            </a:r>
            <a:r>
              <a:rPr lang="sr-Latn-R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 </a:t>
            </a:r>
            <a:r>
              <a:rPr lang="sr-Latn-RS" sz="52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OS.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Analizirani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osnovni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demografski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podaci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tip melanoma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najčešće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lokalizacije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metastaza</a:t>
            </a:r>
            <a:r>
              <a:rPr lang="en-US" sz="52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489757" y="22388846"/>
            <a:ext cx="13418981" cy="4697369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algn="just"/>
            <a:r>
              <a:rPr lang="en-US" sz="5000" b="0" baseline="0" dirty="0">
                <a:latin typeface="Calibri" panose="020F0502020204030204" pitchFamily="34" charset="0"/>
              </a:rPr>
              <a:t>Od </a:t>
            </a:r>
            <a:r>
              <a:rPr lang="en-US" sz="5000" b="0" baseline="0" dirty="0" err="1">
                <a:latin typeface="Calibri" panose="020F0502020204030204" pitchFamily="34" charset="0"/>
              </a:rPr>
              <a:t>ukupno</a:t>
            </a:r>
            <a:r>
              <a:rPr lang="en-US" sz="5000" b="0" baseline="0" dirty="0">
                <a:latin typeface="Calibri" panose="020F0502020204030204" pitchFamily="34" charset="0"/>
              </a:rPr>
              <a:t> 413 </a:t>
            </a:r>
            <a:r>
              <a:rPr lang="en-US" sz="5000" b="0" baseline="0" dirty="0" err="1">
                <a:latin typeface="Calibri" panose="020F0502020204030204" pitchFamily="34" charset="0"/>
              </a:rPr>
              <a:t>pacijenata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sa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melanomom</a:t>
            </a:r>
            <a:r>
              <a:rPr lang="en-US" sz="5000" b="0" baseline="0" dirty="0">
                <a:latin typeface="Calibri" panose="020F0502020204030204" pitchFamily="34" charset="0"/>
              </a:rPr>
              <a:t>, </a:t>
            </a:r>
            <a:r>
              <a:rPr lang="en-US" sz="5000" b="0" baseline="0" dirty="0" err="1">
                <a:latin typeface="Calibri" panose="020F0502020204030204" pitchFamily="34" charset="0"/>
              </a:rPr>
              <a:t>njih</a:t>
            </a:r>
            <a:r>
              <a:rPr lang="en-US" sz="5000" b="0" baseline="0" dirty="0">
                <a:latin typeface="Calibri" panose="020F0502020204030204" pitchFamily="34" charset="0"/>
              </a:rPr>
              <a:t> 65 (15,74%) </a:t>
            </a:r>
            <a:r>
              <a:rPr lang="en-US" sz="5000" b="0" baseline="0" dirty="0" err="1">
                <a:latin typeface="Calibri" panose="020F0502020204030204" pitchFamily="34" charset="0"/>
              </a:rPr>
              <a:t>ima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patohistološki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verifikovan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i="1" baseline="0" dirty="0">
                <a:latin typeface="Calibri" panose="020F0502020204030204" pitchFamily="34" charset="0"/>
              </a:rPr>
              <a:t>BRAF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mutirani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metastatski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melanom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sa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mutacijom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detektovanom</a:t>
            </a:r>
            <a:r>
              <a:rPr lang="en-US" sz="5000" b="0" baseline="0" dirty="0">
                <a:latin typeface="Calibri" panose="020F0502020204030204" pitchFamily="34" charset="0"/>
              </a:rPr>
              <a:t> </a:t>
            </a:r>
            <a:r>
              <a:rPr lang="en-US" sz="5000" b="0" baseline="0" dirty="0" err="1">
                <a:latin typeface="Calibri" panose="020F0502020204030204" pitchFamily="34" charset="0"/>
              </a:rPr>
              <a:t>na</a:t>
            </a:r>
            <a:r>
              <a:rPr lang="en-US" sz="5000" b="0" baseline="0" dirty="0">
                <a:latin typeface="Calibri" panose="020F0502020204030204" pitchFamily="34" charset="0"/>
              </a:rPr>
              <a:t> V600E </a:t>
            </a:r>
            <a:r>
              <a:rPr lang="en-US" sz="5000" b="0" baseline="0" dirty="0" err="1">
                <a:latin typeface="Calibri" panose="020F0502020204030204" pitchFamily="34" charset="0"/>
              </a:rPr>
              <a:t>egzonu</a:t>
            </a:r>
            <a:r>
              <a:rPr lang="en-US" sz="5000" b="0" baseline="0" dirty="0">
                <a:latin typeface="Calibri" panose="020F0502020204030204" pitchFamily="34" charset="0"/>
              </a:rPr>
              <a:t>. </a:t>
            </a:r>
            <a:r>
              <a:rPr lang="sr-Latn-RS" sz="5000" b="0" baseline="0" dirty="0">
                <a:latin typeface="Calibri" panose="020F0502020204030204" pitchFamily="34" charset="0"/>
              </a:rPr>
              <a:t>Terapijski pristup prema grupama pacijenata predstavljen je grafički (Slika 2).</a:t>
            </a:r>
            <a:endParaRPr lang="en-US" sz="5000" b="0" baseline="0" dirty="0">
              <a:latin typeface="Calibri" panose="020F0502020204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9947027" y="23729232"/>
            <a:ext cx="13464761" cy="8544576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Dobijeni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pokazuju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liječenih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BRAF/MEK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inhibitorima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monoterapijski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vemurafenibom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bolji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hemioterapijski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dakarbazinom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Liječenje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monoterapijski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vemurafenibom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pokazuje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lošiji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liječene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kombinacijom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BRAF/MEK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R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sr-Latn-R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Dokazana je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</a:t>
            </a:r>
            <a:r>
              <a:rPr lang="sr-Latn-R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povezanost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između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produženog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liječenja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kombinovanom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terapijom</a:t>
            </a:r>
            <a:r>
              <a:rPr lang="en-U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BRAF/MEK </a:t>
            </a:r>
            <a:r>
              <a:rPr lang="en-US" sz="5000" b="0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inhibitorima</a:t>
            </a:r>
            <a:r>
              <a:rPr lang="sr-Latn-RS" sz="5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000" b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487B39A-CBD2-4E9E-B873-61F66397E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20217" y="22014495"/>
            <a:ext cx="14028806" cy="1059845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baseline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01A5CB-8BCF-43C9-B87F-B47DF5E7E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1716" y="661704"/>
            <a:ext cx="4724400" cy="40193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F70681-7E4C-4F4A-A2AB-B4124D821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67" y="10702608"/>
            <a:ext cx="14337077" cy="58795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46EC42-33C3-44A2-9839-91DB959D1B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1071" y="706820"/>
            <a:ext cx="4516924" cy="4026427"/>
          </a:xfrm>
          <a:prstGeom prst="rect">
            <a:avLst/>
          </a:prstGeom>
        </p:spPr>
      </p:pic>
      <p:sp>
        <p:nvSpPr>
          <p:cNvPr id="56" name="Rectangle 8">
            <a:extLst>
              <a:ext uri="{FF2B5EF4-FFF2-40B4-BE49-F238E27FC236}">
                <a16:creationId xmlns:a16="http://schemas.microsoft.com/office/drawing/2014/main" id="{FEC4AEE7-DD26-4C8E-94B5-BD857826F041}"/>
              </a:ext>
            </a:extLst>
          </p:cNvPr>
          <p:cNvSpPr/>
          <p:nvPr/>
        </p:nvSpPr>
        <p:spPr>
          <a:xfrm>
            <a:off x="29777476" y="5511880"/>
            <a:ext cx="14021932" cy="1323439"/>
          </a:xfrm>
          <a:custGeom>
            <a:avLst/>
            <a:gdLst>
              <a:gd name="connsiteX0" fmla="*/ 0 w 16230600"/>
              <a:gd name="connsiteY0" fmla="*/ 0 h 646331"/>
              <a:gd name="connsiteX1" fmla="*/ 16230600 w 16230600"/>
              <a:gd name="connsiteY1" fmla="*/ 0 h 646331"/>
              <a:gd name="connsiteX2" fmla="*/ 16230600 w 16230600"/>
              <a:gd name="connsiteY2" fmla="*/ 646331 h 646331"/>
              <a:gd name="connsiteX3" fmla="*/ 0 w 16230600"/>
              <a:gd name="connsiteY3" fmla="*/ 646331 h 646331"/>
              <a:gd name="connsiteX4" fmla="*/ 0 w 16230600"/>
              <a:gd name="connsiteY4" fmla="*/ 0 h 646331"/>
              <a:gd name="connsiteX0" fmla="*/ 0 w 16230600"/>
              <a:gd name="connsiteY0" fmla="*/ 0 h 817781"/>
              <a:gd name="connsiteX1" fmla="*/ 16230600 w 16230600"/>
              <a:gd name="connsiteY1" fmla="*/ 0 h 817781"/>
              <a:gd name="connsiteX2" fmla="*/ 16230600 w 16230600"/>
              <a:gd name="connsiteY2" fmla="*/ 646331 h 817781"/>
              <a:gd name="connsiteX3" fmla="*/ 57150 w 16230600"/>
              <a:gd name="connsiteY3" fmla="*/ 817781 h 817781"/>
              <a:gd name="connsiteX4" fmla="*/ 0 w 16230600"/>
              <a:gd name="connsiteY4" fmla="*/ 0 h 817781"/>
              <a:gd name="connsiteX0" fmla="*/ 0 w 16230600"/>
              <a:gd name="connsiteY0" fmla="*/ 0 h 846356"/>
              <a:gd name="connsiteX1" fmla="*/ 16230600 w 16230600"/>
              <a:gd name="connsiteY1" fmla="*/ 0 h 846356"/>
              <a:gd name="connsiteX2" fmla="*/ 16202025 w 16230600"/>
              <a:gd name="connsiteY2" fmla="*/ 846356 h 846356"/>
              <a:gd name="connsiteX3" fmla="*/ 57150 w 16230600"/>
              <a:gd name="connsiteY3" fmla="*/ 817781 h 846356"/>
              <a:gd name="connsiteX4" fmla="*/ 0 w 16230600"/>
              <a:gd name="connsiteY4" fmla="*/ 0 h 846356"/>
              <a:gd name="connsiteX0" fmla="*/ 0 w 16230600"/>
              <a:gd name="connsiteY0" fmla="*/ 0 h 932081"/>
              <a:gd name="connsiteX1" fmla="*/ 16230600 w 16230600"/>
              <a:gd name="connsiteY1" fmla="*/ 0 h 932081"/>
              <a:gd name="connsiteX2" fmla="*/ 16202025 w 16230600"/>
              <a:gd name="connsiteY2" fmla="*/ 846356 h 932081"/>
              <a:gd name="connsiteX3" fmla="*/ 0 w 16230600"/>
              <a:gd name="connsiteY3" fmla="*/ 932081 h 932081"/>
              <a:gd name="connsiteX4" fmla="*/ 0 w 16230600"/>
              <a:gd name="connsiteY4" fmla="*/ 0 h 932081"/>
              <a:gd name="connsiteX0" fmla="*/ 0 w 16230600"/>
              <a:gd name="connsiteY0" fmla="*/ 0 h 960656"/>
              <a:gd name="connsiteX1" fmla="*/ 16230600 w 16230600"/>
              <a:gd name="connsiteY1" fmla="*/ 0 h 960656"/>
              <a:gd name="connsiteX2" fmla="*/ 16202025 w 16230600"/>
              <a:gd name="connsiteY2" fmla="*/ 960656 h 960656"/>
              <a:gd name="connsiteX3" fmla="*/ 0 w 16230600"/>
              <a:gd name="connsiteY3" fmla="*/ 932081 h 960656"/>
              <a:gd name="connsiteX4" fmla="*/ 0 w 16230600"/>
              <a:gd name="connsiteY4" fmla="*/ 0 h 960656"/>
              <a:gd name="connsiteX0" fmla="*/ 0 w 16230600"/>
              <a:gd name="connsiteY0" fmla="*/ 0 h 1229383"/>
              <a:gd name="connsiteX1" fmla="*/ 16230600 w 16230600"/>
              <a:gd name="connsiteY1" fmla="*/ 0 h 1229383"/>
              <a:gd name="connsiteX2" fmla="*/ 16202025 w 16230600"/>
              <a:gd name="connsiteY2" fmla="*/ 960656 h 1229383"/>
              <a:gd name="connsiteX3" fmla="*/ 28575 w 16230600"/>
              <a:gd name="connsiteY3" fmla="*/ 1229383 h 1229383"/>
              <a:gd name="connsiteX4" fmla="*/ 0 w 16230600"/>
              <a:gd name="connsiteY4" fmla="*/ 0 h 1229383"/>
              <a:gd name="connsiteX0" fmla="*/ 0 w 16230600"/>
              <a:gd name="connsiteY0" fmla="*/ 0 h 1257958"/>
              <a:gd name="connsiteX1" fmla="*/ 16230600 w 16230600"/>
              <a:gd name="connsiteY1" fmla="*/ 0 h 1257958"/>
              <a:gd name="connsiteX2" fmla="*/ 16173450 w 16230600"/>
              <a:gd name="connsiteY2" fmla="*/ 1257958 h 1257958"/>
              <a:gd name="connsiteX3" fmla="*/ 28575 w 16230600"/>
              <a:gd name="connsiteY3" fmla="*/ 1229383 h 1257958"/>
              <a:gd name="connsiteX4" fmla="*/ 0 w 16230600"/>
              <a:gd name="connsiteY4" fmla="*/ 0 h 1257958"/>
              <a:gd name="connsiteX0" fmla="*/ 0 w 16230600"/>
              <a:gd name="connsiteY0" fmla="*/ 0 h 1618692"/>
              <a:gd name="connsiteX1" fmla="*/ 16230600 w 16230600"/>
              <a:gd name="connsiteY1" fmla="*/ 0 h 1618692"/>
              <a:gd name="connsiteX2" fmla="*/ 16173450 w 16230600"/>
              <a:gd name="connsiteY2" fmla="*/ 1257958 h 1618692"/>
              <a:gd name="connsiteX3" fmla="*/ 28575 w 16230600"/>
              <a:gd name="connsiteY3" fmla="*/ 1618692 h 1618692"/>
              <a:gd name="connsiteX4" fmla="*/ 0 w 16230600"/>
              <a:gd name="connsiteY4" fmla="*/ 0 h 1618692"/>
              <a:gd name="connsiteX0" fmla="*/ 0 w 16233122"/>
              <a:gd name="connsiteY0" fmla="*/ 0 h 1618692"/>
              <a:gd name="connsiteX1" fmla="*/ 16230600 w 16233122"/>
              <a:gd name="connsiteY1" fmla="*/ 0 h 1618692"/>
              <a:gd name="connsiteX2" fmla="*/ 16233122 w 16233122"/>
              <a:gd name="connsiteY2" fmla="*/ 1591652 h 1618692"/>
              <a:gd name="connsiteX3" fmla="*/ 28575 w 16233122"/>
              <a:gd name="connsiteY3" fmla="*/ 1618692 h 1618692"/>
              <a:gd name="connsiteX4" fmla="*/ 0 w 16233122"/>
              <a:gd name="connsiteY4" fmla="*/ 0 h 1618692"/>
              <a:gd name="connsiteX0" fmla="*/ 16889 w 16250011"/>
              <a:gd name="connsiteY0" fmla="*/ 0 h 1985100"/>
              <a:gd name="connsiteX1" fmla="*/ 16247489 w 16250011"/>
              <a:gd name="connsiteY1" fmla="*/ 0 h 1985100"/>
              <a:gd name="connsiteX2" fmla="*/ 16250011 w 16250011"/>
              <a:gd name="connsiteY2" fmla="*/ 1591652 h 1985100"/>
              <a:gd name="connsiteX3" fmla="*/ 0 w 16250011"/>
              <a:gd name="connsiteY3" fmla="*/ 1985100 h 1985100"/>
              <a:gd name="connsiteX4" fmla="*/ 16889 w 16250011"/>
              <a:gd name="connsiteY4" fmla="*/ 0 h 1985100"/>
              <a:gd name="connsiteX0" fmla="*/ 16889 w 16280321"/>
              <a:gd name="connsiteY0" fmla="*/ 0 h 1985100"/>
              <a:gd name="connsiteX1" fmla="*/ 16247489 w 16280321"/>
              <a:gd name="connsiteY1" fmla="*/ 0 h 1985100"/>
              <a:gd name="connsiteX2" fmla="*/ 16280321 w 16280321"/>
              <a:gd name="connsiteY2" fmla="*/ 1866458 h 1985100"/>
              <a:gd name="connsiteX3" fmla="*/ 0 w 16280321"/>
              <a:gd name="connsiteY3" fmla="*/ 1985100 h 1985100"/>
              <a:gd name="connsiteX4" fmla="*/ 16889 w 16280321"/>
              <a:gd name="connsiteY4" fmla="*/ 0 h 1985100"/>
              <a:gd name="connsiteX0" fmla="*/ 16889 w 16280321"/>
              <a:gd name="connsiteY0" fmla="*/ 0 h 1988596"/>
              <a:gd name="connsiteX1" fmla="*/ 16247489 w 16280321"/>
              <a:gd name="connsiteY1" fmla="*/ 0 h 1988596"/>
              <a:gd name="connsiteX2" fmla="*/ 16280321 w 16280321"/>
              <a:gd name="connsiteY2" fmla="*/ 1988596 h 1988596"/>
              <a:gd name="connsiteX3" fmla="*/ 0 w 16280321"/>
              <a:gd name="connsiteY3" fmla="*/ 1985100 h 1988596"/>
              <a:gd name="connsiteX4" fmla="*/ 16889 w 16280321"/>
              <a:gd name="connsiteY4" fmla="*/ 0 h 1988596"/>
              <a:gd name="connsiteX0" fmla="*/ 16889 w 16247524"/>
              <a:gd name="connsiteY0" fmla="*/ 0 h 1988596"/>
              <a:gd name="connsiteX1" fmla="*/ 16247489 w 16247524"/>
              <a:gd name="connsiteY1" fmla="*/ 0 h 1988596"/>
              <a:gd name="connsiteX2" fmla="*/ 16234857 w 16247524"/>
              <a:gd name="connsiteY2" fmla="*/ 1988596 h 1988596"/>
              <a:gd name="connsiteX3" fmla="*/ 0 w 16247524"/>
              <a:gd name="connsiteY3" fmla="*/ 1985100 h 1988596"/>
              <a:gd name="connsiteX4" fmla="*/ 16889 w 16247524"/>
              <a:gd name="connsiteY4" fmla="*/ 0 h 1988596"/>
              <a:gd name="connsiteX0" fmla="*/ 16889 w 16250013"/>
              <a:gd name="connsiteY0" fmla="*/ 0 h 1985100"/>
              <a:gd name="connsiteX1" fmla="*/ 16247489 w 16250013"/>
              <a:gd name="connsiteY1" fmla="*/ 0 h 1985100"/>
              <a:gd name="connsiteX2" fmla="*/ 16250013 w 16250013"/>
              <a:gd name="connsiteY2" fmla="*/ 1958060 h 1985100"/>
              <a:gd name="connsiteX3" fmla="*/ 0 w 16250013"/>
              <a:gd name="connsiteY3" fmla="*/ 1985100 h 1985100"/>
              <a:gd name="connsiteX4" fmla="*/ 16889 w 16250013"/>
              <a:gd name="connsiteY4" fmla="*/ 0 h 198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50013" h="1985100">
                <a:moveTo>
                  <a:pt x="16889" y="0"/>
                </a:moveTo>
                <a:lnTo>
                  <a:pt x="16247489" y="0"/>
                </a:lnTo>
                <a:cubicBezTo>
                  <a:pt x="16248330" y="530551"/>
                  <a:pt x="16249172" y="1427509"/>
                  <a:pt x="16250013" y="1958060"/>
                </a:cubicBezTo>
                <a:lnTo>
                  <a:pt x="0" y="1985100"/>
                </a:lnTo>
                <a:lnTo>
                  <a:pt x="16889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8000" baseline="0" dirty="0" err="1">
                <a:solidFill>
                  <a:schemeClr val="bg1"/>
                </a:solidFill>
                <a:latin typeface="Times New Roman" panose="02020603050405020304" pitchFamily="18" charset="0"/>
                <a:ea typeface="宋体" charset="0"/>
                <a:cs typeface="Times New Roman" panose="02020603050405020304" pitchFamily="18" charset="0"/>
              </a:rPr>
              <a:t>Rezultati</a:t>
            </a:r>
            <a:r>
              <a:rPr lang="en-US" sz="8000" baseline="0" dirty="0">
                <a:solidFill>
                  <a:schemeClr val="bg1"/>
                </a:solidFill>
                <a:latin typeface="Times New Roman" panose="02020603050405020304" pitchFamily="18" charset="0"/>
                <a:ea typeface="宋体" charset="0"/>
                <a:cs typeface="Times New Roman" panose="02020603050405020304" pitchFamily="18" charset="0"/>
              </a:rPr>
              <a:t> </a:t>
            </a:r>
            <a:r>
              <a:rPr lang="sr-Latn-RS" sz="8000" baseline="0" dirty="0">
                <a:solidFill>
                  <a:schemeClr val="bg1"/>
                </a:solidFill>
                <a:latin typeface="Times New Roman" panose="02020603050405020304" pitchFamily="18" charset="0"/>
                <a:ea typeface="宋体" charset="0"/>
                <a:cs typeface="Times New Roman" panose="02020603050405020304" pitchFamily="18" charset="0"/>
              </a:rPr>
              <a:t>(nastavak)</a:t>
            </a:r>
            <a:endParaRPr lang="en-US" sz="8000" baseline="0" dirty="0">
              <a:solidFill>
                <a:schemeClr val="bg1"/>
              </a:solidFill>
              <a:latin typeface="Times New Roman" panose="02020603050405020304" pitchFamily="18" charset="0"/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4626F2-E8EF-4001-99A2-D7A25F4E987E}"/>
              </a:ext>
            </a:extLst>
          </p:cNvPr>
          <p:cNvSpPr txBox="1"/>
          <p:nvPr/>
        </p:nvSpPr>
        <p:spPr>
          <a:xfrm>
            <a:off x="4809171" y="16564613"/>
            <a:ext cx="5253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6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Slika 1. </a:t>
            </a:r>
            <a:r>
              <a:rPr lang="sr-Latn-R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Melanom kože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6F8BB54-CCA8-4C95-BBE4-21AFBF2C7582}"/>
              </a:ext>
            </a:extLst>
          </p:cNvPr>
          <p:cNvSpPr txBox="1"/>
          <p:nvPr/>
        </p:nvSpPr>
        <p:spPr>
          <a:xfrm>
            <a:off x="15858689" y="31926930"/>
            <a:ext cx="13050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sz="45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Slika 2. </a:t>
            </a:r>
            <a:r>
              <a:rPr lang="sr-Latn-BA" sz="4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Terapijski pristup kod BRAF mutiranog melanoma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1DC332A-EF71-461E-9960-38329B0FD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213835"/>
              </p:ext>
            </p:extLst>
          </p:nvPr>
        </p:nvGraphicFramePr>
        <p:xfrm>
          <a:off x="30239273" y="14062063"/>
          <a:ext cx="13194726" cy="4129429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622570">
                  <a:extLst>
                    <a:ext uri="{9D8B030D-6E8A-4147-A177-3AD203B41FA5}">
                      <a16:colId xmlns:a16="http://schemas.microsoft.com/office/drawing/2014/main" val="3514179627"/>
                    </a:ext>
                  </a:extLst>
                </a:gridCol>
                <a:gridCol w="3399957">
                  <a:extLst>
                    <a:ext uri="{9D8B030D-6E8A-4147-A177-3AD203B41FA5}">
                      <a16:colId xmlns:a16="http://schemas.microsoft.com/office/drawing/2014/main" val="606727450"/>
                    </a:ext>
                  </a:extLst>
                </a:gridCol>
                <a:gridCol w="3061926">
                  <a:extLst>
                    <a:ext uri="{9D8B030D-6E8A-4147-A177-3AD203B41FA5}">
                      <a16:colId xmlns:a16="http://schemas.microsoft.com/office/drawing/2014/main" val="2939843545"/>
                    </a:ext>
                  </a:extLst>
                </a:gridCol>
                <a:gridCol w="3110273">
                  <a:extLst>
                    <a:ext uri="{9D8B030D-6E8A-4147-A177-3AD203B41FA5}">
                      <a16:colId xmlns:a16="http://schemas.microsoft.com/office/drawing/2014/main" val="693991981"/>
                    </a:ext>
                  </a:extLst>
                </a:gridCol>
              </a:tblGrid>
              <a:tr h="10894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200" dirty="0">
                          <a:effectLst/>
                        </a:rPr>
                        <a:t>Terapijska grupa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200" dirty="0">
                          <a:solidFill>
                            <a:sysClr val="windowText" lastClr="000000"/>
                          </a:solidFill>
                          <a:effectLst/>
                        </a:rPr>
                        <a:t>Hemioterapija</a:t>
                      </a:r>
                      <a:endParaRPr lang="en-US" sz="3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200" i="1" dirty="0">
                          <a:effectLst/>
                        </a:rPr>
                        <a:t>BRAF/MEK </a:t>
                      </a:r>
                      <a:r>
                        <a:rPr lang="sr-Latn-BA" sz="3200" dirty="0">
                          <a:effectLst/>
                        </a:rPr>
                        <a:t>inhibitori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200" dirty="0">
                          <a:effectLst/>
                        </a:rPr>
                        <a:t>Vemurafenib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380010"/>
                  </a:ext>
                </a:extLst>
              </a:tr>
              <a:tr h="7929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300" i="1" dirty="0">
                          <a:effectLst/>
                        </a:rPr>
                        <a:t>PFS</a:t>
                      </a:r>
                      <a:endParaRPr lang="en-US" sz="33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RS" sz="3500" dirty="0">
                          <a:effectLst/>
                        </a:rPr>
                        <a:t>8,1 mjesec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11,6 </a:t>
                      </a:r>
                      <a:r>
                        <a:rPr lang="sr-Latn-RS" sz="3500" dirty="0">
                          <a:effectLst/>
                        </a:rPr>
                        <a:t>mjeseci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9,1 </a:t>
                      </a:r>
                      <a:r>
                        <a:rPr lang="sr-Latn-RS" sz="3500" dirty="0">
                          <a:effectLst/>
                        </a:rPr>
                        <a:t>mjesec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0825736"/>
                  </a:ext>
                </a:extLst>
              </a:tr>
              <a:tr h="10894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RS" sz="3300" dirty="0">
                          <a:effectLst/>
                        </a:rPr>
                        <a:t>Standardna devijacija </a:t>
                      </a:r>
                      <a:r>
                        <a:rPr lang="sr-Cyrl-BA" sz="3300" dirty="0">
                          <a:effectLst/>
                        </a:rPr>
                        <a:t>- </a:t>
                      </a:r>
                      <a:r>
                        <a:rPr lang="sr-Latn-RS" sz="3300" dirty="0">
                          <a:effectLst/>
                        </a:rPr>
                        <a:t>SD</a:t>
                      </a:r>
                      <a:endParaRPr lang="en-US" sz="3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5,75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7,40</a:t>
                      </a:r>
                      <a:endParaRPr lang="en-US" sz="3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5,55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3757780"/>
                  </a:ext>
                </a:extLst>
              </a:tr>
              <a:tr h="10894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300" dirty="0">
                          <a:effectLst/>
                        </a:rPr>
                        <a:t>Confidence interva</a:t>
                      </a:r>
                      <a:r>
                        <a:rPr lang="sr-Latn-RS" sz="3300" dirty="0">
                          <a:effectLst/>
                        </a:rPr>
                        <a:t>l </a:t>
                      </a:r>
                      <a:r>
                        <a:rPr lang="sr-Cyrl-BA" sz="3300" dirty="0">
                          <a:effectLst/>
                        </a:rPr>
                        <a:t>- </a:t>
                      </a:r>
                      <a:r>
                        <a:rPr lang="sr-Latn-RS" sz="3300" dirty="0">
                          <a:effectLst/>
                        </a:rPr>
                        <a:t>CI</a:t>
                      </a:r>
                      <a:endParaRPr lang="en-US" sz="3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5,1 -</a:t>
                      </a:r>
                      <a:r>
                        <a:rPr lang="sr-Latn-RS" sz="3500">
                          <a:effectLst/>
                        </a:rPr>
                        <a:t> 11,</a:t>
                      </a:r>
                      <a:r>
                        <a:rPr lang="sr-Cyrl-BA" sz="3500">
                          <a:effectLst/>
                        </a:rPr>
                        <a:t>1</a:t>
                      </a:r>
                      <a:endParaRPr lang="en-US" sz="3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2,3 </a:t>
                      </a:r>
                      <a:r>
                        <a:rPr lang="sr-Latn-RS" sz="3500">
                          <a:effectLst/>
                        </a:rPr>
                        <a:t>-</a:t>
                      </a:r>
                      <a:r>
                        <a:rPr lang="sr-Cyrl-BA" sz="3500">
                          <a:effectLst/>
                        </a:rPr>
                        <a:t> 11,7</a:t>
                      </a:r>
                      <a:endParaRPr lang="en-US" sz="3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1,4 </a:t>
                      </a:r>
                      <a:r>
                        <a:rPr lang="sr-Latn-RS" sz="3500" dirty="0">
                          <a:effectLst/>
                        </a:rPr>
                        <a:t>-</a:t>
                      </a:r>
                      <a:r>
                        <a:rPr lang="sr-Cyrl-BA" sz="3500" dirty="0">
                          <a:effectLst/>
                        </a:rPr>
                        <a:t> 6,3</a:t>
                      </a:r>
                      <a:endParaRPr lang="en-US" sz="3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94108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F3169C38-860A-465E-B4DE-0EC056F03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056679"/>
              </p:ext>
            </p:extLst>
          </p:nvPr>
        </p:nvGraphicFramePr>
        <p:xfrm>
          <a:off x="30239273" y="18856337"/>
          <a:ext cx="13194724" cy="3158158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593527">
                  <a:extLst>
                    <a:ext uri="{9D8B030D-6E8A-4147-A177-3AD203B41FA5}">
                      <a16:colId xmlns:a16="http://schemas.microsoft.com/office/drawing/2014/main" val="3232192344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149225005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855092707"/>
                    </a:ext>
                  </a:extLst>
                </a:gridCol>
                <a:gridCol w="3124197">
                  <a:extLst>
                    <a:ext uri="{9D8B030D-6E8A-4147-A177-3AD203B41FA5}">
                      <a16:colId xmlns:a16="http://schemas.microsoft.com/office/drawing/2014/main" val="65305899"/>
                    </a:ext>
                  </a:extLst>
                </a:gridCol>
              </a:tblGrid>
              <a:tr h="104423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sr-Latn-BA" sz="3000" dirty="0">
                          <a:effectLst/>
                        </a:rPr>
                        <a:t>Terapijska grupa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000" dirty="0">
                          <a:effectLst/>
                        </a:rPr>
                        <a:t>Hemioterapija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000" i="1" dirty="0">
                          <a:effectLst/>
                        </a:rPr>
                        <a:t>BRAF/MEK </a:t>
                      </a:r>
                      <a:r>
                        <a:rPr lang="sr-Latn-BA" sz="3000" dirty="0">
                          <a:effectLst/>
                        </a:rPr>
                        <a:t>inhibitori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sr-Latn-BA" sz="3000" dirty="0">
                          <a:effectLst/>
                        </a:rPr>
                        <a:t>Vemurafenib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3670130"/>
                  </a:ext>
                </a:extLst>
              </a:tr>
              <a:tr h="6644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BA" sz="3500" i="1" dirty="0">
                          <a:effectLst/>
                        </a:rPr>
                        <a:t>OS</a:t>
                      </a:r>
                      <a:endParaRPr lang="en-US" sz="35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RS" sz="3500" dirty="0">
                          <a:effectLst/>
                        </a:rPr>
                        <a:t>27 mjeseci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48,7 </a:t>
                      </a:r>
                      <a:r>
                        <a:rPr lang="sr-Latn-RS" sz="3500">
                          <a:effectLst/>
                        </a:rPr>
                        <a:t>mjeseci</a:t>
                      </a:r>
                      <a:endParaRPr lang="en-US" sz="3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50,7 </a:t>
                      </a:r>
                      <a:r>
                        <a:rPr lang="sr-Latn-RS" sz="3500">
                          <a:effectLst/>
                        </a:rPr>
                        <a:t>mjeseci</a:t>
                      </a:r>
                      <a:endParaRPr lang="en-US" sz="3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1782345"/>
                  </a:ext>
                </a:extLst>
              </a:tr>
              <a:tr h="69151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RS" sz="3500" dirty="0">
                          <a:effectLst/>
                        </a:rPr>
                        <a:t>SD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23,61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7,40</a:t>
                      </a:r>
                      <a:endParaRPr lang="en-US" sz="3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45,45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2447971"/>
                  </a:ext>
                </a:extLst>
              </a:tr>
              <a:tr h="75793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Latn-RS" sz="3500" dirty="0">
                          <a:effectLst/>
                        </a:rPr>
                        <a:t>CI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14,6 - 39,3</a:t>
                      </a:r>
                      <a:endParaRPr lang="en-US" sz="3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>
                          <a:effectLst/>
                        </a:rPr>
                        <a:t>10,7 - 27,7</a:t>
                      </a:r>
                      <a:endParaRPr lang="en-US" sz="3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BA" sz="3500" dirty="0">
                          <a:effectLst/>
                        </a:rPr>
                        <a:t>10,7 - 29,6</a:t>
                      </a:r>
                      <a:endParaRPr lang="en-US" sz="3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638330"/>
                  </a:ext>
                </a:extLst>
              </a:tr>
            </a:tbl>
          </a:graphicData>
        </a:graphic>
      </p:graphicFrame>
      <p:sp>
        <p:nvSpPr>
          <p:cNvPr id="63" name="TextBox 62">
            <a:extLst>
              <a:ext uri="{FF2B5EF4-FFF2-40B4-BE49-F238E27FC236}">
                <a16:creationId xmlns:a16="http://schemas.microsoft.com/office/drawing/2014/main" id="{47B51D05-3878-423A-87C6-E0CFFEF0C9F7}"/>
              </a:ext>
            </a:extLst>
          </p:cNvPr>
          <p:cNvSpPr txBox="1"/>
          <p:nvPr/>
        </p:nvSpPr>
        <p:spPr>
          <a:xfrm>
            <a:off x="30142463" y="18053168"/>
            <a:ext cx="11666843" cy="644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sr-Latn-BA" sz="50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Tabela 2. </a:t>
            </a:r>
            <a:r>
              <a:rPr lang="sr-Latn-BA" sz="5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</a:t>
            </a:r>
            <a:r>
              <a:rPr lang="sr-Latn-BA" sz="5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sve tri grupe pacijenata</a:t>
            </a:r>
            <a:endParaRPr lang="en-US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C6F1746-B580-4045-8F88-A8E0A8EDE98C}"/>
              </a:ext>
            </a:extLst>
          </p:cNvPr>
          <p:cNvSpPr txBox="1"/>
          <p:nvPr/>
        </p:nvSpPr>
        <p:spPr>
          <a:xfrm>
            <a:off x="30142463" y="13258894"/>
            <a:ext cx="11342129" cy="644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sr-Latn-BA" sz="50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Tabela </a:t>
            </a:r>
            <a:r>
              <a:rPr lang="sr-Latn-BA" sz="5000" b="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sr-Latn-BA" sz="50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sr-Latn-BA" sz="5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PFS</a:t>
            </a:r>
            <a:r>
              <a:rPr lang="sr-Latn-BA" sz="5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sve tri grupe pacijenata</a:t>
            </a:r>
            <a:endParaRPr lang="en-US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8FEC2D2-4B56-4D26-BF22-A0E398E3F01E}"/>
              </a:ext>
            </a:extLst>
          </p:cNvPr>
          <p:cNvSpPr txBox="1"/>
          <p:nvPr/>
        </p:nvSpPr>
        <p:spPr>
          <a:xfrm>
            <a:off x="29924997" y="6974017"/>
            <a:ext cx="13726889" cy="6451696"/>
          </a:xfrm>
          <a:prstGeom prst="rect">
            <a:avLst/>
          </a:prstGeom>
          <a:noFill/>
        </p:spPr>
        <p:txBody>
          <a:bodyPr wrap="square" lIns="79925" tIns="39970" rIns="79925" bIns="39970" rtlCol="0">
            <a:spAutoFit/>
          </a:bodyPr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Prosječan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kod pacijenata liječenih hemioterapijom iznosi 8,1 mjesec, dok prosječan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iznosi 27 mjeseci.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kod pacijenata liječenih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BRAF/MEK 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inhibitorima u prosjeku iznosi 11,6 mjeseci, dok prosječan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iznosi 48,7 mjeseci. 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grupi pacijenata liječenih monoterapijski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inhibitorom vemurafenibom prosječan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iznosi 9,1 mjesec, te </a:t>
            </a:r>
            <a:r>
              <a:rPr lang="sr-Latn-RS" sz="4600" b="0" i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sr-Latn-RS" sz="46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50,7 mjeseci. (Tabele 1 i 2)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06D6512-2355-449B-AC79-69AF162408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4400" y="26982377"/>
            <a:ext cx="12191999" cy="4969953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5319</TotalTime>
  <Words>541</Words>
  <Application>Microsoft Office PowerPoint</Application>
  <PresentationFormat>Custom</PresentationFormat>
  <Paragraphs>75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Century Gothic</vt:lpstr>
      <vt:lpstr>Courier New</vt:lpstr>
      <vt:lpstr>Palatino Linotype</vt:lpstr>
      <vt:lpstr>Times New Roman</vt:lpstr>
      <vt:lpstr>Executive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lilu1</dc:creator>
  <cp:lastModifiedBy>User</cp:lastModifiedBy>
  <cp:revision>207</cp:revision>
  <cp:lastPrinted>2013-08-04T02:58:23Z</cp:lastPrinted>
  <dcterms:created xsi:type="dcterms:W3CDTF">2011-10-21T15:46:33Z</dcterms:created>
  <dcterms:modified xsi:type="dcterms:W3CDTF">2022-04-22T19:05:53Z</dcterms:modified>
</cp:coreProperties>
</file>