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  <p:sldMasterId id="2147483761" r:id="rId2"/>
  </p:sldMasterIdLst>
  <p:notesMasterIdLst>
    <p:notesMasterId r:id="rId23"/>
  </p:notesMasterIdLst>
  <p:sldIdLst>
    <p:sldId id="271" r:id="rId3"/>
    <p:sldId id="281" r:id="rId4"/>
    <p:sldId id="293" r:id="rId5"/>
    <p:sldId id="295" r:id="rId6"/>
    <p:sldId id="304" r:id="rId7"/>
    <p:sldId id="305" r:id="rId8"/>
    <p:sldId id="287" r:id="rId9"/>
    <p:sldId id="284" r:id="rId10"/>
    <p:sldId id="292" r:id="rId11"/>
    <p:sldId id="301" r:id="rId12"/>
    <p:sldId id="297" r:id="rId13"/>
    <p:sldId id="296" r:id="rId14"/>
    <p:sldId id="307" r:id="rId15"/>
    <p:sldId id="298" r:id="rId16"/>
    <p:sldId id="302" r:id="rId17"/>
    <p:sldId id="299" r:id="rId18"/>
    <p:sldId id="303" r:id="rId19"/>
    <p:sldId id="306" r:id="rId20"/>
    <p:sldId id="300" r:id="rId21"/>
    <p:sldId id="273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44" autoAdjust="0"/>
    <p:restoredTop sz="94660"/>
  </p:normalViewPr>
  <p:slideViewPr>
    <p:cSldViewPr snapToGrid="0">
      <p:cViewPr varScale="1">
        <p:scale>
          <a:sx n="86" d="100"/>
          <a:sy n="86" d="100"/>
        </p:scale>
        <p:origin x="91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4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Latn-RS" sz="1600" b="1" i="0" baseline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POLNA STRUKTURA PACIJENATA</a:t>
            </a:r>
            <a:endParaRPr lang="sr-Cyrl-BA" sz="1600" b="1" i="0" baseline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16214566929133858"/>
          <c:y val="9.72222222222222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explosion val="7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E3E2-41F8-A236-1BD31B53542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E3E2-41F8-A236-1BD31B535420}"/>
              </c:ext>
            </c:extLst>
          </c:dPt>
          <c:dLbls>
            <c:dLbl>
              <c:idx val="0"/>
              <c:layout>
                <c:manualLayout>
                  <c:x val="-0.22820089676290464"/>
                  <c:y val="-0.11749854184893554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3E2-41F8-A236-1BD31B535420}"/>
                </c:ext>
              </c:extLst>
            </c:dLbl>
            <c:dLbl>
              <c:idx val="1"/>
              <c:layout>
                <c:manualLayout>
                  <c:x val="0.17327974628171477"/>
                  <c:y val="2.826552930883639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3E2-41F8-A236-1BD31B53542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Sheet1!$K$8:$K$9</c:f>
              <c:strCache>
                <c:ptCount val="2"/>
                <c:pt idx="0">
                  <c:v>MUŠKARCI</c:v>
                </c:pt>
                <c:pt idx="1">
                  <c:v>ŽENE</c:v>
                </c:pt>
              </c:strCache>
            </c:strRef>
          </c:cat>
          <c:val>
            <c:numRef>
              <c:f>Sheet1!$L$8:$L$9</c:f>
              <c:numCache>
                <c:formatCode>General</c:formatCode>
                <c:ptCount val="2"/>
                <c:pt idx="0">
                  <c:v>41</c:v>
                </c:pt>
                <c:pt idx="1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3E2-41F8-A236-1BD31B5354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Latn-RS" sz="2440" b="1" i="0" cap="none" spc="0" baseline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TIP MELANOMA</a:t>
            </a:r>
            <a:endParaRPr lang="en-US" sz="2440" b="1" i="0" cap="none" spc="0" baseline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3580517541440405"/>
          <c:y val="2.53731356585520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089425282638653"/>
          <c:y val="0.10653084323712507"/>
          <c:w val="0.60816837840719284"/>
          <c:h val="0.86630447085455575"/>
        </c:manualLayout>
      </c:layout>
      <c:pieChart>
        <c:varyColors val="1"/>
        <c:ser>
          <c:idx val="0"/>
          <c:order val="0"/>
          <c:explosion val="6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1DE-4496-A330-17DF217E843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1DE-4496-A330-17DF217E843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1DE-4496-A330-17DF217E8435}"/>
              </c:ext>
            </c:extLst>
          </c:dPt>
          <c:cat>
            <c:strRef>
              <c:f>Sheet1!$C$6:$C$8</c:f>
              <c:strCache>
                <c:ptCount val="3"/>
                <c:pt idx="0">
                  <c:v>NODULARNI</c:v>
                </c:pt>
                <c:pt idx="1">
                  <c:v>SUPERFICIJALNI</c:v>
                </c:pt>
                <c:pt idx="2">
                  <c:v>NEPOZNATO</c:v>
                </c:pt>
              </c:strCache>
            </c:strRef>
          </c:cat>
          <c:val>
            <c:numRef>
              <c:f>Sheet1!$D$6:$D$8</c:f>
              <c:numCache>
                <c:formatCode>General</c:formatCode>
                <c:ptCount val="3"/>
                <c:pt idx="0">
                  <c:v>52</c:v>
                </c:pt>
                <c:pt idx="1">
                  <c:v>8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1DE-4496-A330-17DF217E84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43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41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41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70310886396932337"/>
          <c:y val="0.27160488592772059"/>
          <c:w val="0.28611548556430444"/>
          <c:h val="0.4920018170805572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Latn-RS" sz="2400" b="1" i="0" baseline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TERAPIJSKI PRISTUP</a:t>
            </a:r>
            <a:r>
              <a:rPr lang="sr-Cyrl-BA" sz="2400" b="1" i="0" baseline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i="0" baseline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sr-Cyrl-BA" sz="2400" b="1" i="0" baseline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2400" b="1" i="0" baseline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BRAF MUTIRANOG MELANOMA</a:t>
            </a:r>
            <a:endParaRPr lang="en-US" sz="2400" b="1" i="0" baseline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0ACB-4844-A4A0-829874C55BD4}"/>
              </c:ext>
            </c:extLst>
          </c:dPt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0ACB-4844-A4A0-829874C55BD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Sheet1!$M$23:$M$25</c:f>
              <c:strCache>
                <c:ptCount val="3"/>
                <c:pt idx="0">
                  <c:v>HEMIOTERAPIJA</c:v>
                </c:pt>
                <c:pt idx="1">
                  <c:v>BRAF/MEK INHIBITORI</c:v>
                </c:pt>
                <c:pt idx="2">
                  <c:v>VEMURAFENIB</c:v>
                </c:pt>
              </c:strCache>
            </c:strRef>
          </c:cat>
          <c:val>
            <c:numRef>
              <c:f>Sheet1!$N$23:$N$25</c:f>
              <c:numCache>
                <c:formatCode>General</c:formatCode>
                <c:ptCount val="3"/>
                <c:pt idx="0">
                  <c:v>13</c:v>
                </c:pt>
                <c:pt idx="1">
                  <c:v>18</c:v>
                </c:pt>
                <c:pt idx="2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ACB-4844-A4A0-829874C55B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736054207"/>
        <c:axId val="1831562479"/>
        <c:axId val="0"/>
      </c:bar3DChart>
      <c:catAx>
        <c:axId val="1736054207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831562479"/>
        <c:crosses val="autoZero"/>
        <c:auto val="1"/>
        <c:lblAlgn val="ctr"/>
        <c:lblOffset val="100"/>
        <c:noMultiLvlLbl val="0"/>
      </c:catAx>
      <c:valAx>
        <c:axId val="183156247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3605420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6158980127484066"/>
          <c:y val="0.40659374334964887"/>
          <c:w val="0.22765751055311634"/>
          <c:h val="0.277503014825849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0.39632</cdr:x>
      <cdr:y>0.65288</cdr:y>
    </cdr:from>
    <cdr:to>
      <cdr:x>0.49632</cdr:x>
      <cdr:y>0.73621</cdr:y>
    </cdr:to>
    <cdr:sp macro="" textlink="">
      <cdr:nvSpPr>
        <cdr:cNvPr id="5" name="TextBox 4">
          <a:extLst xmlns:a="http://schemas.openxmlformats.org/drawingml/2006/main">
            <a:ext uri="{FF2B5EF4-FFF2-40B4-BE49-F238E27FC236}">
              <a16:creationId xmlns:a16="http://schemas.microsoft.com/office/drawing/2014/main" id="{21D5E1B1-F445-47D9-8492-E122D47A61D9}"/>
            </a:ext>
          </a:extLst>
        </cdr:cNvPr>
        <cdr:cNvSpPr txBox="1"/>
      </cdr:nvSpPr>
      <cdr:spPr>
        <a:xfrm xmlns:a="http://schemas.openxmlformats.org/drawingml/2006/main">
          <a:off x="2563177" y="2873038"/>
          <a:ext cx="646748" cy="3666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r-Cyrl-BA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80%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0.18907</cdr:x>
      <cdr:y>0.32523</cdr:y>
    </cdr:from>
    <cdr:to>
      <cdr:x>0.32907</cdr:x>
      <cdr:y>0.40162</cdr:y>
    </cdr:to>
    <cdr:sp macro="" textlink="">
      <cdr:nvSpPr>
        <cdr:cNvPr id="6" name="TextBox 5">
          <a:extLst xmlns:a="http://schemas.openxmlformats.org/drawingml/2006/main">
            <a:ext uri="{FF2B5EF4-FFF2-40B4-BE49-F238E27FC236}">
              <a16:creationId xmlns:a16="http://schemas.microsoft.com/office/drawing/2014/main" id="{3F974A1C-F9A2-4F87-A7C1-64CBA1EFBABF}"/>
            </a:ext>
          </a:extLst>
        </cdr:cNvPr>
        <cdr:cNvSpPr txBox="1"/>
      </cdr:nvSpPr>
      <cdr:spPr>
        <a:xfrm xmlns:a="http://schemas.openxmlformats.org/drawingml/2006/main">
          <a:off x="1222832" y="1431191"/>
          <a:ext cx="905447" cy="3361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r-Cyrl-BA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12,3%</a:t>
          </a:r>
          <a:endParaRPr lang="en-US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0.29608</cdr:x>
      <cdr:y>0.20112</cdr:y>
    </cdr:from>
    <cdr:to>
      <cdr:x>0.38274</cdr:x>
      <cdr:y>0.27751</cdr:y>
    </cdr:to>
    <cdr:sp macro="" textlink="">
      <cdr:nvSpPr>
        <cdr:cNvPr id="7" name="TextBox 6">
          <a:extLst xmlns:a="http://schemas.openxmlformats.org/drawingml/2006/main">
            <a:ext uri="{FF2B5EF4-FFF2-40B4-BE49-F238E27FC236}">
              <a16:creationId xmlns:a16="http://schemas.microsoft.com/office/drawing/2014/main" id="{73173D3E-CFA2-40CA-9765-DE917FCF761A}"/>
            </a:ext>
          </a:extLst>
        </cdr:cNvPr>
        <cdr:cNvSpPr txBox="1"/>
      </cdr:nvSpPr>
      <cdr:spPr>
        <a:xfrm xmlns:a="http://schemas.openxmlformats.org/drawingml/2006/main">
          <a:off x="2366132" y="1128338"/>
          <a:ext cx="692541" cy="4285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r-Latn-R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7,7</a:t>
          </a:r>
          <a:r>
            <a:rPr lang="sr-Cyrl-BA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%</a:t>
          </a:r>
        </a:p>
        <a:p xmlns:a="http://schemas.openxmlformats.org/drawingml/2006/main">
          <a:endParaRPr lang="en-US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0.2209</cdr:x>
      <cdr:y>0.94189</cdr:y>
    </cdr:from>
    <cdr:to>
      <cdr:x>0.69887</cdr:x>
      <cdr:y>1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794838B0-C2D3-4EC6-B9CF-8C30450D2243}"/>
            </a:ext>
          </a:extLst>
        </cdr:cNvPr>
        <cdr:cNvSpPr txBox="1"/>
      </cdr:nvSpPr>
      <cdr:spPr>
        <a:xfrm xmlns:a="http://schemas.openxmlformats.org/drawingml/2006/main">
          <a:off x="1815826" y="5410357"/>
          <a:ext cx="3928974" cy="3337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r-Cyrl-BA" sz="1100" dirty="0"/>
            <a:t> </a:t>
          </a:r>
          <a:r>
            <a:rPr lang="sr-Latn-R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BROJ PACIJENATA PO GRUPAMA</a:t>
          </a:r>
          <a:endParaRPr lang="en-US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0.56672</cdr:x>
      <cdr:y>0.26671</cdr:y>
    </cdr:from>
    <cdr:to>
      <cdr:x>0.67796</cdr:x>
      <cdr:y>0.38354</cdr:y>
    </cdr:to>
    <cdr:sp macro="" textlink="">
      <cdr:nvSpPr>
        <cdr:cNvPr id="3" name="TextBox 2">
          <a:extLst xmlns:a="http://schemas.openxmlformats.org/drawingml/2006/main">
            <a:ext uri="{FF2B5EF4-FFF2-40B4-BE49-F238E27FC236}">
              <a16:creationId xmlns:a16="http://schemas.microsoft.com/office/drawing/2014/main" id="{5ECBBB21-EFC6-4692-ADBB-DC9858950B2A}"/>
            </a:ext>
          </a:extLst>
        </cdr:cNvPr>
        <cdr:cNvSpPr txBox="1"/>
      </cdr:nvSpPr>
      <cdr:spPr>
        <a:xfrm xmlns:a="http://schemas.openxmlformats.org/drawingml/2006/main">
          <a:off x="4658480" y="1532019"/>
          <a:ext cx="914401" cy="6710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sr-Cyrl-BA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26,2</a:t>
          </a:r>
          <a:r>
            <a:rPr lang="sr-Cyrl-BA" sz="1600" b="1" dirty="0"/>
            <a:t>%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EF6EA-26B4-4DA5-B697-9969159E7EA6}" type="datetimeFigureOut">
              <a:rPr lang="en-US" smtClean="0"/>
              <a:t>4/10/2022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CDF44-D452-4C61-97C3-7DA1244403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240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/>
              <a:t>4/10/2022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40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/>
              <a:t>4/10/2022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33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/>
              <a:t>4/10/2022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16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/>
              <a:t>4/10/2022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9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/>
              <a:t>4/10/2022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20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/>
              <a:t>4/10/2022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48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/>
              <a:t>4/10/2022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49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/>
              <a:t>4/10/2022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14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/>
              <a:t>4/10/2022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51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/>
              <a:t>4/10/2022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17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/>
              <a:t>4/10/2022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11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CD63D-9E5A-45A4-AE2D-290C0D93A4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AFB8DE-444F-40AD-AAC7-E75CBAE9CC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E4099E-98FC-49A7-9F7F-D742FB82E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D816-E156-48EE-9FD5-0829FBAA868F}" type="datetimeFigureOut">
              <a:rPr lang="en-US" smtClean="0"/>
              <a:t>4/10/2022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FFF331-2B12-4CB7-80A6-8B4103E67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5EDFC2-1869-4F1E-8B1B-19C2B092F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5C8-0E3B-44D6-86D2-E636CF18D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642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A28AC-4B00-41E3-BC97-2D1ADEFE4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DFC81B-04AA-4082-AEF0-D7A0C122BA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B04B60-60A4-4BD8-ABCA-B5C9A6989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D816-E156-48EE-9FD5-0829FBAA868F}" type="datetimeFigureOut">
              <a:rPr lang="en-US" smtClean="0"/>
              <a:t>4/10/2022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FB77E9-7EDD-4A04-BCF2-42F12711C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2BDFD4-228F-451D-9F63-FE98923FE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5C8-0E3B-44D6-86D2-E636CF18D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3688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5BC7E0-08A1-4B2F-AC8C-7D15FCB0A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05C8F9-C699-48D1-BE38-CF3237C5C9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B6F726-85B9-418A-81FE-FC7A18DAE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D816-E156-48EE-9FD5-0829FBAA868F}" type="datetimeFigureOut">
              <a:rPr lang="en-US" smtClean="0"/>
              <a:t>4/10/2022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92467-90FE-4FCE-B933-539C8939E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CE481E-3004-48C7-B8BA-B712A1734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5C8-0E3B-44D6-86D2-E636CF18D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326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C5B7F-EAA2-4315-ABA1-37778E070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3E8AF-41DD-42AE-9CC0-756F5C350C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35BE37-F380-4C33-87B6-3049111353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AB4956-F269-405C-968C-D34B72A43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D816-E156-48EE-9FD5-0829FBAA868F}" type="datetimeFigureOut">
              <a:rPr lang="en-US" smtClean="0"/>
              <a:t>4/10/2022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5A9973-B0E3-4FF2-97AF-4CE4D0291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22E9EE-F501-43F5-8342-0E0B3B0F1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5C8-0E3B-44D6-86D2-E636CF18D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673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CA078F-6A42-4FD7-ACC9-91D41BC98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EAC82F-0DE1-4A2B-A4D3-6D2D8E6403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E9BAA6-4AF9-4D6C-952D-C7C5DA75BF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F46068-BF77-4DA3-A21C-AB3C008DA0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45CDDE-AA6A-4E82-A1E5-DE8E25DF5A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7D1EA3-7608-45EC-AC41-55BDBC6DB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D816-E156-48EE-9FD5-0829FBAA868F}" type="datetimeFigureOut">
              <a:rPr lang="en-US" smtClean="0"/>
              <a:t>4/10/2022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F54C68-5E28-4C2E-B8AA-648FEDB3B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7AC9D2-E061-4DFC-A4B9-8196D7F90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5C8-0E3B-44D6-86D2-E636CF18D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1203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65A55-2D4E-46C7-BAFD-7A972E7B2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E7C499-B918-4371-8F5F-677489EBF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D816-E156-48EE-9FD5-0829FBAA868F}" type="datetimeFigureOut">
              <a:rPr lang="en-US" smtClean="0"/>
              <a:t>4/10/2022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21CC27-7EAA-4975-9C6F-1C49F6EBE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A20F14-F262-42A3-8EB4-24959129C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5C8-0E3B-44D6-86D2-E636CF18D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0761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698008-C635-4D1F-A2A9-4128461E3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D816-E156-48EE-9FD5-0829FBAA868F}" type="datetimeFigureOut">
              <a:rPr lang="en-US" smtClean="0"/>
              <a:t>4/10/2022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EA89B3-9106-4857-AF97-0C78D707E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85A1FC-6F11-46E2-8B2A-BC5749EBD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5C8-0E3B-44D6-86D2-E636CF18D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6703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88AB1D-A61E-41A1-A11F-FC71AC2AE0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B10494-D63E-4176-BE40-F7E455157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1E5E7F-4003-4FED-8884-72AC3C3371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81E185-B49E-41E0-B752-56E1D5B91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D816-E156-48EE-9FD5-0829FBAA868F}" type="datetimeFigureOut">
              <a:rPr lang="en-US" smtClean="0"/>
              <a:t>4/10/2022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ED507E-87F2-4A0D-A109-A2B9492C4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7B60B-2668-4696-9EF5-017EAB488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5C8-0E3B-44D6-86D2-E636CF18D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8301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331E3-B735-4FCD-A7FE-368BB86E2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2E43C5-B1FB-401F-865F-C8FBE5ED91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AE8C87-B519-455F-8F73-B033905123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DB0646-EA69-4636-808D-5DF367B6E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D816-E156-48EE-9FD5-0829FBAA868F}" type="datetimeFigureOut">
              <a:rPr lang="en-US" smtClean="0"/>
              <a:t>4/10/2022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1B3322-F05E-4E4E-A90C-683F4B674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62AA20-CE0A-44C4-AAE2-7656E24B6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5C8-0E3B-44D6-86D2-E636CF18D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4325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CF4FE-336B-4129-802E-93377ECA1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13217E-7467-49A9-94C0-371D682D21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15023-ECA5-4762-BD00-14DFAE403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D816-E156-48EE-9FD5-0829FBAA868F}" type="datetimeFigureOut">
              <a:rPr lang="en-US" smtClean="0"/>
              <a:t>4/10/2022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A5817C-8582-462C-B9A6-9E3551AAC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170A2-46E4-4418-A57E-945C20215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5C8-0E3B-44D6-86D2-E636CF18D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5940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27BE8B-6F0F-4862-87F8-1E0EE28C73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957E65-D8A4-47DE-9984-EBB558D8EA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E9094-2FAE-43BE-8047-AB6F48B33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D816-E156-48EE-9FD5-0829FBAA868F}" type="datetimeFigureOut">
              <a:rPr lang="en-US" smtClean="0"/>
              <a:t>4/10/2022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1E24F9-7143-4C6A-8A0A-7C7764E71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E8ED2-5CB8-4026-9AEA-A9282FDA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385C8-0E3B-44D6-86D2-E636CF18D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9387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A6EE2-53F6-42B7-8A38-6A0CE4E535BD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4" name="Picture 1" descr="image001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1" y="6343553"/>
            <a:ext cx="175260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0790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/>
              <a:t>4/10/2022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869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8BD6BB-4ABA-49A3-9DD4-D7BC4338D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2E7578-1206-4C14-B176-AAA317DDE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06AF42-A729-4777-99CF-C1100F8879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5D816-E156-48EE-9FD5-0829FBAA868F}" type="datetimeFigureOut">
              <a:rPr lang="en-US" smtClean="0"/>
              <a:t>4/10/2022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3BDF49-B972-40FE-81C3-F50910213F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99FD1F-78FF-4BB6-A41A-0FFF9B6CC1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385C8-0E3B-44D6-86D2-E636CF18D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270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6E8601D-C1EC-4117-A63D-BE06A36A281A}"/>
              </a:ext>
            </a:extLst>
          </p:cNvPr>
          <p:cNvSpPr/>
          <p:nvPr/>
        </p:nvSpPr>
        <p:spPr>
          <a:xfrm>
            <a:off x="381740" y="1262786"/>
            <a:ext cx="825290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0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BRAF </a:t>
            </a:r>
            <a:r>
              <a:rPr lang="sr-Latn-RS" sz="30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MUTIRANI METASTATSKI MELANOM -</a:t>
            </a:r>
            <a:endParaRPr lang="sr-Cyrl-BA" sz="3000" b="1" spc="50" dirty="0">
              <a:ln w="0"/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sr-Latn-RS" sz="30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UČESTALOST</a:t>
            </a:r>
            <a:r>
              <a:rPr lang="sr-Cyrl-BA" sz="30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r-Latn-RS" sz="30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TERAPIJSKI PRISTU</a:t>
            </a:r>
            <a:r>
              <a:rPr lang="en-US" sz="30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 I ISHOD LIJE</a:t>
            </a:r>
            <a:r>
              <a:rPr lang="sr-Latn-RS" sz="30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ČENJA</a:t>
            </a:r>
            <a:endParaRPr lang="en-US" sz="3000" b="1" spc="50" dirty="0">
              <a:ln w="0"/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5FC82F-4DC2-467F-918F-7DC2BD8213F2}"/>
              </a:ext>
            </a:extLst>
          </p:cNvPr>
          <p:cNvSpPr txBox="1"/>
          <p:nvPr/>
        </p:nvSpPr>
        <p:spPr>
          <a:xfrm>
            <a:off x="3346883" y="5802848"/>
            <a:ext cx="2379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April</a:t>
            </a:r>
            <a:r>
              <a:rPr lang="sr-Cyrl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2022. godine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4326233E-CB32-44FB-A145-101555EE07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939452"/>
            <a:ext cx="6858000" cy="1655762"/>
          </a:xfrm>
        </p:spPr>
        <p:txBody>
          <a:bodyPr>
            <a:normAutofit/>
          </a:bodyPr>
          <a:lstStyle/>
          <a:p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Bojana </a:t>
            </a:r>
            <a:r>
              <a:rPr lang="en-US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Lazi</a:t>
            </a:r>
            <a:r>
              <a:rPr lang="sr-Latn-R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ć</a:t>
            </a:r>
            <a:endParaRPr lang="en-US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16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07AB51A-395F-4331-9BFA-815388092A47}"/>
              </a:ext>
            </a:extLst>
          </p:cNvPr>
          <p:cNvSpPr txBox="1"/>
          <p:nvPr/>
        </p:nvSpPr>
        <p:spPr>
          <a:xfrm>
            <a:off x="2109587" y="447739"/>
            <a:ext cx="49248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MELANOM</a:t>
            </a:r>
            <a:r>
              <a:rPr lang="sr-Cyrl-BA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sr-Latn-R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definicija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9FEAAD-7287-4382-BA34-D4B19F886524}"/>
              </a:ext>
            </a:extLst>
          </p:cNvPr>
          <p:cNvSpPr txBox="1"/>
          <p:nvPr/>
        </p:nvSpPr>
        <p:spPr>
          <a:xfrm>
            <a:off x="572611" y="1726368"/>
            <a:ext cx="8220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r-Latn-R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Najmaligniji tumor kože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 progresivnim rastom svjetske incidencije.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9D13CF-8E2C-42CD-9F62-2349B69A3A54}"/>
              </a:ext>
            </a:extLst>
          </p:cNvPr>
          <p:cNvSpPr txBox="1"/>
          <p:nvPr/>
        </p:nvSpPr>
        <p:spPr>
          <a:xfrm>
            <a:off x="572611" y="2465795"/>
            <a:ext cx="8473735" cy="2773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r-Latn-BA" dirty="0">
                <a:latin typeface="Times New Roman" panose="02020603050405020304" pitchFamily="18" charset="0"/>
                <a:ea typeface="Calibri" panose="020F0502020204030204" pitchFamily="34" charset="0"/>
              </a:rPr>
              <a:t>B</a:t>
            </a:r>
            <a:r>
              <a:rPr lang="sr-Latn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roj novoregistrovanih slučajeva melanoma u svijetu kod oba pola u 2018. godini je 287 723. </a:t>
            </a:r>
            <a:r>
              <a:rPr lang="sr-Latn-R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(GLOBOCAN)</a:t>
            </a:r>
            <a:br>
              <a:rPr lang="sr-Cyrl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sr-Cyrl-BA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r-Latn-RS" dirty="0">
                <a:latin typeface="Times New Roman" panose="02020603050405020304" pitchFamily="18" charset="0"/>
                <a:ea typeface="Calibri" panose="020F0502020204030204" pitchFamily="34" charset="0"/>
              </a:rPr>
              <a:t>Agresivan tumor sklon metastaziranju.</a:t>
            </a:r>
            <a:endParaRPr lang="sr-Cyrl-BA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sr-Latn-RS" dirty="0">
                <a:latin typeface="Times New Roman" panose="02020603050405020304" pitchFamily="18" charset="0"/>
                <a:ea typeface="Calibri" panose="020F0502020204030204" pitchFamily="34" charset="0"/>
              </a:rPr>
              <a:t>Ne postoji mjesto u organizmu gdje ne može dati metastaze.</a:t>
            </a:r>
            <a:endParaRPr lang="sr-Cyrl-BA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78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87A30F2-F5C3-4A36-A023-38A5C2BB05A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9" y="26633"/>
            <a:ext cx="4361142" cy="25123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C3F009-5DCF-425E-8EA7-A64EE78C1D4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043" y="40339"/>
            <a:ext cx="4361142" cy="24849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1EEC04-9BB5-47D6-BFE9-3BE38AB20380}"/>
              </a:ext>
            </a:extLst>
          </p:cNvPr>
          <p:cNvSpPr txBox="1"/>
          <p:nvPr/>
        </p:nvSpPr>
        <p:spPr>
          <a:xfrm>
            <a:off x="79899" y="2539014"/>
            <a:ext cx="43101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Slika</a:t>
            </a:r>
            <a:r>
              <a:rPr lang="sr-Cyrl-BA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1. </a:t>
            </a:r>
            <a:r>
              <a:rPr lang="sr-Latn-RS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Melanom sa površinskim (superficijalnim)</a:t>
            </a:r>
            <a:r>
              <a:rPr lang="sr-Cyrl-BA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širenjem</a:t>
            </a:r>
            <a:r>
              <a:rPr lang="sr-Cyrl-BA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228AA6-418D-4EC7-9522-0DAD751DA0F1}"/>
              </a:ext>
            </a:extLst>
          </p:cNvPr>
          <p:cNvSpPr txBox="1"/>
          <p:nvPr/>
        </p:nvSpPr>
        <p:spPr>
          <a:xfrm>
            <a:off x="5477522" y="2632057"/>
            <a:ext cx="30378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Slika 2. </a:t>
            </a:r>
            <a:r>
              <a:rPr lang="sr-Latn-RS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Nodularni melanom</a:t>
            </a:r>
            <a:endParaRPr 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60CB158-E6F8-47D2-BD51-F4813C0E8937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9" y="3222300"/>
            <a:ext cx="4492101" cy="251238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BC1DEE0-B1EB-4470-BBF1-91150484AC82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985" y="3222300"/>
            <a:ext cx="4267200" cy="25073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9E8F9A3-A81E-4290-BEFA-84B819F01368}"/>
              </a:ext>
            </a:extLst>
          </p:cNvPr>
          <p:cNvSpPr txBox="1"/>
          <p:nvPr/>
        </p:nvSpPr>
        <p:spPr>
          <a:xfrm>
            <a:off x="428360" y="5729654"/>
            <a:ext cx="40060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Slika</a:t>
            </a:r>
            <a:r>
              <a:rPr lang="sr-Cyrl-BA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3. </a:t>
            </a:r>
            <a:r>
              <a:rPr lang="sr-Latn-RS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Maligni lentigo melanom</a:t>
            </a:r>
            <a:endParaRPr 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40FE9A-A506-46A5-B9E4-B3F037E52FA0}"/>
              </a:ext>
            </a:extLst>
          </p:cNvPr>
          <p:cNvSpPr txBox="1"/>
          <p:nvPr/>
        </p:nvSpPr>
        <p:spPr>
          <a:xfrm>
            <a:off x="5246703" y="5766108"/>
            <a:ext cx="33646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Slika</a:t>
            </a:r>
            <a:r>
              <a:rPr lang="sr-Cyrl-BA" sz="1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4. </a:t>
            </a:r>
            <a:r>
              <a:rPr lang="sr-Latn-RS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Akralni lentigo melanom</a:t>
            </a:r>
            <a:r>
              <a:rPr lang="sr-Cyrl-BA" sz="1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99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D0FADEF-1DEE-4E9C-8230-E0BBBBE576B4}"/>
              </a:ext>
            </a:extLst>
          </p:cNvPr>
          <p:cNvSpPr txBox="1"/>
          <p:nvPr/>
        </p:nvSpPr>
        <p:spPr>
          <a:xfrm>
            <a:off x="505195" y="136524"/>
            <a:ext cx="8133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BRAF MUTIRANI MELANOM</a:t>
            </a:r>
            <a:endParaRPr 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1CBB051-8891-435C-A6F6-B13FDEA5AE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26"/>
          <a:stretch/>
        </p:blipFill>
        <p:spPr>
          <a:xfrm>
            <a:off x="0" y="1766657"/>
            <a:ext cx="9144000" cy="509134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B93E710-4349-44DE-B2C8-E59C66C94C1B}"/>
              </a:ext>
            </a:extLst>
          </p:cNvPr>
          <p:cNvSpPr txBox="1"/>
          <p:nvPr/>
        </p:nvSpPr>
        <p:spPr>
          <a:xfrm>
            <a:off x="256168" y="1043923"/>
            <a:ext cx="82591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sr-Latn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 50 do 60 % pacijenata s melanomom kože</a:t>
            </a:r>
            <a:r>
              <a:rPr lang="sr-Cyrl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</a:t>
            </a:r>
            <a:r>
              <a:rPr lang="sr-Cyrl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mutaciju</a:t>
            </a:r>
            <a:r>
              <a:rPr lang="sr-Cyrl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r-Latn-R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BRAF gena.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BF1E1E0-891D-4D1F-8F12-3E267A8D6919}"/>
              </a:ext>
            </a:extLst>
          </p:cNvPr>
          <p:cNvSpPr/>
          <p:nvPr/>
        </p:nvSpPr>
        <p:spPr>
          <a:xfrm>
            <a:off x="577763" y="2417064"/>
            <a:ext cx="3018407" cy="8189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FB42F9A-806A-4D20-8DE8-D5028354CC7A}"/>
              </a:ext>
            </a:extLst>
          </p:cNvPr>
          <p:cNvSpPr txBox="1"/>
          <p:nvPr/>
        </p:nvSpPr>
        <p:spPr>
          <a:xfrm>
            <a:off x="683579" y="2503380"/>
            <a:ext cx="2806773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en-US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Combination therapy with BRAF and MEK inhibitors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06E86D-1A7D-487C-AE82-C1469AE4A45B}"/>
              </a:ext>
            </a:extLst>
          </p:cNvPr>
          <p:cNvSpPr txBox="1"/>
          <p:nvPr/>
        </p:nvSpPr>
        <p:spPr>
          <a:xfrm>
            <a:off x="2600325" y="6529519"/>
            <a:ext cx="3943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Slika 5. </a:t>
            </a:r>
            <a:r>
              <a:rPr lang="sr-Latn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MAPK signalni put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8C3483F-F530-4A3F-90C4-CCACC641904C}"/>
              </a:ext>
            </a:extLst>
          </p:cNvPr>
          <p:cNvSpPr/>
          <p:nvPr/>
        </p:nvSpPr>
        <p:spPr>
          <a:xfrm>
            <a:off x="5804483" y="4007912"/>
            <a:ext cx="1008170" cy="365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EB5F1D-E06D-4C89-B237-DB2ABF527F02}"/>
              </a:ext>
            </a:extLst>
          </p:cNvPr>
          <p:cNvSpPr txBox="1"/>
          <p:nvPr/>
        </p:nvSpPr>
        <p:spPr>
          <a:xfrm>
            <a:off x="5874520" y="3999960"/>
            <a:ext cx="881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V600E</a:t>
            </a:r>
          </a:p>
        </p:txBody>
      </p:sp>
    </p:spTree>
    <p:extLst>
      <p:ext uri="{BB962C8B-B14F-4D97-AF65-F5344CB8AC3E}">
        <p14:creationId xmlns:p14="http://schemas.microsoft.com/office/powerpoint/2010/main" val="355055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E2158F8-6C75-46AA-9950-9ECEAF1611BE}"/>
              </a:ext>
            </a:extLst>
          </p:cNvPr>
          <p:cNvSpPr txBox="1"/>
          <p:nvPr/>
        </p:nvSpPr>
        <p:spPr>
          <a:xfrm>
            <a:off x="2218736" y="656333"/>
            <a:ext cx="36309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CILJ RADA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A41825-F94B-46E1-9D73-E5FD4FCC6D40}"/>
              </a:ext>
            </a:extLst>
          </p:cNvPr>
          <p:cNvSpPr txBox="1"/>
          <p:nvPr/>
        </p:nvSpPr>
        <p:spPr>
          <a:xfrm>
            <a:off x="604940" y="1768010"/>
            <a:ext cx="7956057" cy="3357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sr-Latn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Odrediti ukupan broj pacijenata sa BRAF mutiranim metastatskim melanomom liječenih u Klinici za onkologiju (UKC RS) i odrediti vrijeme do progresije bolesti - disease free survival (DFS), preživljavanje bez progresije bolesti - progression free survival (PFS) i ukupno preživljavanje - overall survival (OS).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37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E6AA302-DF26-490F-8D5F-B817D91ED503}"/>
              </a:ext>
            </a:extLst>
          </p:cNvPr>
          <p:cNvSpPr txBox="1"/>
          <p:nvPr/>
        </p:nvSpPr>
        <p:spPr>
          <a:xfrm>
            <a:off x="1684918" y="479395"/>
            <a:ext cx="58017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MATERIJAL I METODE</a:t>
            </a:r>
            <a:endParaRPr 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DF0DCA-425B-4963-B2AD-D2F75A4C5942}"/>
              </a:ext>
            </a:extLst>
          </p:cNvPr>
          <p:cNvSpPr txBox="1"/>
          <p:nvPr/>
        </p:nvSpPr>
        <p:spPr>
          <a:xfrm>
            <a:off x="452760" y="1262179"/>
            <a:ext cx="8149702" cy="4377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sr-Latn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Sprovedeno je retrospektivno istraživanje u periodu od početka januara 2015. do kraja decembra 2019. godine.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sr-Latn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Analizirani su: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sr-Latn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Svi pacijenti sa melanomom liječeni u UKC RS u navedenom periodu;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sr-Latn-B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sr-Latn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Poseban osvrt na pacijente sa BRAF mutiranim metastatskim melanomom, terapijski pristup i ishod liječenja;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sr-Latn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Osnovni demografski podaci (pol i dob u momentu dijagnoze);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sr-Latn-BA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Tip melanoma i najčešće lokalizacije metastaza.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87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F8682C-0CD0-4AE3-BD4A-2C9A0DA7D5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0806" y="417250"/>
            <a:ext cx="8222387" cy="5786345"/>
          </a:xfrm>
        </p:spPr>
        <p:txBody>
          <a:bodyPr>
            <a:normAutofit fontScale="92500" lnSpcReduction="20000"/>
          </a:bodyPr>
          <a:lstStyle/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Pacijenti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BRAF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mutiranim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melanomom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raspoređeni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tri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●</a:t>
            </a:r>
            <a:r>
              <a:rPr lang="sr-Latn-R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Prvu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čine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pacijenti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koji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liječeni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hemioterapijom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●</a:t>
            </a:r>
            <a:r>
              <a:rPr lang="sr-Latn-R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drugoj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pacijenti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liječeni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BRAF/MEK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inhibitorima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●    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trećoj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pacijenti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liječeni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BRAF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inhibitorom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vemurafenibom</a:t>
            </a:r>
            <a:r>
              <a:rPr lang="sr-Cyrl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endParaRPr lang="sr-Cyrl-BA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sr-Cyrl-BA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tri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određeni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DFS 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definisan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vrijeme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početka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bolesti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progresije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PFS 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definisan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vrijeme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početka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terapije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progresije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bolesti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 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definisan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vrijeme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od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početka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bolesti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smrti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kojeg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uzroka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Preživljavanje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tri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grupe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određeno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je Kaplan–Meier-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ovom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analizom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 &lt; 0,05 –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statistički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značajno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 Log Rank-u</a:t>
            </a:r>
          </a:p>
          <a:p>
            <a:pPr marL="0" indent="0">
              <a:spcBef>
                <a:spcPts val="0"/>
              </a:spcBef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394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92940F-1F29-4158-8780-045853728026}"/>
              </a:ext>
            </a:extLst>
          </p:cNvPr>
          <p:cNvSpPr txBox="1"/>
          <p:nvPr/>
        </p:nvSpPr>
        <p:spPr>
          <a:xfrm>
            <a:off x="663791" y="304096"/>
            <a:ext cx="701335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HIPOTEZE</a:t>
            </a:r>
            <a:endParaRPr 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E9E248-2D25-48FA-88F2-A2B615109A12}"/>
              </a:ext>
            </a:extLst>
          </p:cNvPr>
          <p:cNvSpPr txBox="1"/>
          <p:nvPr/>
        </p:nvSpPr>
        <p:spPr>
          <a:xfrm>
            <a:off x="532660" y="1172131"/>
            <a:ext cx="8078680" cy="3372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Postoji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povezanost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između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produženog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PFS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liječenja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kombinovanom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terapijom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BRAF/MEK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inhibitorima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2.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Pacijenti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koji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tretirani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hemioterapijom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imaju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lošiji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PFS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OS u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odnosu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pacijente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tretirane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BRAF/MEK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inhibitorima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monoterapijski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vemurafenibom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3.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Pacijenti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koji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tretirani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monoterapijski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vemurafenibom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imaju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lošiji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PFS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OS u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odnosu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pacijente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koji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liječeni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kombinovanom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terapijom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BRAF/MEK </a:t>
            </a:r>
            <a:r>
              <a:rPr lang="en-US" sz="19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inhibitorima</a:t>
            </a:r>
            <a:r>
              <a:rPr lang="en-US" sz="19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BDC0AA0-0588-49BA-BCAD-6BF0CEE97D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949" y="4445944"/>
            <a:ext cx="2686051" cy="1759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03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167C4A5-F548-4D9B-8CA4-B6A146DF0692}"/>
              </a:ext>
            </a:extLst>
          </p:cNvPr>
          <p:cNvSpPr txBox="1"/>
          <p:nvPr/>
        </p:nvSpPr>
        <p:spPr>
          <a:xfrm>
            <a:off x="2941668" y="360779"/>
            <a:ext cx="3622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264AA6C-4FD5-4BDF-9314-6B4E05C1EB2E}"/>
              </a:ext>
            </a:extLst>
          </p:cNvPr>
          <p:cNvSpPr/>
          <p:nvPr/>
        </p:nvSpPr>
        <p:spPr>
          <a:xfrm>
            <a:off x="902594" y="2182813"/>
            <a:ext cx="3171825" cy="21526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2D2AC62-39A6-47F8-9E4F-8AF3B012AFA6}"/>
              </a:ext>
            </a:extLst>
          </p:cNvPr>
          <p:cNvSpPr/>
          <p:nvPr/>
        </p:nvSpPr>
        <p:spPr>
          <a:xfrm>
            <a:off x="5343525" y="2182813"/>
            <a:ext cx="3171825" cy="215265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7CAE7AE-D74F-4E67-8E1E-6F27D527FD1D}"/>
              </a:ext>
            </a:extLst>
          </p:cNvPr>
          <p:cNvSpPr/>
          <p:nvPr/>
        </p:nvSpPr>
        <p:spPr>
          <a:xfrm>
            <a:off x="1869586" y="2679667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Latn-R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413</a:t>
            </a:r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6C6BC8-B04E-4C71-B28A-B7872459EFA1}"/>
              </a:ext>
            </a:extLst>
          </p:cNvPr>
          <p:cNvSpPr txBox="1"/>
          <p:nvPr/>
        </p:nvSpPr>
        <p:spPr>
          <a:xfrm>
            <a:off x="902594" y="4674340"/>
            <a:ext cx="3541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400" dirty="0"/>
              <a:t>UKUPNI MELANOM</a:t>
            </a:r>
            <a:endParaRPr lang="en-US" sz="24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065746D-85A0-4581-B738-3DF29B84A806}"/>
              </a:ext>
            </a:extLst>
          </p:cNvPr>
          <p:cNvSpPr txBox="1"/>
          <p:nvPr/>
        </p:nvSpPr>
        <p:spPr>
          <a:xfrm>
            <a:off x="4966102" y="4645446"/>
            <a:ext cx="45436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BRAF</a:t>
            </a:r>
            <a:r>
              <a:rPr lang="sr-Latn-R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MUTIRANI MELANOM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350A10-B139-448B-9B14-1830CCAE1B62}"/>
              </a:ext>
            </a:extLst>
          </p:cNvPr>
          <p:cNvSpPr txBox="1"/>
          <p:nvPr/>
        </p:nvSpPr>
        <p:spPr>
          <a:xfrm>
            <a:off x="2884567" y="1528641"/>
            <a:ext cx="43533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PERIOD OD 2015. DO 2019. GODINE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D422F09-D0D1-46C6-85F6-34D25FB52746}"/>
              </a:ext>
            </a:extLst>
          </p:cNvPr>
          <p:cNvSpPr txBox="1"/>
          <p:nvPr/>
        </p:nvSpPr>
        <p:spPr>
          <a:xfrm>
            <a:off x="641288" y="5153443"/>
            <a:ext cx="403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prosjeku, na godišnjem nivou - 82,6 novooboljelih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3BCAF5A-DCC0-454B-9701-0EDAEB0E82F7}"/>
              </a:ext>
            </a:extLst>
          </p:cNvPr>
          <p:cNvSpPr txBox="1"/>
          <p:nvPr/>
        </p:nvSpPr>
        <p:spPr>
          <a:xfrm>
            <a:off x="6275784" y="5106299"/>
            <a:ext cx="13073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15,74%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50D5B3D-A064-46F5-885E-C98623F7048B}"/>
              </a:ext>
            </a:extLst>
          </p:cNvPr>
          <p:cNvSpPr txBox="1"/>
          <p:nvPr/>
        </p:nvSpPr>
        <p:spPr>
          <a:xfrm>
            <a:off x="1869586" y="3453437"/>
            <a:ext cx="1729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0238605-F7CC-445F-B9DE-1A2C2B9D859C}"/>
              </a:ext>
            </a:extLst>
          </p:cNvPr>
          <p:cNvSpPr txBox="1"/>
          <p:nvPr/>
        </p:nvSpPr>
        <p:spPr>
          <a:xfrm>
            <a:off x="6261637" y="3456949"/>
            <a:ext cx="17299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4C15AC3-6054-4CAF-A623-47A8867790A7}"/>
              </a:ext>
            </a:extLst>
          </p:cNvPr>
          <p:cNvSpPr txBox="1"/>
          <p:nvPr/>
        </p:nvSpPr>
        <p:spPr>
          <a:xfrm>
            <a:off x="6247577" y="2626595"/>
            <a:ext cx="13637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BA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65</a:t>
            </a:r>
          </a:p>
        </p:txBody>
      </p:sp>
      <p:sp>
        <p:nvSpPr>
          <p:cNvPr id="25" name="Arrow: Down 24">
            <a:extLst>
              <a:ext uri="{FF2B5EF4-FFF2-40B4-BE49-F238E27FC236}">
                <a16:creationId xmlns:a16="http://schemas.microsoft.com/office/drawing/2014/main" id="{ACA8FEF3-36A7-4345-A24B-790A0EDD32D9}"/>
              </a:ext>
            </a:extLst>
          </p:cNvPr>
          <p:cNvSpPr/>
          <p:nvPr/>
        </p:nvSpPr>
        <p:spPr>
          <a:xfrm>
            <a:off x="2203388" y="4335463"/>
            <a:ext cx="457200" cy="3127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Arrow: Down 27">
            <a:extLst>
              <a:ext uri="{FF2B5EF4-FFF2-40B4-BE49-F238E27FC236}">
                <a16:creationId xmlns:a16="http://schemas.microsoft.com/office/drawing/2014/main" id="{168737CB-BCB9-4B32-ACD3-CB0EBA733035}"/>
              </a:ext>
            </a:extLst>
          </p:cNvPr>
          <p:cNvSpPr/>
          <p:nvPr/>
        </p:nvSpPr>
        <p:spPr>
          <a:xfrm>
            <a:off x="6700837" y="4335463"/>
            <a:ext cx="457200" cy="312766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03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46425E2-DE38-4AA8-AFF3-8D2C97749A3D}"/>
              </a:ext>
            </a:extLst>
          </p:cNvPr>
          <p:cNvSpPr txBox="1"/>
          <p:nvPr/>
        </p:nvSpPr>
        <p:spPr>
          <a:xfrm>
            <a:off x="857018" y="274458"/>
            <a:ext cx="7677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STAROSNA STRUKTURA PACIJENATA</a:t>
            </a:r>
            <a:endParaRPr lang="en-US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09421EB7-C801-4D11-9203-AE12D83FA88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0709147"/>
              </p:ext>
            </p:extLst>
          </p:nvPr>
        </p:nvGraphicFramePr>
        <p:xfrm>
          <a:off x="4572000" y="2343705"/>
          <a:ext cx="4572000" cy="3275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0748BB8-3848-49BC-B5F4-FCFD0EC4E56F}"/>
              </a:ext>
            </a:extLst>
          </p:cNvPr>
          <p:cNvSpPr txBox="1"/>
          <p:nvPr/>
        </p:nvSpPr>
        <p:spPr>
          <a:xfrm>
            <a:off x="733425" y="1171852"/>
            <a:ext cx="7677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Prosječna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životna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dob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pacijenata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BRAF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mutiranim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melanomom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trenutku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dijagnostikovanja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je 51.2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godine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en-US" dirty="0"/>
          </a:p>
        </p:txBody>
      </p:sp>
      <p:graphicFrame>
        <p:nvGraphicFramePr>
          <p:cNvPr id="8" name="Table 9">
            <a:extLst>
              <a:ext uri="{FF2B5EF4-FFF2-40B4-BE49-F238E27FC236}">
                <a16:creationId xmlns:a16="http://schemas.microsoft.com/office/drawing/2014/main" id="{5B6429B1-66F4-4127-8BF3-6EC791CA49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757960"/>
              </p:ext>
            </p:extLst>
          </p:nvPr>
        </p:nvGraphicFramePr>
        <p:xfrm>
          <a:off x="843063" y="2022660"/>
          <a:ext cx="4021900" cy="37914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0950">
                  <a:extLst>
                    <a:ext uri="{9D8B030D-6E8A-4147-A177-3AD203B41FA5}">
                      <a16:colId xmlns:a16="http://schemas.microsoft.com/office/drawing/2014/main" val="122253066"/>
                    </a:ext>
                  </a:extLst>
                </a:gridCol>
                <a:gridCol w="2010950">
                  <a:extLst>
                    <a:ext uri="{9D8B030D-6E8A-4147-A177-3AD203B41FA5}">
                      <a16:colId xmlns:a16="http://schemas.microsoft.com/office/drawing/2014/main" val="3362250850"/>
                    </a:ext>
                  </a:extLst>
                </a:gridCol>
              </a:tblGrid>
              <a:tr h="541639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2591032"/>
                  </a:ext>
                </a:extLst>
              </a:tr>
              <a:tr h="54163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9422309"/>
                  </a:ext>
                </a:extLst>
              </a:tr>
              <a:tr h="54163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2487211"/>
                  </a:ext>
                </a:extLst>
              </a:tr>
              <a:tr h="54163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653471"/>
                  </a:ext>
                </a:extLst>
              </a:tr>
              <a:tr h="54163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9738884"/>
                  </a:ext>
                </a:extLst>
              </a:tr>
              <a:tr h="54163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68569"/>
                  </a:ext>
                </a:extLst>
              </a:tr>
              <a:tr h="54163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9746347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BE07975A-267A-4003-9F8B-ED61FDD1431F}"/>
              </a:ext>
            </a:extLst>
          </p:cNvPr>
          <p:cNvSpPr txBox="1"/>
          <p:nvPr/>
        </p:nvSpPr>
        <p:spPr>
          <a:xfrm>
            <a:off x="1144771" y="2645546"/>
            <a:ext cx="1323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r>
              <a:rPr lang="sr-Latn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B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sr-Latn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B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sr-Latn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4493810-A46F-411A-B80F-49E109CB5E47}"/>
              </a:ext>
            </a:extLst>
          </p:cNvPr>
          <p:cNvSpPr txBox="1"/>
          <p:nvPr/>
        </p:nvSpPr>
        <p:spPr>
          <a:xfrm>
            <a:off x="1144771" y="2119510"/>
            <a:ext cx="14475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Godine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E6972A2-2E58-494E-92EE-040125793BBC}"/>
              </a:ext>
            </a:extLst>
          </p:cNvPr>
          <p:cNvSpPr txBox="1"/>
          <p:nvPr/>
        </p:nvSpPr>
        <p:spPr>
          <a:xfrm>
            <a:off x="2982203" y="2119510"/>
            <a:ext cx="1882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Broj pacijenata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8CA2198-BC2A-42B4-87A1-49C1025EE9E5}"/>
              </a:ext>
            </a:extLst>
          </p:cNvPr>
          <p:cNvSpPr txBox="1"/>
          <p:nvPr/>
        </p:nvSpPr>
        <p:spPr>
          <a:xfrm>
            <a:off x="1144771" y="3151573"/>
            <a:ext cx="1323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</a:t>
            </a:r>
            <a:r>
              <a:rPr lang="sr-Latn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B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sr-Latn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B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69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B21FB29-F2E8-45D1-A20F-6A454F6C77CE}"/>
              </a:ext>
            </a:extLst>
          </p:cNvPr>
          <p:cNvSpPr txBox="1"/>
          <p:nvPr/>
        </p:nvSpPr>
        <p:spPr>
          <a:xfrm>
            <a:off x="1144771" y="3733730"/>
            <a:ext cx="1323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sr-Latn-R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B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sr-Latn-R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B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59 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9F7D7EA-79ED-4063-92F1-A22BBF0BD809}"/>
              </a:ext>
            </a:extLst>
          </p:cNvPr>
          <p:cNvSpPr txBox="1"/>
          <p:nvPr/>
        </p:nvSpPr>
        <p:spPr>
          <a:xfrm>
            <a:off x="1144771" y="4252404"/>
            <a:ext cx="1323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r>
              <a:rPr lang="sr-Latn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B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sr-Latn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B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49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BEC5398-CB1A-41DB-95DF-8F6921C3B5C4}"/>
              </a:ext>
            </a:extLst>
          </p:cNvPr>
          <p:cNvSpPr txBox="1"/>
          <p:nvPr/>
        </p:nvSpPr>
        <p:spPr>
          <a:xfrm>
            <a:off x="1144771" y="4824366"/>
            <a:ext cx="12606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sr-Latn-R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B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sr-Latn-R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B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39 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86AB7A8-7615-4990-875D-6885DD8CD958}"/>
              </a:ext>
            </a:extLst>
          </p:cNvPr>
          <p:cNvSpPr txBox="1"/>
          <p:nvPr/>
        </p:nvSpPr>
        <p:spPr>
          <a:xfrm>
            <a:off x="1157942" y="5350793"/>
            <a:ext cx="1296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sr-Latn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B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sr-Latn-R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B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D0E5270-9D80-4C80-A78C-4709DC9762B3}"/>
              </a:ext>
            </a:extLst>
          </p:cNvPr>
          <p:cNvSpPr txBox="1"/>
          <p:nvPr/>
        </p:nvSpPr>
        <p:spPr>
          <a:xfrm>
            <a:off x="2982203" y="3749119"/>
            <a:ext cx="1713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 (30,77%)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B894529-DB89-49CA-86E7-6DCA11A49A4F}"/>
              </a:ext>
            </a:extLst>
          </p:cNvPr>
          <p:cNvSpPr txBox="1"/>
          <p:nvPr/>
        </p:nvSpPr>
        <p:spPr>
          <a:xfrm>
            <a:off x="3066888" y="2645546"/>
            <a:ext cx="1380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(13,85%)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58C9B9D-A95D-4D3F-9146-67D63A19CD57}"/>
              </a:ext>
            </a:extLst>
          </p:cNvPr>
          <p:cNvSpPr txBox="1"/>
          <p:nvPr/>
        </p:nvSpPr>
        <p:spPr>
          <a:xfrm>
            <a:off x="3066887" y="3187059"/>
            <a:ext cx="1380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(13,85%)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D566EDB-5136-4925-B198-8823FA968CAA}"/>
              </a:ext>
            </a:extLst>
          </p:cNvPr>
          <p:cNvSpPr txBox="1"/>
          <p:nvPr/>
        </p:nvSpPr>
        <p:spPr>
          <a:xfrm>
            <a:off x="3088734" y="4301605"/>
            <a:ext cx="1380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(13,85%)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43A0784-D1C9-468B-95E7-345CEC9235F6}"/>
              </a:ext>
            </a:extLst>
          </p:cNvPr>
          <p:cNvSpPr txBox="1"/>
          <p:nvPr/>
        </p:nvSpPr>
        <p:spPr>
          <a:xfrm>
            <a:off x="3026143" y="4824366"/>
            <a:ext cx="1358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(20,07%)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867CDD6-DE3B-461C-95E6-ED482B2D14AF}"/>
              </a:ext>
            </a:extLst>
          </p:cNvPr>
          <p:cNvSpPr txBox="1"/>
          <p:nvPr/>
        </p:nvSpPr>
        <p:spPr>
          <a:xfrm>
            <a:off x="3151371" y="5362361"/>
            <a:ext cx="1358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(4,61%)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80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BDF64F80-2203-40A6-B9BD-D993A0EBA88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9203856"/>
              </p:ext>
            </p:extLst>
          </p:nvPr>
        </p:nvGraphicFramePr>
        <p:xfrm>
          <a:off x="523875" y="285750"/>
          <a:ext cx="7991476" cy="5610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0168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7A40017-737D-4A59-A3CE-8FCDD84E3E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357349"/>
              </p:ext>
            </p:extLst>
          </p:nvPr>
        </p:nvGraphicFramePr>
        <p:xfrm>
          <a:off x="520602" y="457199"/>
          <a:ext cx="8124733" cy="5381625"/>
        </p:xfrm>
        <a:graphic>
          <a:graphicData uri="http://schemas.openxmlformats.org/drawingml/2006/table">
            <a:tbl>
              <a:tblPr firstRow="1" firstCol="1" bandRow="1">
                <a:tableStyleId>{0E3FDE45-AF77-4B5C-9715-49D594BDF05E}</a:tableStyleId>
              </a:tblPr>
              <a:tblGrid>
                <a:gridCol w="4054159">
                  <a:extLst>
                    <a:ext uri="{9D8B030D-6E8A-4147-A177-3AD203B41FA5}">
                      <a16:colId xmlns:a16="http://schemas.microsoft.com/office/drawing/2014/main" val="481162673"/>
                    </a:ext>
                  </a:extLst>
                </a:gridCol>
                <a:gridCol w="4070574">
                  <a:extLst>
                    <a:ext uri="{9D8B030D-6E8A-4147-A177-3AD203B41FA5}">
                      <a16:colId xmlns:a16="http://schemas.microsoft.com/office/drawing/2014/main" val="2475651423"/>
                    </a:ext>
                  </a:extLst>
                </a:gridCol>
              </a:tblGrid>
              <a:tr h="95210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Lokalizacije metastaza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Učestalost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9110714"/>
                  </a:ext>
                </a:extLst>
              </a:tr>
              <a:tr h="73825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sr-Latn-R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Limfni čvorovi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B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70,76</a:t>
                      </a:r>
                      <a:r>
                        <a:rPr lang="sr-Latn-R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r-Cyrl-B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31732"/>
                  </a:ext>
                </a:extLst>
              </a:tr>
              <a:tr h="73825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sr-Latn-R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Pluća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B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41,53</a:t>
                      </a:r>
                      <a:r>
                        <a:rPr lang="sr-Latn-R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r-Cyrl-B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36711887"/>
                  </a:ext>
                </a:extLst>
              </a:tr>
              <a:tr h="73825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sr-Latn-R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Jetra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B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29,23</a:t>
                      </a:r>
                      <a:r>
                        <a:rPr lang="sr-Latn-R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r-Cyrl-B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9842517"/>
                  </a:ext>
                </a:extLst>
              </a:tr>
              <a:tr h="73825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sr-Latn-R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Mozak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B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24,61</a:t>
                      </a:r>
                      <a:r>
                        <a:rPr lang="sr-Latn-R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r-Cyrl-B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026693"/>
                  </a:ext>
                </a:extLst>
              </a:tr>
              <a:tr h="73825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</a:t>
                      </a:r>
                      <a:r>
                        <a:rPr lang="sr-Latn-R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Koža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B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23,07</a:t>
                      </a:r>
                      <a:r>
                        <a:rPr lang="sr-Latn-R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r-Cyrl-B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5230123"/>
                  </a:ext>
                </a:extLst>
              </a:tr>
              <a:tr h="73825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B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</a:t>
                      </a:r>
                      <a:r>
                        <a:rPr lang="sr-Latn-R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Kosti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Cyrl-B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16,92</a:t>
                      </a:r>
                      <a:r>
                        <a:rPr lang="sr-Latn-R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r-Cyrl-BA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187258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921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5870D74B-106D-448C-B525-B4BC420EAF8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43449727"/>
              </p:ext>
            </p:extLst>
          </p:nvPr>
        </p:nvGraphicFramePr>
        <p:xfrm>
          <a:off x="485774" y="275650"/>
          <a:ext cx="8214343" cy="59564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ED7729B-45E7-43BA-BC33-B9F5E9DFAC54}"/>
              </a:ext>
            </a:extLst>
          </p:cNvPr>
          <p:cNvSpPr txBox="1"/>
          <p:nvPr/>
        </p:nvSpPr>
        <p:spPr>
          <a:xfrm>
            <a:off x="1602175" y="2736820"/>
            <a:ext cx="6476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1600" b="1" dirty="0"/>
              <a:t>20%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48FBB8-C283-4400-B513-E4BC2F9D6BED}"/>
              </a:ext>
            </a:extLst>
          </p:cNvPr>
          <p:cNvSpPr txBox="1"/>
          <p:nvPr/>
        </p:nvSpPr>
        <p:spPr>
          <a:xfrm>
            <a:off x="3351688" y="1629515"/>
            <a:ext cx="9143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27,7%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67965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02E3323-02BE-41CB-917F-9B2BD11C1E17}"/>
              </a:ext>
            </a:extLst>
          </p:cNvPr>
          <p:cNvSpPr txBox="1"/>
          <p:nvPr/>
        </p:nvSpPr>
        <p:spPr>
          <a:xfrm>
            <a:off x="1234818" y="521547"/>
            <a:ext cx="5934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DFS </a:t>
            </a:r>
            <a:r>
              <a:rPr lang="sr-Latn-RS" dirty="0"/>
              <a:t> </a:t>
            </a:r>
            <a:endParaRPr lang="en-US" dirty="0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F5FFF12B-F3EC-41B0-A8FB-AFDD941DDCF7}"/>
              </a:ext>
            </a:extLst>
          </p:cNvPr>
          <p:cNvSpPr/>
          <p:nvPr/>
        </p:nvSpPr>
        <p:spPr>
          <a:xfrm>
            <a:off x="2225461" y="725991"/>
            <a:ext cx="1652588" cy="2374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2C5DF0-3BDC-4F34-9299-3159B6283E80}"/>
              </a:ext>
            </a:extLst>
          </p:cNvPr>
          <p:cNvSpPr txBox="1"/>
          <p:nvPr/>
        </p:nvSpPr>
        <p:spPr>
          <a:xfrm>
            <a:off x="3944724" y="552324"/>
            <a:ext cx="350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24,5 </a:t>
            </a:r>
            <a:r>
              <a:rPr lang="sr-Latn-R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mjeseci</a:t>
            </a:r>
            <a:endParaRPr lang="en-US" dirty="0"/>
          </a:p>
        </p:txBody>
      </p:sp>
      <p:graphicFrame>
        <p:nvGraphicFramePr>
          <p:cNvPr id="8" name="Table 19">
            <a:extLst>
              <a:ext uri="{FF2B5EF4-FFF2-40B4-BE49-F238E27FC236}">
                <a16:creationId xmlns:a16="http://schemas.microsoft.com/office/drawing/2014/main" id="{1634B302-8E6E-48DC-91EA-7352267FCD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0213295"/>
              </p:ext>
            </p:extLst>
          </p:nvPr>
        </p:nvGraphicFramePr>
        <p:xfrm>
          <a:off x="331016" y="2083463"/>
          <a:ext cx="8670941" cy="3331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5017">
                  <a:extLst>
                    <a:ext uri="{9D8B030D-6E8A-4147-A177-3AD203B41FA5}">
                      <a16:colId xmlns:a16="http://schemas.microsoft.com/office/drawing/2014/main" val="2114058575"/>
                    </a:ext>
                  </a:extLst>
                </a:gridCol>
                <a:gridCol w="2304441">
                  <a:extLst>
                    <a:ext uri="{9D8B030D-6E8A-4147-A177-3AD203B41FA5}">
                      <a16:colId xmlns:a16="http://schemas.microsoft.com/office/drawing/2014/main" val="609186259"/>
                    </a:ext>
                  </a:extLst>
                </a:gridCol>
                <a:gridCol w="1933748">
                  <a:extLst>
                    <a:ext uri="{9D8B030D-6E8A-4147-A177-3AD203B41FA5}">
                      <a16:colId xmlns:a16="http://schemas.microsoft.com/office/drawing/2014/main" val="274538164"/>
                    </a:ext>
                  </a:extLst>
                </a:gridCol>
                <a:gridCol w="2167735">
                  <a:extLst>
                    <a:ext uri="{9D8B030D-6E8A-4147-A177-3AD203B41FA5}">
                      <a16:colId xmlns:a16="http://schemas.microsoft.com/office/drawing/2014/main" val="1087245110"/>
                    </a:ext>
                  </a:extLst>
                </a:gridCol>
              </a:tblGrid>
              <a:tr h="93319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Latn-R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TERAPIJSKA GRUPA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Latn-R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HEMIOTERAPIJA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Latn-R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BRAF/MEK INHIBITORI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Latn-R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VEMURAFENIB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5974480"/>
                  </a:ext>
                </a:extLst>
              </a:tr>
              <a:tr h="79955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1396032"/>
                  </a:ext>
                </a:extLst>
              </a:tr>
              <a:tr h="79955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1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Cyrl-BA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256155"/>
                  </a:ext>
                </a:extLst>
              </a:tr>
              <a:tr h="79955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800487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7F608EE1-5D9D-4A5C-AB4C-9E94D6837954}"/>
              </a:ext>
            </a:extLst>
          </p:cNvPr>
          <p:cNvSpPr txBox="1"/>
          <p:nvPr/>
        </p:nvSpPr>
        <p:spPr>
          <a:xfrm>
            <a:off x="640451" y="5488456"/>
            <a:ext cx="2077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 = 0,051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EB30E02-75C7-4ADA-A01F-6AC0962F4A91}"/>
              </a:ext>
            </a:extLst>
          </p:cNvPr>
          <p:cNvSpPr txBox="1"/>
          <p:nvPr/>
        </p:nvSpPr>
        <p:spPr>
          <a:xfrm>
            <a:off x="2411155" y="1302505"/>
            <a:ext cx="37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PFS</a:t>
            </a:r>
            <a:endParaRPr lang="en-US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9CC1B7-BE80-49C8-9BFF-391FD1353228}"/>
              </a:ext>
            </a:extLst>
          </p:cNvPr>
          <p:cNvSpPr txBox="1"/>
          <p:nvPr/>
        </p:nvSpPr>
        <p:spPr>
          <a:xfrm>
            <a:off x="879504" y="3163448"/>
            <a:ext cx="968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PFS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B99BD1C-9837-4943-968F-D4F2750691DD}"/>
              </a:ext>
            </a:extLst>
          </p:cNvPr>
          <p:cNvSpPr txBox="1"/>
          <p:nvPr/>
        </p:nvSpPr>
        <p:spPr>
          <a:xfrm>
            <a:off x="857250" y="3877506"/>
            <a:ext cx="18605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Standardna devijacija </a:t>
            </a:r>
            <a:r>
              <a:rPr lang="sr-Cyrl-B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sr-Latn-R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endParaRPr lang="sr-Cyrl-B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464BE4E-ED55-4618-B3A5-8C3C0FB300D4}"/>
              </a:ext>
            </a:extLst>
          </p:cNvPr>
          <p:cNvSpPr txBox="1"/>
          <p:nvPr/>
        </p:nvSpPr>
        <p:spPr>
          <a:xfrm>
            <a:off x="2838493" y="3194225"/>
            <a:ext cx="167319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8,1 mjesec</a:t>
            </a:r>
            <a:endParaRPr lang="en-US" sz="2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02F48FE-E054-4A6E-A466-4CEC07B0D494}"/>
              </a:ext>
            </a:extLst>
          </p:cNvPr>
          <p:cNvSpPr txBox="1"/>
          <p:nvPr/>
        </p:nvSpPr>
        <p:spPr>
          <a:xfrm>
            <a:off x="4884848" y="3194225"/>
            <a:ext cx="225422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11,6 </a:t>
            </a:r>
            <a:r>
              <a:rPr lang="sr-Latn-R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mjeseci</a:t>
            </a:r>
            <a:endParaRPr lang="en-US" sz="2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5CC3C91-2899-49D8-A199-C079F84F4D4B}"/>
              </a:ext>
            </a:extLst>
          </p:cNvPr>
          <p:cNvSpPr txBox="1"/>
          <p:nvPr/>
        </p:nvSpPr>
        <p:spPr>
          <a:xfrm>
            <a:off x="6916708" y="3178836"/>
            <a:ext cx="18962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9,1 </a:t>
            </a:r>
            <a:r>
              <a:rPr lang="sr-Latn-R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mjesec</a:t>
            </a:r>
            <a:endParaRPr lang="en-US" sz="2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58A0C9-5CFC-46C3-9FDE-F3322B2D6076}"/>
              </a:ext>
            </a:extLst>
          </p:cNvPr>
          <p:cNvSpPr txBox="1"/>
          <p:nvPr/>
        </p:nvSpPr>
        <p:spPr>
          <a:xfrm>
            <a:off x="2803506" y="3992353"/>
            <a:ext cx="118142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600" dirty="0"/>
              <a:t>5,75</a:t>
            </a:r>
            <a:endParaRPr lang="en-US" sz="2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A560E6-6ACC-41DE-960E-C84ECD3E887E}"/>
              </a:ext>
            </a:extLst>
          </p:cNvPr>
          <p:cNvSpPr txBox="1"/>
          <p:nvPr/>
        </p:nvSpPr>
        <p:spPr>
          <a:xfrm>
            <a:off x="4943602" y="3941644"/>
            <a:ext cx="14825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600" dirty="0">
                <a:effectLst/>
                <a:ea typeface="Calibri" panose="020F0502020204030204" pitchFamily="34" charset="0"/>
              </a:rPr>
              <a:t>7,40 </a:t>
            </a:r>
            <a:endParaRPr lang="en-US" sz="26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45ED718-E33A-49B9-B077-870327ED046B}"/>
              </a:ext>
            </a:extLst>
          </p:cNvPr>
          <p:cNvSpPr txBox="1"/>
          <p:nvPr/>
        </p:nvSpPr>
        <p:spPr>
          <a:xfrm>
            <a:off x="6898609" y="3970418"/>
            <a:ext cx="134940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600" dirty="0">
                <a:effectLst/>
                <a:ea typeface="Calibri" panose="020F0502020204030204" pitchFamily="34" charset="0"/>
              </a:rPr>
              <a:t>5,55</a:t>
            </a:r>
            <a:endParaRPr lang="en-US" sz="26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3BF8BB7-E7F5-48E9-9CFF-A3D8E99C4D03}"/>
              </a:ext>
            </a:extLst>
          </p:cNvPr>
          <p:cNvSpPr txBox="1"/>
          <p:nvPr/>
        </p:nvSpPr>
        <p:spPr>
          <a:xfrm>
            <a:off x="2803506" y="4750250"/>
            <a:ext cx="1823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5,1 </a:t>
            </a:r>
            <a:r>
              <a:rPr lang="sr-Cyrl-B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sr-Latn-R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11,</a:t>
            </a:r>
            <a:r>
              <a:rPr lang="sr-Cyrl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endParaRPr lang="en-US" sz="24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98A2C0D-4F27-4D70-A264-8C1CD152E25C}"/>
              </a:ext>
            </a:extLst>
          </p:cNvPr>
          <p:cNvSpPr txBox="1"/>
          <p:nvPr/>
        </p:nvSpPr>
        <p:spPr>
          <a:xfrm>
            <a:off x="4954322" y="4747621"/>
            <a:ext cx="148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2,3 </a:t>
            </a:r>
            <a:r>
              <a:rPr lang="sr-Latn-R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sr-Cyrl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11,7</a:t>
            </a:r>
            <a:endParaRPr lang="en-US" sz="24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B54CD55-6290-4748-A249-064648625A90}"/>
              </a:ext>
            </a:extLst>
          </p:cNvPr>
          <p:cNvSpPr txBox="1"/>
          <p:nvPr/>
        </p:nvSpPr>
        <p:spPr>
          <a:xfrm>
            <a:off x="6898609" y="4747622"/>
            <a:ext cx="1484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1,4 </a:t>
            </a:r>
            <a:r>
              <a:rPr lang="sr-Latn-R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sr-Cyrl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6,3</a:t>
            </a:r>
            <a:endParaRPr lang="en-US" sz="24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9FE2F8C-F6E4-4015-9869-131B41DAABF7}"/>
              </a:ext>
            </a:extLst>
          </p:cNvPr>
          <p:cNvSpPr txBox="1"/>
          <p:nvPr/>
        </p:nvSpPr>
        <p:spPr>
          <a:xfrm>
            <a:off x="826762" y="4676143"/>
            <a:ext cx="155390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Confidence interva</a:t>
            </a:r>
            <a:r>
              <a:rPr lang="sr-Latn-RS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 </a:t>
            </a:r>
            <a:r>
              <a:rPr lang="sr-Cyrl-BA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sr-Latn-RS" sz="2400" b="1" dirty="0"/>
              <a:t>CI</a:t>
            </a:r>
            <a:endParaRPr lang="en-US" sz="2400" b="1" dirty="0"/>
          </a:p>
          <a:p>
            <a:endParaRPr 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393442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24F249F-FF7D-4646-815B-3353493D0D4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1915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0F39606-AB1D-4FB0-A425-05EF9CA3163C}"/>
              </a:ext>
            </a:extLst>
          </p:cNvPr>
          <p:cNvSpPr txBox="1"/>
          <p:nvPr/>
        </p:nvSpPr>
        <p:spPr>
          <a:xfrm>
            <a:off x="1134867" y="5836053"/>
            <a:ext cx="5788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dirty="0">
                <a:latin typeface="Times New Roman" panose="02020603050405020304" pitchFamily="18" charset="0"/>
                <a:ea typeface="Calibri" panose="020F0502020204030204" pitchFamily="34" charset="0"/>
              </a:rPr>
              <a:t>Slika</a:t>
            </a:r>
            <a:r>
              <a:rPr lang="sr-Cyrl-BA" dirty="0">
                <a:latin typeface="Times New Roman" panose="02020603050405020304" pitchFamily="18" charset="0"/>
                <a:ea typeface="Calibri" panose="020F0502020204030204" pitchFamily="34" charset="0"/>
              </a:rPr>
              <a:t> 6. </a:t>
            </a:r>
            <a:r>
              <a:rPr lang="sr-Cyrl-BA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Kaplan–Meier</a:t>
            </a:r>
            <a:r>
              <a:rPr lang="sr-Cyrl-BA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R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krivulja koja pokazuje </a:t>
            </a:r>
            <a:r>
              <a:rPr lang="sr-Cyrl-BA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PFS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01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242175E-B4F8-45B0-AC02-F11A2D081A0A}"/>
              </a:ext>
            </a:extLst>
          </p:cNvPr>
          <p:cNvSpPr txBox="1"/>
          <p:nvPr/>
        </p:nvSpPr>
        <p:spPr>
          <a:xfrm>
            <a:off x="2957951" y="314325"/>
            <a:ext cx="32280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r>
              <a:rPr lang="sr-Latn-RS" dirty="0"/>
              <a:t> 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4940BD-D582-45AE-85AB-8C5FEDDEF2CA}"/>
              </a:ext>
            </a:extLst>
          </p:cNvPr>
          <p:cNvSpPr txBox="1"/>
          <p:nvPr/>
        </p:nvSpPr>
        <p:spPr>
          <a:xfrm>
            <a:off x="766832" y="5014355"/>
            <a:ext cx="45720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r-Latn-RS" sz="26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 = 0,013</a:t>
            </a:r>
            <a:endParaRPr lang="en-US" sz="2600" dirty="0">
              <a:solidFill>
                <a:srgbClr val="FF0000"/>
              </a:solidFill>
            </a:endParaRPr>
          </a:p>
        </p:txBody>
      </p:sp>
      <p:graphicFrame>
        <p:nvGraphicFramePr>
          <p:cNvPr id="19" name="Table 19">
            <a:extLst>
              <a:ext uri="{FF2B5EF4-FFF2-40B4-BE49-F238E27FC236}">
                <a16:creationId xmlns:a16="http://schemas.microsoft.com/office/drawing/2014/main" id="{1D815AB2-FBBC-4FEC-BD87-1A855B5B86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0301145"/>
              </p:ext>
            </p:extLst>
          </p:nvPr>
        </p:nvGraphicFramePr>
        <p:xfrm>
          <a:off x="491625" y="1205200"/>
          <a:ext cx="8372476" cy="3656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9633">
                  <a:extLst>
                    <a:ext uri="{9D8B030D-6E8A-4147-A177-3AD203B41FA5}">
                      <a16:colId xmlns:a16="http://schemas.microsoft.com/office/drawing/2014/main" val="2114058575"/>
                    </a:ext>
                  </a:extLst>
                </a:gridCol>
                <a:gridCol w="2156605">
                  <a:extLst>
                    <a:ext uri="{9D8B030D-6E8A-4147-A177-3AD203B41FA5}">
                      <a16:colId xmlns:a16="http://schemas.microsoft.com/office/drawing/2014/main" val="609186259"/>
                    </a:ext>
                  </a:extLst>
                </a:gridCol>
                <a:gridCol w="2093119">
                  <a:extLst>
                    <a:ext uri="{9D8B030D-6E8A-4147-A177-3AD203B41FA5}">
                      <a16:colId xmlns:a16="http://schemas.microsoft.com/office/drawing/2014/main" val="274538164"/>
                    </a:ext>
                  </a:extLst>
                </a:gridCol>
                <a:gridCol w="2093119">
                  <a:extLst>
                    <a:ext uri="{9D8B030D-6E8A-4147-A177-3AD203B41FA5}">
                      <a16:colId xmlns:a16="http://schemas.microsoft.com/office/drawing/2014/main" val="1087245110"/>
                    </a:ext>
                  </a:extLst>
                </a:gridCol>
              </a:tblGrid>
              <a:tr h="1024074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Latn-R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TERAPIJSKA GRUPA</a:t>
                      </a:r>
                      <a:endParaRPr lang="en-US" sz="1800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Latn-R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HEMIOTERAPIJA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Latn-R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BRAF/MEK INHIBITORI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r-Latn-R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VEMURAFENIB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5974480"/>
                  </a:ext>
                </a:extLst>
              </a:tr>
              <a:tr h="87742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1396032"/>
                  </a:ext>
                </a:extLst>
              </a:tr>
              <a:tr h="87742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256155"/>
                  </a:ext>
                </a:extLst>
              </a:tr>
              <a:tr h="87742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800487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A6B38B97-3700-4CA2-9479-CC14D5EEC82F}"/>
              </a:ext>
            </a:extLst>
          </p:cNvPr>
          <p:cNvSpPr txBox="1"/>
          <p:nvPr/>
        </p:nvSpPr>
        <p:spPr>
          <a:xfrm>
            <a:off x="1078487" y="2291677"/>
            <a:ext cx="1009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AED430E-FBDC-4B7B-9FF8-023B8AB4D1D0}"/>
              </a:ext>
            </a:extLst>
          </p:cNvPr>
          <p:cNvSpPr txBox="1"/>
          <p:nvPr/>
        </p:nvSpPr>
        <p:spPr>
          <a:xfrm>
            <a:off x="1112264" y="3166061"/>
            <a:ext cx="1009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SD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21893F0-DD2E-4600-A85D-1F539D50E555}"/>
              </a:ext>
            </a:extLst>
          </p:cNvPr>
          <p:cNvSpPr txBox="1"/>
          <p:nvPr/>
        </p:nvSpPr>
        <p:spPr>
          <a:xfrm>
            <a:off x="1112264" y="4040445"/>
            <a:ext cx="866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b="1" dirty="0"/>
              <a:t>CI</a:t>
            </a:r>
            <a:endParaRPr lang="en-US" sz="28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612B6A1-5D8F-4AC3-8DCB-093708D5906F}"/>
              </a:ext>
            </a:extLst>
          </p:cNvPr>
          <p:cNvSpPr txBox="1"/>
          <p:nvPr/>
        </p:nvSpPr>
        <p:spPr>
          <a:xfrm>
            <a:off x="2786503" y="2307065"/>
            <a:ext cx="195174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600" dirty="0">
                <a:solidFill>
                  <a:srgbClr val="FF0000"/>
                </a:solidFill>
              </a:rPr>
              <a:t>27 mjeseci</a:t>
            </a:r>
            <a:endParaRPr lang="en-US" sz="26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A95A92E-701B-4B1C-96F8-13CAD8776A98}"/>
              </a:ext>
            </a:extLst>
          </p:cNvPr>
          <p:cNvSpPr txBox="1"/>
          <p:nvPr/>
        </p:nvSpPr>
        <p:spPr>
          <a:xfrm>
            <a:off x="4738249" y="2309849"/>
            <a:ext cx="24306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48,7 </a:t>
            </a:r>
            <a:r>
              <a:rPr lang="sr-Latn-R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mjeseci</a:t>
            </a:r>
            <a:endParaRPr lang="en-US" sz="2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5E0CD93-9E37-494A-948F-709ECD2AD064}"/>
              </a:ext>
            </a:extLst>
          </p:cNvPr>
          <p:cNvSpPr txBox="1"/>
          <p:nvPr/>
        </p:nvSpPr>
        <p:spPr>
          <a:xfrm>
            <a:off x="6834313" y="2307065"/>
            <a:ext cx="23096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50,7</a:t>
            </a:r>
            <a:r>
              <a:rPr lang="sr-Cyrl-BA" sz="2600" dirty="0">
                <a:solidFill>
                  <a:srgbClr val="FF0000"/>
                </a:solidFill>
              </a:rPr>
              <a:t> </a:t>
            </a:r>
            <a:r>
              <a:rPr lang="sr-Latn-RS" sz="2600" dirty="0">
                <a:solidFill>
                  <a:srgbClr val="FF0000"/>
                </a:solidFill>
              </a:rPr>
              <a:t>mjeseci</a:t>
            </a:r>
            <a:endParaRPr lang="en-US" sz="2600" dirty="0">
              <a:solidFill>
                <a:srgbClr val="FF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63ABC7-C78C-4A6E-B647-44B3D405CA1C}"/>
              </a:ext>
            </a:extLst>
          </p:cNvPr>
          <p:cNvSpPr txBox="1"/>
          <p:nvPr/>
        </p:nvSpPr>
        <p:spPr>
          <a:xfrm>
            <a:off x="2786503" y="3220204"/>
            <a:ext cx="14925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23,61</a:t>
            </a:r>
            <a:endParaRPr lang="en-US" sz="2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F57E1D-7E5C-4CCC-994D-E5AEFFF2A40C}"/>
              </a:ext>
            </a:extLst>
          </p:cNvPr>
          <p:cNvSpPr txBox="1"/>
          <p:nvPr/>
        </p:nvSpPr>
        <p:spPr>
          <a:xfrm>
            <a:off x="4801612" y="3227616"/>
            <a:ext cx="13388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7,40</a:t>
            </a:r>
            <a:endParaRPr lang="en-US" sz="2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FC9D30-D2C8-4143-984B-948DAD8D58BE}"/>
              </a:ext>
            </a:extLst>
          </p:cNvPr>
          <p:cNvSpPr txBox="1"/>
          <p:nvPr/>
        </p:nvSpPr>
        <p:spPr>
          <a:xfrm>
            <a:off x="6834313" y="3242485"/>
            <a:ext cx="13388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45,45</a:t>
            </a:r>
            <a:endParaRPr lang="en-US" sz="26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E1F5BE-E545-495C-BEB0-BF3AB8AD070F}"/>
              </a:ext>
            </a:extLst>
          </p:cNvPr>
          <p:cNvSpPr txBox="1"/>
          <p:nvPr/>
        </p:nvSpPr>
        <p:spPr>
          <a:xfrm>
            <a:off x="2786503" y="4163627"/>
            <a:ext cx="1652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14,6 - 39,3</a:t>
            </a:r>
            <a:endParaRPr lang="en-US" sz="2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BE02F-5B42-4298-9CCB-54DECF87855D}"/>
              </a:ext>
            </a:extLst>
          </p:cNvPr>
          <p:cNvSpPr txBox="1"/>
          <p:nvPr/>
        </p:nvSpPr>
        <p:spPr>
          <a:xfrm>
            <a:off x="4738249" y="4163627"/>
            <a:ext cx="1581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10,7</a:t>
            </a:r>
            <a:r>
              <a:rPr lang="sr-Latn-R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Cyrl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sr-Latn-R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Cyrl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27,7</a:t>
            </a:r>
            <a:endParaRPr lang="en-US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0F98E0-765D-4377-A171-3E5608E62AF3}"/>
              </a:ext>
            </a:extLst>
          </p:cNvPr>
          <p:cNvSpPr txBox="1"/>
          <p:nvPr/>
        </p:nvSpPr>
        <p:spPr>
          <a:xfrm>
            <a:off x="6834313" y="4163627"/>
            <a:ext cx="1652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10,7</a:t>
            </a:r>
            <a:r>
              <a:rPr lang="sr-Latn-R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Cyrl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sr-Latn-R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Cyrl-B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29,6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1622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886662D-C2C0-4C10-AFB9-E8171AF10B7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1"/>
            <a:ext cx="9144000" cy="592769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989146-6B2F-4FC1-8DD1-C1C6F820AC2B}"/>
              </a:ext>
            </a:extLst>
          </p:cNvPr>
          <p:cNvSpPr txBox="1"/>
          <p:nvPr/>
        </p:nvSpPr>
        <p:spPr>
          <a:xfrm>
            <a:off x="1254891" y="5821703"/>
            <a:ext cx="5761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dirty="0">
                <a:latin typeface="Times New Roman" panose="02020603050405020304" pitchFamily="18" charset="0"/>
                <a:ea typeface="Calibri" panose="020F0502020204030204" pitchFamily="34" charset="0"/>
              </a:rPr>
              <a:t>Slika</a:t>
            </a:r>
            <a:r>
              <a:rPr lang="sr-Cyrl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RS" dirty="0">
                <a:latin typeface="Times New Roman" panose="02020603050405020304" pitchFamily="18" charset="0"/>
                <a:ea typeface="Calibri" panose="020F0502020204030204" pitchFamily="34" charset="0"/>
              </a:rPr>
              <a:t>7</a:t>
            </a:r>
            <a:r>
              <a:rPr lang="sr-Cyrl-B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sr-Cyrl-BA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Kaplan–Meier</a:t>
            </a:r>
            <a:r>
              <a:rPr lang="sr-Cyrl-BA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Latn-RS" b="1" dirty="0">
                <a:latin typeface="Times New Roman" panose="02020603050405020304" pitchFamily="18" charset="0"/>
                <a:ea typeface="Calibri" panose="020F0502020204030204" pitchFamily="34" charset="0"/>
              </a:rPr>
              <a:t>krivulja koja pokazuje</a:t>
            </a:r>
            <a:r>
              <a:rPr lang="sr-Cyrl-BA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sr-Cyrl-BA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О</a:t>
            </a:r>
            <a:r>
              <a:rPr lang="sr-Latn-RS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921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853D24C-D318-41E0-A72D-1D715A079D4E}"/>
              </a:ext>
            </a:extLst>
          </p:cNvPr>
          <p:cNvSpPr txBox="1"/>
          <p:nvPr/>
        </p:nvSpPr>
        <p:spPr>
          <a:xfrm>
            <a:off x="2674466" y="400173"/>
            <a:ext cx="3354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3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DISKUSIJA</a:t>
            </a:r>
            <a:endParaRPr lang="en-US" sz="3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CCF79A-FD2E-427E-9428-3D9CE3EBA7F7}"/>
              </a:ext>
            </a:extLst>
          </p:cNvPr>
          <p:cNvSpPr txBox="1"/>
          <p:nvPr/>
        </p:nvSpPr>
        <p:spPr>
          <a:xfrm>
            <a:off x="255105" y="2876997"/>
            <a:ext cx="86557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Primjena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kombinovane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terapije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BRAF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MEK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inhibitora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ostvaruje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znatan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(70% - 75%)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odgovor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terapiju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(za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dve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 tri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nedelje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simptoma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bolesti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do 90%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pacijenata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PFS od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mjeseci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1CCFF5-ABF3-41EF-86F5-70CF9BC30B3D}"/>
              </a:ext>
            </a:extLst>
          </p:cNvPr>
          <p:cNvSpPr txBox="1"/>
          <p:nvPr/>
        </p:nvSpPr>
        <p:spPr>
          <a:xfrm>
            <a:off x="275205" y="4631848"/>
            <a:ext cx="87267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dirty="0">
                <a:solidFill>
                  <a:srgbClr val="000000"/>
                </a:solidFill>
                <a:ea typeface="Calibri" panose="020F0502020204030204" pitchFamily="34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Upotreba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hemioterapije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liječenju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melanoma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ukoliko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iscrpljene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druge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terapijske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mogućnosti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742C39-78FA-4BDE-9AFF-18319B4B5920}"/>
              </a:ext>
            </a:extLst>
          </p:cNvPr>
          <p:cNvSpPr txBox="1"/>
          <p:nvPr/>
        </p:nvSpPr>
        <p:spPr>
          <a:xfrm>
            <a:off x="255105" y="3995500"/>
            <a:ext cx="8726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BA" dirty="0"/>
              <a:t>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Dodavanje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kobimetiniba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vemurafenibu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povezano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značajnim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poboljšanjem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PFS.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893B8FA-D7E4-44BA-B3FD-A215388D795B}"/>
              </a:ext>
            </a:extLst>
          </p:cNvPr>
          <p:cNvSpPr txBox="1"/>
          <p:nvPr/>
        </p:nvSpPr>
        <p:spPr>
          <a:xfrm>
            <a:off x="275205" y="1313261"/>
            <a:ext cx="8549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Klinička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studija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faze III 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potvrđena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prednost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produženju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PFS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liječenih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vemurafenibom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odnosu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hemioterapiju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ECDDEA-0C6F-4E0F-AAE2-335E311171FB}"/>
              </a:ext>
            </a:extLst>
          </p:cNvPr>
          <p:cNvSpPr txBox="1"/>
          <p:nvPr/>
        </p:nvSpPr>
        <p:spPr>
          <a:xfrm>
            <a:off x="275205" y="2095129"/>
            <a:ext cx="8549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Reaktivacija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</a:t>
            </a:r>
            <a:r>
              <a:rPr lang="sr-Latn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signalnog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puta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nishodno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BRAF gena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uzrok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progresije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bolesti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69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E67723A-F504-4CBC-821A-5B437801E168}"/>
              </a:ext>
            </a:extLst>
          </p:cNvPr>
          <p:cNvSpPr txBox="1"/>
          <p:nvPr/>
        </p:nvSpPr>
        <p:spPr>
          <a:xfrm>
            <a:off x="1912583" y="205349"/>
            <a:ext cx="454536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ZAKLJUČAK</a:t>
            </a:r>
            <a:endParaRPr 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C7B4B4-33F0-4D7A-970B-074C0A1EA042}"/>
              </a:ext>
            </a:extLst>
          </p:cNvPr>
          <p:cNvSpPr txBox="1"/>
          <p:nvPr/>
        </p:nvSpPr>
        <p:spPr>
          <a:xfrm>
            <a:off x="204186" y="1150950"/>
            <a:ext cx="8504808" cy="442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R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Poređenjem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efikasnosti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terapije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navedene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tri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grupe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pacijenata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dokazan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je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bolji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PFS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OS u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pacijenata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liječenih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BRAF/MEK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inhibitorima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monoterapijski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BRAF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inhibitorom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vemurafenibom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odnosu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pacijente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liječene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hemioterapijski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dakarbazinom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Liječenje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monoterapijski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vemurafenibom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pokazuje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lošiji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PFS u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odnosu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pacijente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liječene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kombinacijom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BRAF/MEK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inhibitora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Potvrđena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je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hipoteza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postoji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povezanost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između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produženog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PFS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liječenja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kombinovanom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terapijom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BRAF/MEK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inhibitorima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Osim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poboljšanja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metastatskoj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bolesti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lijekovi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počinju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primjenjivati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adjuvantnom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tretmanu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što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će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još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dodatno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poboljšati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ishod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liječenja</a:t>
            </a:r>
            <a:r>
              <a:rPr lang="en-US" sz="19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sr-Cyrl-BA" sz="19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10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D724982-47A3-4C82-9499-A627BA2EDEED}"/>
              </a:ext>
            </a:extLst>
          </p:cNvPr>
          <p:cNvSpPr/>
          <p:nvPr/>
        </p:nvSpPr>
        <p:spPr>
          <a:xfrm>
            <a:off x="1957527" y="2989535"/>
            <a:ext cx="5073588" cy="76174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685800"/>
            <a:r>
              <a:rPr lang="sr-Latn-RS" sz="4500" b="1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ED7D31">
                    <a:lumMod val="40000"/>
                    <a:lumOff val="60000"/>
                  </a:srgbClr>
                </a:solidFill>
                <a:latin typeface="Calibri" panose="020F0502020204030204"/>
              </a:rPr>
              <a:t>HVALA NA PAŽNJI!</a:t>
            </a:r>
            <a:endParaRPr lang="en-US" sz="4500" b="1" dirty="0">
              <a:ln w="22225">
                <a:solidFill>
                  <a:srgbClr val="ED7D31"/>
                </a:solidFill>
                <a:prstDash val="solid"/>
              </a:ln>
              <a:solidFill>
                <a:srgbClr val="ED7D31">
                  <a:lumMod val="40000"/>
                  <a:lumOff val="60000"/>
                </a:srgb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6170241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2242</TotalTime>
  <Words>904</Words>
  <Application>Microsoft Office PowerPoint</Application>
  <PresentationFormat>On-screen Show (4:3)</PresentationFormat>
  <Paragraphs>149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arial</vt:lpstr>
      <vt:lpstr>Calibri</vt:lpstr>
      <vt:lpstr>Calibri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User</cp:lastModifiedBy>
  <cp:revision>210</cp:revision>
  <dcterms:created xsi:type="dcterms:W3CDTF">2017-11-08T08:09:10Z</dcterms:created>
  <dcterms:modified xsi:type="dcterms:W3CDTF">2022-04-10T11:11:31Z</dcterms:modified>
</cp:coreProperties>
</file>