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4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882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668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569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11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094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803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43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23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11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625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4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86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1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8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69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0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14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93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14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4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73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79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90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34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37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67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62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87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76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74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66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F78E5-B242-4380-9637-7B434477DCA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67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733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73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Document1.docx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Microsoft_Word_Document2.docx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Word_Document3.docx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6E8601D-C1EC-4117-A63D-BE06A36A281A}"/>
              </a:ext>
            </a:extLst>
          </p:cNvPr>
          <p:cNvSpPr/>
          <p:nvPr/>
        </p:nvSpPr>
        <p:spPr>
          <a:xfrm>
            <a:off x="331098" y="1872320"/>
            <a:ext cx="871188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spc="50" dirty="0" smtClean="0">
                <a:ln w="0"/>
                <a:solidFill>
                  <a:prstClr val="black">
                    <a:lumMod val="75000"/>
                    <a:lumOff val="25000"/>
                  </a:prst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MENADŽMENT I ISHOD LIJEČENJA JATROGENOG PNEUMOTORAKSA KOD PACIJENATA SA SARS-COV-2 VIRUSOM</a:t>
            </a:r>
            <a:endParaRPr lang="en-US" sz="3200" b="1" spc="50" dirty="0">
              <a:ln w="0"/>
              <a:solidFill>
                <a:prstClr val="black">
                  <a:lumMod val="75000"/>
                  <a:lumOff val="25000"/>
                </a:prst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UNIVERSITY OF BANJA LUKA</a:t>
            </a:r>
            <a:endParaRPr lang="sr-Cyrl-RS" sz="700" dirty="0">
              <a:solidFill>
                <a:prstClr val="white"/>
              </a:solidFill>
            </a:endParaRPr>
          </a:p>
          <a:p>
            <a:pPr algn="ctr"/>
            <a:r>
              <a:rPr lang="sr-Cyrl-RS" sz="900" b="1" dirty="0">
                <a:solidFill>
                  <a:prstClr val="white"/>
                </a:solidFill>
              </a:rPr>
              <a:t>МЕДИЦИНСКИ ФАКУЛТЕТ</a:t>
            </a:r>
            <a:endParaRPr lang="en-US" sz="900" b="1" dirty="0">
              <a:solidFill>
                <a:prstClr val="white"/>
              </a:solidFill>
            </a:endParaRP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41919E-CE13-4575-8A72-C7C1014AC0FE}"/>
              </a:ext>
            </a:extLst>
          </p:cNvPr>
          <p:cNvSpPr txBox="1"/>
          <p:nvPr/>
        </p:nvSpPr>
        <p:spPr>
          <a:xfrm>
            <a:off x="5949593" y="3789038"/>
            <a:ext cx="29010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r-Latn-BA" alt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Dr </a:t>
            </a:r>
            <a:r>
              <a:rPr lang="sr-Latn-BA" alt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Orhan Čustović</a:t>
            </a:r>
            <a:endParaRPr lang="sr-Latn-BA" alt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62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30846"/>
            <a:ext cx="8077200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 smtClean="0">
                <a:latin typeface="Arial" pitchFamily="34" charset="0"/>
                <a:cs typeface="Arial" pitchFamily="34" charset="0"/>
              </a:rPr>
              <a:t>Hipoksija, hiperkapnija i alveolarna ozljeda mogu dovesti do 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akutnog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respiratornog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distres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sindroma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(ARDS)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 smtClean="0">
                <a:latin typeface="Arial" pitchFamily="34" charset="0"/>
                <a:cs typeface="Arial" pitchFamily="34" charset="0"/>
              </a:rPr>
              <a:t>Najčešće k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omplikacij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u 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vidu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potkožnog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emfizema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pneumomedijastinuma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i </a:t>
            </a:r>
            <a:r>
              <a:rPr lang="en-GB" sz="2000" dirty="0" err="1">
                <a:latin typeface="Arial" pitchFamily="34" charset="0"/>
                <a:cs typeface="Arial" pitchFamily="34" charset="0"/>
              </a:rPr>
              <a:t>pneumotoraksa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 smtClean="0">
                <a:latin typeface="Arial" pitchFamily="34" charset="0"/>
                <a:cs typeface="Arial" pitchFamily="34" charset="0"/>
              </a:rPr>
              <a:t>Barotrauma kod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15% pacijenata liječenih u Jedinicama intenzivne terapije (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JIT);</a:t>
            </a:r>
            <a:r>
              <a:rPr lang="en-GB" sz="2000" baseline="30000" dirty="0" smtClean="0">
                <a:effectLst/>
                <a:latin typeface="Times New Roman"/>
                <a:ea typeface="Calibri"/>
              </a:rPr>
              <a:t>1</a:t>
            </a:r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GB" sz="1400" baseline="30000" dirty="0" smtClean="0">
                <a:effectLst/>
                <a:latin typeface="Arial" pitchFamily="34" charset="0"/>
                <a:ea typeface="Calibri"/>
                <a:cs typeface="Arial" pitchFamily="34" charset="0"/>
              </a:rPr>
              <a:t>1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McGuinness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G, Zhan C, Rosenberg N,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Azour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L,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Wickstrom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M, Mason DM, et al. Increased Incidence of Barotrauma in Patients with COVID-19 on Invasive Mechanical Ventilation. Radiology. 2020 Nov;297(2):E252-E262. </a:t>
            </a:r>
            <a:endParaRPr lang="bs-Latn-BA" sz="14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17682" y="493986"/>
            <a:ext cx="44879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UVOD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96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Pneumotoraks </a:t>
            </a:r>
            <a:r>
              <a:rPr lang="bs-Latn-B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kod ARDS-a </a:t>
            </a:r>
            <a:r>
              <a:rPr lang="bs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povezan sa 20</a:t>
            </a:r>
            <a:r>
              <a:rPr lang="bs-Latn-B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% većom smrtnošću u usporedbi s </a:t>
            </a:r>
            <a:r>
              <a:rPr lang="bs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pacijentima bez pneumotoraksa;</a:t>
            </a: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Torakalna drenaža </a:t>
            </a:r>
            <a:r>
              <a:rPr lang="bs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osnovni </a:t>
            </a:r>
            <a:r>
              <a:rPr lang="bs-Latn-B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modalitet liječenja barotraume </a:t>
            </a:r>
            <a:r>
              <a:rPr lang="bs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kod </a:t>
            </a:r>
            <a:r>
              <a:rPr lang="bs-Latn-B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invazivne mehaničke ventilacije;</a:t>
            </a:r>
          </a:p>
          <a:p>
            <a:pPr algn="just"/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80% pacijenata zahtjeva ovaj vid torakohirurške </a:t>
            </a:r>
            <a:r>
              <a:rPr lang="bs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intervencije;</a:t>
            </a:r>
            <a:r>
              <a:rPr lang="bs-Latn-BA" sz="2000" baseline="30000" dirty="0" smtClean="0">
                <a:latin typeface="Times New Roman"/>
                <a:ea typeface="Calibri"/>
              </a:rPr>
              <a:t>2</a:t>
            </a:r>
            <a:endParaRPr lang="sr-Latn-BA" altLang="en-US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bs-Latn-BA" sz="14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Gattinoni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L,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Bombino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M, Pelosi P,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Lissoni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A,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Pesenti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A,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Fumagalli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R, et al. Lung Structure and Function in Different Stages of Severe Adult Respiratory Distress Syndrome. JAMA. 1994;271(22):1772–1779. </a:t>
            </a:r>
            <a:endParaRPr lang="sr-Latn-BA" alt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17682" y="493986"/>
            <a:ext cx="44879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UVOD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47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Analiziranje: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bs-Latn-BA" sz="2000" dirty="0" smtClean="0">
                <a:latin typeface="Arial" pitchFamily="34" charset="0"/>
                <a:cs typeface="Arial" pitchFamily="34" charset="0"/>
              </a:rPr>
              <a:t>prevalence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jatrogeno nastalog pneumotoraksa kod SARS-CoV-2 pacijenata na invazivnoj mehaničkoj 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ventilaciji, te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bs-Latn-BA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renutnih modaliteta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torakohirurškog liječenja.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bs-Latn-BA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bs-Latn-BA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bs-Latn-BA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bs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SARS-CoV-2 pozitivni pacijenti na mehaničkoj ventilaciji </a:t>
            </a:r>
            <a:r>
              <a:rPr lang="bs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nemaju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 povišen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rizik za nastanak jatrogenog pneumotoraksa, u poređenju sa mehanički ventiliranim pacijentima bez virusne infekcije.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bs-Latn-BA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bs-Latn-BA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bs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SARS-CoV-2 pozitivni pacijenti na mehaničkoj ventilaciji </a:t>
            </a:r>
            <a:r>
              <a:rPr lang="bs-Latn-BA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imaju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 povišen rizik za nastanak jatrogenog pneumotoraksa, u poređenju sa mehanički ventiliranim pacijentima bez virusne infekcije.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47664" y="493986"/>
            <a:ext cx="59766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Ciljevi istraživanja i hipoteze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25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Dizajn: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retrospektivna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opservaciona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studija, 120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pacijenata sa SARS-CoV-2 virusnom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infekcijom;</a:t>
            </a:r>
          </a:p>
          <a:p>
            <a:pPr algn="just"/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Tretman: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invazivna mehanička ventilacija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u JIT-u Kliničkog centra Univerziteta u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Sarajevu;</a:t>
            </a:r>
          </a:p>
          <a:p>
            <a:pPr algn="just"/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Vrijeme: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od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1. januara 2020. godine do 31. decembra 2021.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godine;</a:t>
            </a: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17682" y="493986"/>
            <a:ext cx="44879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METODE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50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Kriteriji za uključivanje: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Pacijenti oba spola i svih starosnih skupina;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Pozitivan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rezultat testa lančane reakcije reverzne transkriptaze-polimeraze u stvarnom vremenu (RT-PCR) na virus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SARS-CoV-2;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Radiografski potvrđen ARDS;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Invazivna mehanička ventilacija; </a:t>
            </a: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Kriteriji za isključivanje: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Negativan RT-PCR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na virus SARS-CoV-2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Drugi vid tretmana osnovnog oboljenja;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>
                <a:latin typeface="Arial" pitchFamily="34" charset="0"/>
                <a:cs typeface="Arial" pitchFamily="34" charset="0"/>
              </a:rPr>
              <a:t>D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ijagnoza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pneumotoraksa prije liječenja u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JIT-u;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>
                <a:latin typeface="Arial" pitchFamily="34" charset="0"/>
                <a:cs typeface="Arial" pitchFamily="34" charset="0"/>
              </a:rPr>
              <a:t>D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ijagnoza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pneumotoraksa prije uključivanja pacijenta na mehanički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ventilator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;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Kriteriji za uključivanje i isključivanje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74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Analiza podataka: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Aritmetička sredina, standardna devijacija, minimum i maksimum;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Parametri mehaničke ventilacije: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Horowitzov indeks, komplijansa, vršni pritisak i pozitivni pritisak na kraju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ekspirija; 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Horowitzov indeks: </a:t>
            </a:r>
            <a:r>
              <a:rPr lang="sr-Latn-B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omjer parcijalnog pritiska kisika u krvi (PaO2), u milimetrima žive, i udjela kisika u udahnutom zraku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(FiO</a:t>
            </a:r>
            <a:r>
              <a:rPr lang="sr-Latn-BA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) -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PaO</a:t>
            </a:r>
            <a:r>
              <a:rPr lang="sr-Latn-BA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sr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FiO</a:t>
            </a:r>
            <a:r>
              <a:rPr lang="sr-Latn-BA" sz="2000" baseline="-25000" dirty="0" smtClean="0">
                <a:latin typeface="Arial" pitchFamily="34" charset="0"/>
                <a:cs typeface="Arial" pitchFamily="34" charset="0"/>
              </a:rPr>
              <a:t>2;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Komplijansa:</a:t>
            </a:r>
            <a:r>
              <a:rPr lang="sr-Latn-B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sr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promjena </a:t>
            </a:r>
            <a:r>
              <a:rPr lang="sr-Latn-B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volumena koja se događa u odnosu na promjenu jedinice pritiska</a:t>
            </a:r>
            <a:r>
              <a:rPr lang="sr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Vršni pritisak</a:t>
            </a: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 najviša vrijednost pritiska u disajnom putu koji mehanički ventilator daje pacijentu tokom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udisaja;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ozitivni </a:t>
            </a:r>
            <a:r>
              <a:rPr lang="sr-Latn-BA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pritisak na kraju </a:t>
            </a: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ekspirija: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pritisak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koji ostaje u disajnim putevima na kraju respiratornog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ciklusa;</a:t>
            </a:r>
            <a:endParaRPr lang="sr-Latn-BA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Statistička analiza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31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Univarijantna regresijska analiza: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da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li parametri vezani uz mehaničku ventilaciju i demografske karakteristike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imaju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signifikantan učinak na povećanje rizika od razvoja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pneumotoraksa;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Za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svaku varijablu izračunati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omjeri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izgleda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95% intervali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povjerenja;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Razina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značajnosti određena je pri </a:t>
            </a:r>
            <a:r>
              <a:rPr lang="sr-Latn-BA" sz="2000" i="1" dirty="0">
                <a:latin typeface="Arial" pitchFamily="34" charset="0"/>
                <a:cs typeface="Arial" pitchFamily="34" charset="0"/>
              </a:rPr>
              <a:t>p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&lt;0,05 za sve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analize;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Rezultati prikazani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tekstualno i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tabelarno, kompletna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statistička obrada podataka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u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SPSS 28.0.1 softverskom statističkom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paketu;</a:t>
            </a: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Statistička analiza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02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>
                <a:latin typeface="Arial" pitchFamily="34" charset="0"/>
                <a:cs typeface="Arial" pitchFamily="34" charset="0"/>
              </a:rPr>
              <a:t>Najmlađi pacijent imao je 19, a najstariji 86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godina;</a:t>
            </a:r>
          </a:p>
          <a:p>
            <a:pPr algn="just"/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Prosječna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starost ispitivane populacije pacijenata iznosila je 59,2±18,0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godina;</a:t>
            </a:r>
          </a:p>
          <a:p>
            <a:pPr algn="just"/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75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(62,5%)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pacijenata su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bili muškarci, a 45 (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37,5%) žene;</a:t>
            </a:r>
          </a:p>
          <a:p>
            <a:pPr algn="just"/>
            <a:r>
              <a:rPr lang="sr-Latn-BA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10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(8,3%)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pacijenata sa SARS-CoV-2 virusom na invazivnoj mehaničkoj ventilaciji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razvilo jatrogeni pneumotoraks, te su zahtjevali torakohiruršku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intervenciju;</a:t>
            </a: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REZULTATI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40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REZULTATI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82233"/>
              </p:ext>
            </p:extLst>
          </p:nvPr>
        </p:nvGraphicFramePr>
        <p:xfrm>
          <a:off x="1822193" y="2132856"/>
          <a:ext cx="5346700" cy="3706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Document" r:id="rId6" imgW="5346764" imgH="3706466" progId="Word.Document.12">
                  <p:embed/>
                </p:oleObj>
              </mc:Choice>
              <mc:Fallback>
                <p:oleObj name="Document" r:id="rId6" imgW="5346764" imgH="370646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822193" y="2132856"/>
                        <a:ext cx="5346700" cy="3706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82569" y="1488240"/>
            <a:ext cx="72008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Tabela</a:t>
            </a:r>
            <a:r>
              <a:rPr lang="en-GB" sz="1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1: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Komparacija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karakteristika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pacijenata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mehaničkoj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ventilaciji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kod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kojih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se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razvio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jatrogeni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pneumotoraks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grupom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pacijenata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bez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pneumotoraksa</a:t>
            </a:r>
            <a:endParaRPr lang="en-GB" sz="1400" dirty="0">
              <a:latin typeface="Arial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043608" y="5589240"/>
            <a:ext cx="6984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 err="1">
                <a:latin typeface="Arial" pitchFamily="34" charset="0"/>
                <a:cs typeface="Arial" pitchFamily="34" charset="0"/>
              </a:rPr>
              <a:t>Podaci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su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prikazani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kao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centralna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vrijednost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(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mediana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) i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interkvartilni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raspon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,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ili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n (%)</a:t>
            </a:r>
          </a:p>
        </p:txBody>
      </p:sp>
    </p:spTree>
    <p:extLst>
      <p:ext uri="{BB962C8B-B14F-4D97-AF65-F5344CB8AC3E}">
        <p14:creationId xmlns:p14="http://schemas.microsoft.com/office/powerpoint/2010/main" val="273284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REZULTATI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2569" y="1488240"/>
            <a:ext cx="72008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Tabela</a:t>
            </a:r>
            <a:r>
              <a:rPr lang="en-GB" sz="1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bs-Latn-BA" sz="1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sz="1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Karakteristike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SARS-CoV-2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pacijenata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mehaničkoj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ventilaciji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dijagnozom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jatrogenog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pneumotoraksa</a:t>
            </a:r>
            <a:endParaRPr lang="en-GB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97046" y="5589240"/>
            <a:ext cx="6984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sz="1400" dirty="0" smtClean="0"/>
              <a:t>      </a:t>
            </a:r>
            <a:r>
              <a:rPr lang="de-DE" sz="1400" dirty="0" smtClean="0">
                <a:latin typeface="Arial" pitchFamily="34" charset="0"/>
                <a:cs typeface="Arial" pitchFamily="34" charset="0"/>
              </a:rPr>
              <a:t>HTA</a:t>
            </a:r>
            <a:r>
              <a:rPr lang="de-DE" sz="1400" dirty="0">
                <a:latin typeface="Arial" pitchFamily="34" charset="0"/>
                <a:cs typeface="Arial" pitchFamily="34" charset="0"/>
              </a:rPr>
              <a:t>: Hypertensio arterialis; DM tip II: Diabetes mellitus tip II</a:t>
            </a:r>
            <a:endParaRPr lang="en-GB" sz="1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6600274"/>
              </p:ext>
            </p:extLst>
          </p:nvPr>
        </p:nvGraphicFramePr>
        <p:xfrm>
          <a:off x="1507793" y="2132856"/>
          <a:ext cx="6282307" cy="37641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Document" r:id="rId6" imgW="5346764" imgH="3204267" progId="Word.Document.12">
                  <p:embed/>
                </p:oleObj>
              </mc:Choice>
              <mc:Fallback>
                <p:oleObj name="Document" r:id="rId6" imgW="5346764" imgH="320426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07793" y="2132856"/>
                        <a:ext cx="6282307" cy="37641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825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544369" y="1700808"/>
            <a:ext cx="80772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REZULTATI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62009" y="2060848"/>
            <a:ext cx="7200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Tabela</a:t>
            </a:r>
            <a:r>
              <a:rPr lang="en-GB" sz="1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bs-Latn-BA" sz="1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GB" sz="1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de-DE" sz="1400" i="1" dirty="0">
                <a:latin typeface="Arial" pitchFamily="34" charset="0"/>
                <a:cs typeface="Arial" pitchFamily="34" charset="0"/>
              </a:rPr>
              <a:t>U</a:t>
            </a:r>
            <a:r>
              <a:rPr lang="sr-Latn-BA" sz="1400" i="1" dirty="0">
                <a:latin typeface="Arial" pitchFamily="34" charset="0"/>
                <a:cs typeface="Arial" pitchFamily="34" charset="0"/>
              </a:rPr>
              <a:t>nivarijantna regresijska analiza rizika za nastanak jatrogenog pneumotoraksa</a:t>
            </a:r>
            <a:endParaRPr lang="en-GB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30617" y="4941168"/>
            <a:ext cx="6984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" pitchFamily="34" charset="0"/>
                <a:cs typeface="Arial" pitchFamily="34" charset="0"/>
              </a:rPr>
              <a:t>CI: Confidence interval; OR: Odds ratio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7848471"/>
              </p:ext>
            </p:extLst>
          </p:nvPr>
        </p:nvGraphicFramePr>
        <p:xfrm>
          <a:off x="611560" y="2564904"/>
          <a:ext cx="8265354" cy="2736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5" name="Document" r:id="rId6" imgW="5346764" imgH="1770855" progId="Word.Document.12">
                  <p:embed/>
                </p:oleObj>
              </mc:Choice>
              <mc:Fallback>
                <p:oleObj name="Document" r:id="rId6" imgW="5346764" imgH="177085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11560" y="2564904"/>
                        <a:ext cx="8265354" cy="27363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825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544369" y="1988840"/>
            <a:ext cx="80772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sr-Latn-BA" sz="2000" dirty="0">
                <a:latin typeface="Arial" pitchFamily="34" charset="0"/>
                <a:cs typeface="Arial" pitchFamily="34" charset="0"/>
              </a:rPr>
              <a:t>Starost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pacijenata, prisustvo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preegzistirajućih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komorbiditeta, Horowitzov indeks, komplijansa, vrijednosti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vršnog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pritiska,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te vrijednosti pozitivnog pritiska na kraju ekspirija </a:t>
            </a: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nisu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se pokazali kao statistički signifikantni parametri koji utiču na povećanje rizika od nastanka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pneumotoraksa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p&gt;0,05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).</a:t>
            </a:r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REZULTATI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79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70173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>
                <a:latin typeface="Arial" pitchFamily="34" charset="0"/>
                <a:cs typeface="Arial" pitchFamily="34" charset="0"/>
              </a:rPr>
              <a:t>Stopa pneumotoraksa usljed barotraume varira između 4% i 15% kod intubiranih pacijenata, a učestalost pneumotoraksa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ovisi o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trajanju mehaničke ventilacije i prisutnosti preegzistirajućih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komorbiditeta</a:t>
            </a:r>
            <a:r>
              <a:rPr lang="sr-Latn-B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sr-Latn-BA" sz="2000" baseline="30000" dirty="0" smtClean="0"/>
              <a:t>3</a:t>
            </a:r>
          </a:p>
          <a:p>
            <a:pPr algn="just"/>
            <a:endParaRPr lang="sr-Latn-BA" sz="2000" baseline="30000" dirty="0" smtClean="0"/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Stopa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razvoja jatrogenog pneumotoraksa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5,9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% u toku prva 24h od uključivanja pacijenta na mehanički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ventilator, nakon prvog dana 10,4%;</a:t>
            </a:r>
            <a:r>
              <a:rPr lang="sr-Latn-BA" sz="2000" baseline="30000" dirty="0" smtClean="0"/>
              <a:t>4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baseline="30000" dirty="0"/>
          </a:p>
          <a:p>
            <a:pPr marL="342900" indent="-342900" algn="just">
              <a:buFont typeface="Wingdings" pitchFamily="2" charset="2"/>
              <a:buChar char="v"/>
            </a:pPr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sr-Latn-BA" sz="1400" baseline="30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Hsu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CW, Sun SF. Iatrogenic pneumothorax related to mechanical ventilation. World J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Crit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Care Med. 2014 Feb 4; 3(1):8-14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.</a:t>
            </a:r>
            <a:endParaRPr lang="bs-Latn-BA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bs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bs-Latn-BA" sz="1400" baseline="30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Yao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W, Wang T, Jiang B,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Gao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F, Wang L,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Zheng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H, et al. Emergency tracheal intubation in 202 patients with COVID-19 in Wuhan, China: lessons learnt and international expert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recommendations.Br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J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Anaesth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. 2020 Jul; 125(1):e28-e37.</a:t>
            </a:r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baseline="30000" dirty="0" smtClean="0"/>
          </a:p>
          <a:p>
            <a:pPr algn="just"/>
            <a:endParaRPr lang="sr-Latn-BA" sz="2000" baseline="30000" dirty="0" smtClean="0"/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DISKUSIJA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44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72816"/>
            <a:ext cx="8077200" cy="7099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Hronično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oboljenje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srca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astma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koja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zahtijeva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lijekove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) i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Indeks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tjelesne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mase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(ITM) ≥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40 kg/m</a:t>
            </a:r>
            <a:r>
              <a:rPr lang="bs-Latn-BA" sz="20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povezani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s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povećanim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rizikom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od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prijema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u JIT;</a:t>
            </a:r>
          </a:p>
          <a:p>
            <a:pPr algn="just"/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Hronična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neurološka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stanja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bs-Latn-BA" sz="2000" dirty="0" err="1">
                <a:latin typeface="Arial" pitchFamily="34" charset="0"/>
                <a:cs typeface="Arial" pitchFamily="34" charset="0"/>
              </a:rPr>
              <a:t>h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ronična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bolest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bubrega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, ITM ≥ 40 kg/m</a:t>
            </a:r>
            <a:r>
              <a:rPr lang="bs-Latn-BA" sz="20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i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prisustvo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maligniteta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značajno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povezani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s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povećanim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rizikom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od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smrti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;</a:t>
            </a:r>
            <a:r>
              <a:rPr lang="bs-Latn-BA" sz="2000" baseline="30000" dirty="0">
                <a:latin typeface="Arial" pitchFamily="34" charset="0"/>
                <a:cs typeface="Arial" pitchFamily="34" charset="0"/>
              </a:rPr>
              <a:t>5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baseline="30000" dirty="0">
              <a:solidFill>
                <a:prstClr val="black"/>
              </a:solidFill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sr-Latn-BA" sz="1400" baseline="30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GB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Bennett </a:t>
            </a:r>
            <a:r>
              <a:rPr lang="en-GB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KE, </a:t>
            </a:r>
            <a:r>
              <a:rPr lang="en-GB" sz="1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Mullooly</a:t>
            </a:r>
            <a:r>
              <a:rPr lang="en-GB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M, </a:t>
            </a:r>
            <a:r>
              <a:rPr lang="en-GB" sz="1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O’Loughlin</a:t>
            </a:r>
            <a:r>
              <a:rPr lang="en-GB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M, Fitzgerald M, O’Donnell J, O’Connor L, et al. Underlying conditions and risk of hospitalisation, ICU admission and mortality among those with COVID-19 in Ireland: A national surveillance study. Lancet </a:t>
            </a:r>
            <a:r>
              <a:rPr lang="en-GB" sz="1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Reg</a:t>
            </a:r>
            <a:r>
              <a:rPr lang="en-GB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Health Eur. 2021 Jun;5:100097</a:t>
            </a:r>
            <a:endParaRPr lang="bs-Latn-BA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baseline="30000" dirty="0">
              <a:solidFill>
                <a:prstClr val="black"/>
              </a:solidFill>
            </a:endParaRPr>
          </a:p>
          <a:p>
            <a:pPr algn="just"/>
            <a:endParaRPr lang="sr-Latn-BA" sz="2000" baseline="30000" dirty="0">
              <a:solidFill>
                <a:prstClr val="black"/>
              </a:solidFill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DISKUSIJA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76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41086" y="1484784"/>
            <a:ext cx="8077200" cy="73661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Torakalna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drenaža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može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povećati omjer P/F (PaO</a:t>
            </a:r>
            <a:r>
              <a:rPr lang="sr-Latn-BA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/FIO</a:t>
            </a:r>
            <a:r>
              <a:rPr lang="sr-Latn-BA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) za 18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%,</a:t>
            </a:r>
            <a:r>
              <a:rPr lang="sr-Latn-BA" sz="2000" baseline="30000" dirty="0">
                <a:latin typeface="Arial" pitchFamily="34" charset="0"/>
                <a:cs typeface="Arial" pitchFamily="34" charset="0"/>
              </a:rPr>
              <a:t>6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poboljšati ukupni volumen grudnog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koša</a:t>
            </a:r>
            <a:r>
              <a:rPr lang="sr-Latn-BA" sz="2000" baseline="30000" dirty="0">
                <a:latin typeface="Arial" pitchFamily="34" charset="0"/>
                <a:cs typeface="Arial" pitchFamily="34" charset="0"/>
              </a:rPr>
              <a:t>7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i komplijansu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pluća;</a:t>
            </a:r>
            <a:r>
              <a:rPr lang="sr-Latn-BA" sz="2000" baseline="30000" dirty="0" smtClean="0">
                <a:latin typeface="Arial" pitchFamily="34" charset="0"/>
                <a:cs typeface="Arial" pitchFamily="34" charset="0"/>
              </a:rPr>
              <a:t>8</a:t>
            </a:r>
          </a:p>
          <a:p>
            <a:pPr algn="just"/>
            <a:endParaRPr lang="en-GB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>
                <a:latin typeface="Arial" pitchFamily="34" charset="0"/>
                <a:cs typeface="Arial" pitchFamily="34" charset="0"/>
              </a:rPr>
              <a:t>K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omplijansa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, pozitivni pritisak na kraju ekspirija, vršni pritisak i Horowitzov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indeks nisu statistički značajni parametri u povećanju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rizika od pneumotoraksa kod bolesnika sa SARS-CoV-2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virusom;</a:t>
            </a:r>
            <a:r>
              <a:rPr lang="sr-Latn-BA" sz="2000" baseline="30000" dirty="0" smtClean="0">
                <a:latin typeface="Arial" pitchFamily="34" charset="0"/>
                <a:cs typeface="Arial" pitchFamily="34" charset="0"/>
              </a:rPr>
              <a:t>9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 smtClean="0">
              <a:latin typeface="Arial" pitchFamily="34" charset="0"/>
              <a:cs typeface="Arial" pitchFamily="34" charset="0"/>
            </a:endParaRPr>
          </a:p>
          <a:p>
            <a:endParaRPr lang="sr-Latn-BA" sz="2000" baseline="30000" dirty="0" smtClean="0">
              <a:solidFill>
                <a:prstClr val="black"/>
              </a:solidFill>
            </a:endParaRPr>
          </a:p>
          <a:p>
            <a:pPr algn="just"/>
            <a:r>
              <a:rPr lang="sr-Latn-BA" sz="1400" baseline="300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Liang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S, 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Tu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C, Chen H, Chen C, Chen W, Shih C, et al. Application of ultrasound-guided pigtail catheter for drainage of pleural effusions in the ICU.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Intens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Care Med. 2009; 35 (2): 350-354.</a:t>
            </a:r>
          </a:p>
          <a:p>
            <a:pPr algn="just"/>
            <a:r>
              <a:rPr lang="sr-Latn-BA" sz="1400" baseline="30000" dirty="0" smtClean="0">
                <a:latin typeface="Arial" pitchFamily="34" charset="0"/>
                <a:cs typeface="Arial" pitchFamily="34" charset="0"/>
              </a:rPr>
              <a:t>7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Walden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AP,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Garrard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CS, Salmon J. Sustained effects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thoracocentesis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on oxygenation in mechanically ventilated patients.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Respirology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. 2010; 15(6):986-992.</a:t>
            </a:r>
          </a:p>
          <a:p>
            <a:pPr algn="just"/>
            <a:r>
              <a:rPr lang="sr-Latn-BA" sz="1400" baseline="30000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en-GB" sz="1400" dirty="0" err="1" smtClean="0">
                <a:latin typeface="Arial" pitchFamily="34" charset="0"/>
                <a:cs typeface="Arial" pitchFamily="34" charset="0"/>
              </a:rPr>
              <a:t>Talmor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M,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Hydo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L,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Gershenwald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JG,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Barie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PS. Beneficial effects of chest tube drainage of pleural effusion in acute respiratory failure refractory to positive end-expiratory pressure ventilation. Surgery. 1998; 123(2):137-143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.</a:t>
            </a:r>
            <a:endParaRPr lang="bs-Latn-BA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sr-Latn-BA" sz="1400" baseline="30000" dirty="0" smtClean="0"/>
              <a:t>9</a:t>
            </a:r>
            <a:r>
              <a:rPr lang="en-GB" sz="1400" dirty="0" err="1" smtClean="0">
                <a:latin typeface="Arial" pitchFamily="34" charset="0"/>
                <a:cs typeface="Arial" pitchFamily="34" charset="0"/>
              </a:rPr>
              <a:t>Özdemir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S,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Bilgi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DÖ,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Köse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S,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Oya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G. Pneumothorax in patients with coronavirus disease 2019 pneumonia with invasive mechanical ventilation. Interact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Cardiovasc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Thorac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Surg. 2021;32(3):351-355. </a:t>
            </a:r>
            <a:endParaRPr lang="bs-Latn-BA" sz="1400" dirty="0">
              <a:latin typeface="Arial" pitchFamily="34" charset="0"/>
              <a:cs typeface="Arial" pitchFamily="34" charset="0"/>
            </a:endParaRPr>
          </a:p>
          <a:p>
            <a:endParaRPr lang="en-GB" sz="1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DISKUSIJA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36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A7596E-0ECB-4833-AF87-5FF27853123E}"/>
              </a:ext>
            </a:extLst>
          </p:cNvPr>
          <p:cNvSpPr txBox="1"/>
          <p:nvPr/>
        </p:nvSpPr>
        <p:spPr>
          <a:xfrm>
            <a:off x="465118" y="1772816"/>
            <a:ext cx="8077200" cy="6453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sr-Latn-BA" sz="2000" dirty="0" smtClean="0">
                <a:latin typeface="Arial" pitchFamily="34" charset="0"/>
                <a:cs typeface="Arial" pitchFamily="34" charset="0"/>
              </a:rPr>
              <a:t>1. Jatrogeni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pneumotoraks i barotrauma su prisutni kod 8,3% pacijenata sa SARS-CoV-2 virusnom infekcijom liječenih na mehaničkoj ventilaciju u JIT-u. </a:t>
            </a:r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sr-Latn-BA" sz="2000" dirty="0">
                <a:latin typeface="Arial" pitchFamily="34" charset="0"/>
                <a:cs typeface="Arial" pitchFamily="34" charset="0"/>
              </a:rPr>
              <a:t>2. Kao modalitet tretmana pacijenata sa razvijenim ARDS-om, mehanička ventilacija i njene karakteristike (pozitivni pritisak na kraju ekspirija, vršni pritisak, komplijansa i Horowitzov indeks) ne predstavljaju signifikantan riziko faktor za razvoj jatrogenog pneumotoraksa u poređenju sa mehanički ventiliranim pacijentima bez virusne infekcije. </a:t>
            </a:r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sr-Latn-BA" sz="2000" dirty="0">
                <a:latin typeface="Arial" pitchFamily="34" charset="0"/>
                <a:cs typeface="Arial" pitchFamily="34" charset="0"/>
              </a:rPr>
              <a:t>3. Stopa mortaliteta i pored učinjene torakohirurške intervencije kod ovih pacijenata iznosi 50%. </a:t>
            </a:r>
            <a:endParaRPr lang="sr-Latn-BA" sz="20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>
              <a:solidFill>
                <a:prstClr val="black"/>
              </a:solidFill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ZAKLJUČAK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29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6E8601D-C1EC-4117-A63D-BE06A36A281A}"/>
              </a:ext>
            </a:extLst>
          </p:cNvPr>
          <p:cNvSpPr/>
          <p:nvPr/>
        </p:nvSpPr>
        <p:spPr>
          <a:xfrm>
            <a:off x="331098" y="2636912"/>
            <a:ext cx="871188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3200" b="1" spc="50" dirty="0" smtClean="0">
                <a:ln w="0"/>
                <a:solidFill>
                  <a:prstClr val="black">
                    <a:lumMod val="75000"/>
                    <a:lumOff val="25000"/>
                  </a:prst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HVALA NA PAŽNJI.</a:t>
            </a:r>
            <a:endParaRPr lang="en-US" sz="3200" b="1" spc="50" dirty="0">
              <a:ln w="0"/>
              <a:solidFill>
                <a:prstClr val="black">
                  <a:lumMod val="75000"/>
                  <a:lumOff val="25000"/>
                </a:prst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UNIVERSITY OF BANJA LUKA</a:t>
            </a:r>
            <a:endParaRPr lang="sr-Cyrl-RS" sz="700" dirty="0">
              <a:solidFill>
                <a:prstClr val="white"/>
              </a:solidFill>
            </a:endParaRPr>
          </a:p>
          <a:p>
            <a:pPr algn="ctr"/>
            <a:r>
              <a:rPr lang="sr-Cyrl-RS" sz="900" b="1" dirty="0">
                <a:solidFill>
                  <a:prstClr val="white"/>
                </a:solidFill>
              </a:rPr>
              <a:t>МЕДИЦИНСКИ ФАКУЛТЕТ</a:t>
            </a:r>
            <a:endParaRPr lang="en-US" sz="900" b="1" dirty="0">
              <a:solidFill>
                <a:prstClr val="white"/>
              </a:solidFill>
            </a:endParaRP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73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1366</Words>
  <Application>Microsoft Office PowerPoint</Application>
  <PresentationFormat>On-screen Show (4:3)</PresentationFormat>
  <Paragraphs>285</Paragraphs>
  <Slides>18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Office Theme</vt:lpstr>
      <vt:lpstr>1_Office Theme</vt:lpstr>
      <vt:lpstr>2_Office Theme</vt:lpstr>
      <vt:lpstr>Microsoft Word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Orhan</dc:creator>
  <cp:lastModifiedBy>Orhan</cp:lastModifiedBy>
  <cp:revision>12</cp:revision>
  <dcterms:created xsi:type="dcterms:W3CDTF">2022-02-05T19:27:47Z</dcterms:created>
  <dcterms:modified xsi:type="dcterms:W3CDTF">2022-02-05T21:31:29Z</dcterms:modified>
</cp:coreProperties>
</file>