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0275213" cy="42803763"/>
  <p:notesSz cx="6858000" cy="9144000"/>
  <p:defaultTextStyle>
    <a:defPPr>
      <a:defRPr lang="sr-Latn-RS"/>
    </a:defPPr>
    <a:lvl1pPr marL="0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1pPr>
    <a:lvl2pPr marL="1753316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2pPr>
    <a:lvl3pPr marL="3506633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3pPr>
    <a:lvl4pPr marL="5259953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4pPr>
    <a:lvl5pPr marL="7013269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5pPr>
    <a:lvl6pPr marL="8766586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6pPr>
    <a:lvl7pPr marL="10519902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7pPr>
    <a:lvl8pPr marL="12273218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8pPr>
    <a:lvl9pPr marL="14026535" algn="l" defTabSz="3506633" rtl="0" eaLnBrk="1" latinLnBrk="0" hangingPunct="1">
      <a:defRPr sz="690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007" autoAdjust="0"/>
    <p:restoredTop sz="94660"/>
  </p:normalViewPr>
  <p:slideViewPr>
    <p:cSldViewPr snapToGrid="0">
      <p:cViewPr varScale="1">
        <p:scale>
          <a:sx n="18" d="100"/>
          <a:sy n="18" d="100"/>
        </p:scale>
        <p:origin x="-3078" y="-222"/>
      </p:cViewPr>
      <p:guideLst>
        <p:guide orient="horz" pos="13481"/>
        <p:guide pos="95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>
        <c:manualLayout>
          <c:layoutTarget val="inner"/>
          <c:xMode val="edge"/>
          <c:yMode val="edge"/>
          <c:x val="3.9017030633927585E-2"/>
          <c:y val="0.1159806551185578"/>
          <c:w val="0.9609829662458591"/>
          <c:h val="0.67495027032082477"/>
        </c:manualLayout>
      </c:layout>
      <c:barChart>
        <c:barDir val="col"/>
        <c:grouping val="clustered"/>
        <c:ser>
          <c:idx val="0"/>
          <c:order val="0"/>
          <c:tx>
            <c:strRef>
              <c:f>Sheet1!$E$11</c:f>
              <c:strCache>
                <c:ptCount val="1"/>
                <c:pt idx="0">
                  <c:v>Grupa 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cat>
            <c:strRef>
              <c:f>Sheet1!$F$10:$J$10</c:f>
              <c:strCache>
                <c:ptCount val="5"/>
                <c:pt idx="0">
                  <c:v>Ukupan broj oboljelih od RA</c:v>
                </c:pt>
                <c:pt idx="1">
                  <c:v>ukupan broj endoproteza</c:v>
                </c:pt>
                <c:pt idx="2">
                  <c:v>endoproteza kuka</c:v>
                </c:pt>
                <c:pt idx="3">
                  <c:v>endoproteza koljena</c:v>
                </c:pt>
                <c:pt idx="4">
                  <c:v>endoproteza 2 ili više zglobova</c:v>
                </c:pt>
              </c:strCache>
            </c:strRef>
          </c:cat>
          <c:val>
            <c:numRef>
              <c:f>Sheet1!$F$11:$J$11</c:f>
              <c:numCache>
                <c:formatCode>General</c:formatCode>
                <c:ptCount val="5"/>
                <c:pt idx="0">
                  <c:v>132</c:v>
                </c:pt>
                <c:pt idx="1">
                  <c:v>32</c:v>
                </c:pt>
                <c:pt idx="2">
                  <c:v>5</c:v>
                </c:pt>
                <c:pt idx="3">
                  <c:v>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245-4467-B9BB-DF46B9E49985}"/>
            </c:ext>
          </c:extLst>
        </c:ser>
        <c:ser>
          <c:idx val="1"/>
          <c:order val="1"/>
          <c:tx>
            <c:strRef>
              <c:f>Sheet1!$E$12</c:f>
              <c:strCache>
                <c:ptCount val="1"/>
                <c:pt idx="0">
                  <c:v>Grupa B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cat>
            <c:strRef>
              <c:f>Sheet1!$F$10:$J$10</c:f>
              <c:strCache>
                <c:ptCount val="5"/>
                <c:pt idx="0">
                  <c:v>Ukupan broj oboljelih od RA</c:v>
                </c:pt>
                <c:pt idx="1">
                  <c:v>ukupan broj endoproteza</c:v>
                </c:pt>
                <c:pt idx="2">
                  <c:v>endoproteza kuka</c:v>
                </c:pt>
                <c:pt idx="3">
                  <c:v>endoproteza koljena</c:v>
                </c:pt>
                <c:pt idx="4">
                  <c:v>endoproteza 2 ili više zglobova</c:v>
                </c:pt>
              </c:strCache>
            </c:strRef>
          </c:cat>
          <c:val>
            <c:numRef>
              <c:f>Sheet1!$F$12:$J$12</c:f>
              <c:numCache>
                <c:formatCode>General</c:formatCode>
                <c:ptCount val="5"/>
                <c:pt idx="0">
                  <c:v>35</c:v>
                </c:pt>
                <c:pt idx="1">
                  <c:v>6</c:v>
                </c:pt>
                <c:pt idx="2">
                  <c:v>1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245-4467-B9BB-DF46B9E49985}"/>
            </c:ext>
          </c:extLst>
        </c:ser>
        <c:gapWidth val="100"/>
        <c:overlap val="-24"/>
        <c:axId val="150802816"/>
        <c:axId val="150804352"/>
      </c:barChart>
      <c:catAx>
        <c:axId val="15080281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804352"/>
        <c:crosses val="autoZero"/>
        <c:auto val="1"/>
        <c:lblAlgn val="ctr"/>
        <c:lblOffset val="100"/>
      </c:catAx>
      <c:valAx>
        <c:axId val="1508043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crossAx val="15080281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2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3" y="7005156"/>
            <a:ext cx="25733931" cy="14902051"/>
          </a:xfrm>
        </p:spPr>
        <p:txBody>
          <a:bodyPr anchor="b"/>
          <a:lstStyle>
            <a:lvl1pPr algn="ctr">
              <a:defRPr sz="1986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3" y="22481888"/>
            <a:ext cx="22706411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65" indent="0" algn="ctr">
              <a:buNone/>
              <a:defRPr sz="6623"/>
            </a:lvl2pPr>
            <a:lvl3pPr marL="3027531" indent="0" algn="ctr">
              <a:buNone/>
              <a:defRPr sz="5960"/>
            </a:lvl3pPr>
            <a:lvl4pPr marL="4541295" indent="0" algn="ctr">
              <a:buNone/>
              <a:defRPr sz="5297"/>
            </a:lvl4pPr>
            <a:lvl5pPr marL="6055061" indent="0" algn="ctr">
              <a:buNone/>
              <a:defRPr sz="5297"/>
            </a:lvl5pPr>
            <a:lvl6pPr marL="7568826" indent="0" algn="ctr">
              <a:buNone/>
              <a:defRPr sz="5297"/>
            </a:lvl6pPr>
            <a:lvl7pPr marL="9082592" indent="0" algn="ctr">
              <a:buNone/>
              <a:defRPr sz="5297"/>
            </a:lvl7pPr>
            <a:lvl8pPr marL="10596357" indent="0" algn="ctr">
              <a:buNone/>
              <a:defRPr sz="5297"/>
            </a:lvl8pPr>
            <a:lvl9pPr marL="12110123" indent="0" algn="ctr">
              <a:buNone/>
              <a:defRPr sz="5297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3102970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2258457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6" y="10671230"/>
            <a:ext cx="26112373" cy="17805173"/>
          </a:xfrm>
        </p:spPr>
        <p:txBody>
          <a:bodyPr anchor="b"/>
          <a:lstStyle>
            <a:lvl1pPr>
              <a:defRPr sz="1986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6" y="28644846"/>
            <a:ext cx="26112373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/>
                </a:solidFill>
              </a:defRPr>
            </a:lvl1pPr>
            <a:lvl2pPr marL="1513765" indent="0">
              <a:buNone/>
              <a:defRPr sz="6623">
                <a:solidFill>
                  <a:schemeClr val="tx1">
                    <a:tint val="75000"/>
                  </a:schemeClr>
                </a:solidFill>
              </a:defRPr>
            </a:lvl2pPr>
            <a:lvl3pPr marL="3027531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3pPr>
            <a:lvl4pPr marL="4541295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4pPr>
            <a:lvl5pPr marL="6055061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5pPr>
            <a:lvl6pPr marL="7568826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6pPr>
            <a:lvl7pPr marL="9082592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7pPr>
            <a:lvl8pPr marL="1059635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8pPr>
            <a:lvl9pPr marL="12110123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721129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3" y="11394520"/>
            <a:ext cx="12866968" cy="2715859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7" y="11394520"/>
            <a:ext cx="12866968" cy="2715859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4075175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5" y="2278914"/>
            <a:ext cx="26112373" cy="82734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71" y="10492871"/>
            <a:ext cx="12807830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65" indent="0">
              <a:buNone/>
              <a:defRPr sz="6623" b="1"/>
            </a:lvl2pPr>
            <a:lvl3pPr marL="3027531" indent="0">
              <a:buNone/>
              <a:defRPr sz="5960" b="1"/>
            </a:lvl3pPr>
            <a:lvl4pPr marL="4541295" indent="0">
              <a:buNone/>
              <a:defRPr sz="5297" b="1"/>
            </a:lvl4pPr>
            <a:lvl5pPr marL="6055061" indent="0">
              <a:buNone/>
              <a:defRPr sz="5297" b="1"/>
            </a:lvl5pPr>
            <a:lvl6pPr marL="7568826" indent="0">
              <a:buNone/>
              <a:defRPr sz="5297" b="1"/>
            </a:lvl6pPr>
            <a:lvl7pPr marL="9082592" indent="0">
              <a:buNone/>
              <a:defRPr sz="5297" b="1"/>
            </a:lvl7pPr>
            <a:lvl8pPr marL="10596357" indent="0">
              <a:buNone/>
              <a:defRPr sz="5297" b="1"/>
            </a:lvl8pPr>
            <a:lvl9pPr marL="12110123" indent="0">
              <a:buNone/>
              <a:defRPr sz="5297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71" y="15635265"/>
            <a:ext cx="12807830" cy="2299711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30" y="10492871"/>
            <a:ext cx="12870911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65" indent="0">
              <a:buNone/>
              <a:defRPr sz="6623" b="1"/>
            </a:lvl2pPr>
            <a:lvl3pPr marL="3027531" indent="0">
              <a:buNone/>
              <a:defRPr sz="5960" b="1"/>
            </a:lvl3pPr>
            <a:lvl4pPr marL="4541295" indent="0">
              <a:buNone/>
              <a:defRPr sz="5297" b="1"/>
            </a:lvl4pPr>
            <a:lvl5pPr marL="6055061" indent="0">
              <a:buNone/>
              <a:defRPr sz="5297" b="1"/>
            </a:lvl5pPr>
            <a:lvl6pPr marL="7568826" indent="0">
              <a:buNone/>
              <a:defRPr sz="5297" b="1"/>
            </a:lvl6pPr>
            <a:lvl7pPr marL="9082592" indent="0">
              <a:buNone/>
              <a:defRPr sz="5297" b="1"/>
            </a:lvl7pPr>
            <a:lvl8pPr marL="10596357" indent="0">
              <a:buNone/>
              <a:defRPr sz="5297" b="1"/>
            </a:lvl8pPr>
            <a:lvl9pPr marL="12110123" indent="0">
              <a:buNone/>
              <a:defRPr sz="5297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30" y="15635265"/>
            <a:ext cx="12870911" cy="2299711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1944746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2713053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4103889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6" y="2853585"/>
            <a:ext cx="9764544" cy="9987545"/>
          </a:xfrm>
        </p:spPr>
        <p:txBody>
          <a:bodyPr anchor="b"/>
          <a:lstStyle>
            <a:lvl1pPr>
              <a:defRPr sz="1059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13" y="6162960"/>
            <a:ext cx="15326825" cy="30418415"/>
          </a:xfrm>
        </p:spPr>
        <p:txBody>
          <a:bodyPr/>
          <a:lstStyle>
            <a:lvl1pPr>
              <a:defRPr sz="10596"/>
            </a:lvl1pPr>
            <a:lvl2pPr>
              <a:defRPr sz="9271"/>
            </a:lvl2pPr>
            <a:lvl3pPr>
              <a:defRPr sz="7946"/>
            </a:lvl3pPr>
            <a:lvl4pPr>
              <a:defRPr sz="6623"/>
            </a:lvl4pPr>
            <a:lvl5pPr>
              <a:defRPr sz="6623"/>
            </a:lvl5pPr>
            <a:lvl6pPr>
              <a:defRPr sz="6623"/>
            </a:lvl6pPr>
            <a:lvl7pPr>
              <a:defRPr sz="6623"/>
            </a:lvl7pPr>
            <a:lvl8pPr>
              <a:defRPr sz="6623"/>
            </a:lvl8pPr>
            <a:lvl9pPr>
              <a:defRPr sz="6623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6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65" indent="0">
              <a:buNone/>
              <a:defRPr sz="4635"/>
            </a:lvl2pPr>
            <a:lvl3pPr marL="3027531" indent="0">
              <a:buNone/>
              <a:defRPr sz="3973"/>
            </a:lvl3pPr>
            <a:lvl4pPr marL="4541295" indent="0">
              <a:buNone/>
              <a:defRPr sz="3311"/>
            </a:lvl4pPr>
            <a:lvl5pPr marL="6055061" indent="0">
              <a:buNone/>
              <a:defRPr sz="3311"/>
            </a:lvl5pPr>
            <a:lvl6pPr marL="7568826" indent="0">
              <a:buNone/>
              <a:defRPr sz="3311"/>
            </a:lvl6pPr>
            <a:lvl7pPr marL="9082592" indent="0">
              <a:buNone/>
              <a:defRPr sz="3311"/>
            </a:lvl7pPr>
            <a:lvl8pPr marL="10596357" indent="0">
              <a:buNone/>
              <a:defRPr sz="3311"/>
            </a:lvl8pPr>
            <a:lvl9pPr marL="12110123" indent="0">
              <a:buNone/>
              <a:defRPr sz="331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789304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6" y="2853585"/>
            <a:ext cx="9764544" cy="9987545"/>
          </a:xfrm>
        </p:spPr>
        <p:txBody>
          <a:bodyPr anchor="b"/>
          <a:lstStyle>
            <a:lvl1pPr>
              <a:defRPr sz="1059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13" y="6162960"/>
            <a:ext cx="15326825" cy="30418415"/>
          </a:xfrm>
        </p:spPr>
        <p:txBody>
          <a:bodyPr anchor="t"/>
          <a:lstStyle>
            <a:lvl1pPr marL="0" indent="0">
              <a:buNone/>
              <a:defRPr sz="10596"/>
            </a:lvl1pPr>
            <a:lvl2pPr marL="1513765" indent="0">
              <a:buNone/>
              <a:defRPr sz="9271"/>
            </a:lvl2pPr>
            <a:lvl3pPr marL="3027531" indent="0">
              <a:buNone/>
              <a:defRPr sz="7946"/>
            </a:lvl3pPr>
            <a:lvl4pPr marL="4541295" indent="0">
              <a:buNone/>
              <a:defRPr sz="6623"/>
            </a:lvl4pPr>
            <a:lvl5pPr marL="6055061" indent="0">
              <a:buNone/>
              <a:defRPr sz="6623"/>
            </a:lvl5pPr>
            <a:lvl6pPr marL="7568826" indent="0">
              <a:buNone/>
              <a:defRPr sz="6623"/>
            </a:lvl6pPr>
            <a:lvl7pPr marL="9082592" indent="0">
              <a:buNone/>
              <a:defRPr sz="6623"/>
            </a:lvl7pPr>
            <a:lvl8pPr marL="10596357" indent="0">
              <a:buNone/>
              <a:defRPr sz="6623"/>
            </a:lvl8pPr>
            <a:lvl9pPr marL="12110123" indent="0">
              <a:buNone/>
              <a:defRPr sz="6623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6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65" indent="0">
              <a:buNone/>
              <a:defRPr sz="4635"/>
            </a:lvl2pPr>
            <a:lvl3pPr marL="3027531" indent="0">
              <a:buNone/>
              <a:defRPr sz="3973"/>
            </a:lvl3pPr>
            <a:lvl4pPr marL="4541295" indent="0">
              <a:buNone/>
              <a:defRPr sz="3311"/>
            </a:lvl4pPr>
            <a:lvl5pPr marL="6055061" indent="0">
              <a:buNone/>
              <a:defRPr sz="3311"/>
            </a:lvl5pPr>
            <a:lvl6pPr marL="7568826" indent="0">
              <a:buNone/>
              <a:defRPr sz="3311"/>
            </a:lvl6pPr>
            <a:lvl7pPr marL="9082592" indent="0">
              <a:buNone/>
              <a:defRPr sz="3311"/>
            </a:lvl7pPr>
            <a:lvl8pPr marL="10596357" indent="0">
              <a:buNone/>
              <a:defRPr sz="3311"/>
            </a:lvl8pPr>
            <a:lvl9pPr marL="12110123" indent="0">
              <a:buNone/>
              <a:defRPr sz="331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174051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2107068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5"/>
            <a:ext cx="6528094" cy="3627421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5" y="2278905"/>
            <a:ext cx="19205836" cy="3627421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851328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2" y="2278914"/>
            <a:ext cx="26112373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2" y="11394520"/>
            <a:ext cx="26112373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0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B437F-B5AA-4213-893C-1038CC0FCA1A}" type="datetimeFigureOut">
              <a:rPr lang="sr-Latn-BA" smtClean="0"/>
              <a:pPr/>
              <a:t>26.1.2022.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6" y="39672756"/>
            <a:ext cx="10217885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70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19D005-7699-402B-B828-634625EED4A7}" type="slidenum">
              <a:rPr lang="sr-Latn-BA" smtClean="0"/>
              <a:pPr/>
              <a:t>‹#›</a:t>
            </a:fld>
            <a:endParaRPr lang="sr-Latn-BA"/>
          </a:p>
        </p:txBody>
      </p:sp>
    </p:spTree>
    <p:extLst>
      <p:ext uri="{BB962C8B-B14F-4D97-AF65-F5344CB8AC3E}">
        <p14:creationId xmlns="" xmlns:p14="http://schemas.microsoft.com/office/powerpoint/2010/main" val="2090288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531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83" indent="-756883" algn="l" defTabSz="3027531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48" indent="-756883" algn="l" defTabSz="3027531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414" indent="-756883" algn="l" defTabSz="3027531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3" kern="1200">
          <a:solidFill>
            <a:schemeClr val="tx1"/>
          </a:solidFill>
          <a:latin typeface="+mn-lt"/>
          <a:ea typeface="+mn-ea"/>
          <a:cs typeface="+mn-cs"/>
        </a:defRPr>
      </a:lvl3pPr>
      <a:lvl4pPr marL="5298178" indent="-756883" algn="l" defTabSz="3027531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944" indent="-756883" algn="l" defTabSz="3027531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709" indent="-756883" algn="l" defTabSz="3027531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475" indent="-756883" algn="l" defTabSz="3027531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240" indent="-756883" algn="l" defTabSz="3027531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7005" indent="-756883" algn="l" defTabSz="3027531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65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531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95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5061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826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592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357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10123" algn="l" defTabSz="3027531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8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UČESTALOST  ARTROPLASTIKE KUKA I KOLJENA KOD PACIJENATA OBOLJELIH OD REUMATOIDNOG ARTRITISA</a:t>
            </a:r>
            <a:r>
              <a:rPr lang="bs-Cyrl-BA" sz="8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s-Cyrl-BA" sz="8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s-Cyrl-B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s-Cyrl-B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BA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Monika Jelačić</a:t>
            </a:r>
            <a:r>
              <a:rPr lang="sr-Latn-BA" sz="8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BA" sz="8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B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B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BA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Zavod za fizikalnu medicinu i rehabilitaciju „dr Miroslav Zotović“ Banja Luka, R</a:t>
            </a:r>
            <a:r>
              <a:rPr lang="sr-Latn-B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epublika </a:t>
            </a:r>
            <a:r>
              <a:rPr lang="sr-Latn-BA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Srpska</a:t>
            </a:r>
            <a:r>
              <a:rPr lang="sr-Latn-BA" sz="8900" dirty="0"/>
              <a:t/>
            </a:r>
            <a:br>
              <a:rPr lang="sr-Latn-BA" sz="8900" dirty="0"/>
            </a:br>
            <a:endParaRPr lang="sr-Latn-BA" sz="89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081422" y="10757647"/>
            <a:ext cx="26112373" cy="30024593"/>
          </a:xfrm>
        </p:spPr>
        <p:txBody>
          <a:bodyPr>
            <a:normAutofit/>
          </a:bodyPr>
          <a:lstStyle/>
          <a:p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Reumatoidni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artrits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autoimuno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oboljenje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koje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karakteriše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simetričnim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perifernim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poliartritisom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Zapaljenski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proces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dovodi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destrukcije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kosti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hrskavice,nastanka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funkcionalnog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deficita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deformiteta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težim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slučajevima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potrebe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artroplastikom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implantacijom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totalne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endoproteze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BA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CILJ:Ispitati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kolika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učestalost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artroplastike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oboljelih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reumatoidnog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artritisa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BA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METODE: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Istraživanje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provedeno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retrospektivna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studija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presjeka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ZZFMR„dr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Miroslav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Zotović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Odjeljenju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medicinsku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rehabilitaciju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balneologiju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periodu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01.01 do 29.12.2021.god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obuhvaćeni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dijagnostikovanim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reumatoidnim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artritisom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koji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stacionarno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rehabilitovani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stratifikovani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2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u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132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dijagnostikovanim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seropozitivnim</a:t>
            </a:r>
            <a:r>
              <a:rPr lang="sr-Latn-BA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35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dijagnostikovanim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seronegativnim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reumatoidnim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artritisom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BA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od 132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seropozitivnim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reumatoidnim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artritisom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32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imalo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implantiranu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endoprotezu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više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zglobova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Prosječna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starosna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kojih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učinjena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artroplastika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60,5±3,5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toga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muškog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(12,5%),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ženskog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87,5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%).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 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artroplastika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učinjena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15,62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%),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samo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28,12%), a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više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zglobova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(56,62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%).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od 35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pacijentata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seronegativnim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reumatoidnim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artritisom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imala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implantiranu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endoprotezu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Prosječna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starosna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66±4,3; 29(82,85%)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ženskog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6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17,14%)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muškog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Implantiranu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endoprotezu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imalo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2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pacijenta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%),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pacijenta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endoprotezu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više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zglobova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pacijent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%).</a:t>
            </a: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Pirsonovim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testom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korelacije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dobijena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vrijednost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0,99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koja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prikazuje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statističku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značajnu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povezanost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između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artroplastike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dijagnostikovanog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reumatoidnog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artritisa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sr-Latn-BA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BA" sz="5400" dirty="0" smtClean="0"/>
          </a:p>
          <a:p>
            <a:pPr marL="0" indent="0">
              <a:buNone/>
            </a:pPr>
            <a:endParaRPr lang="sr-Latn-BA" sz="5400" dirty="0"/>
          </a:p>
          <a:p>
            <a:pPr marL="0" indent="0">
              <a:buNone/>
            </a:pPr>
            <a:endParaRPr lang="sr-Latn-BA" sz="5400" dirty="0" smtClean="0"/>
          </a:p>
          <a:p>
            <a:pPr marL="0" indent="0" algn="ctr">
              <a:buNone/>
            </a:pPr>
            <a:endParaRPr lang="sr-Latn-BA" sz="5400" dirty="0" smtClean="0"/>
          </a:p>
          <a:p>
            <a:pPr marL="0" indent="0">
              <a:buNone/>
            </a:pPr>
            <a:endParaRPr lang="sr-Latn-BA" sz="5400" dirty="0" smtClean="0"/>
          </a:p>
          <a:p>
            <a:pPr marL="0" indent="0">
              <a:buNone/>
            </a:pPr>
            <a:endParaRPr lang="sr-Latn-BA" sz="5400" dirty="0" smtClean="0"/>
          </a:p>
          <a:p>
            <a:pPr marL="0" indent="0" algn="ctr">
              <a:buNone/>
            </a:pPr>
            <a:endParaRPr lang="sr-Latn-BA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sr-Latn-BA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r-Latn-B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Grafikon </a:t>
            </a:r>
            <a:r>
              <a:rPr lang="sr-Latn-B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1..Broj artroplastika (endoproteza) kukova i koljena kod RA          </a:t>
            </a:r>
          </a:p>
          <a:p>
            <a:pPr marL="0" indent="0">
              <a:buNone/>
            </a:pPr>
            <a:endParaRPr lang="sr-Latn-BA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Latn-B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ZAKLJUČAK: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oboljeli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reumatoidnog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artritisa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imaju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veću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vjerovatnoću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će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deformitet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zglobova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kukova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dovesti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artroplastike,u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seropozitivnih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vjerovatnoća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veća,kao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ženskog</a:t>
            </a:r>
            <a:r>
              <a:rPr 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pola</a:t>
            </a:r>
            <a:endParaRPr lang="sr-Latn-BA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BA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de-DE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KLJUČNE RIJEČi: reumatoidni artritis, artroplastika kuka i </a:t>
            </a:r>
            <a:r>
              <a:rPr lang="de-DE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koljena</a:t>
            </a:r>
            <a:r>
              <a:rPr 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BA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Content Placeholder 13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="" xmlns:p14="http://schemas.microsoft.com/office/powerpoint/2010/main" val="903918927"/>
              </p:ext>
            </p:extLst>
          </p:nvPr>
        </p:nvGraphicFramePr>
        <p:xfrm>
          <a:off x="5486400" y="23774400"/>
          <a:ext cx="18825882" cy="8498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26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4419</TotalTime>
  <Words>376</Words>
  <Application>Microsoft Office PowerPoint</Application>
  <PresentationFormat>Custom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UČESTALOST  ARTROPLASTIKE KUKA I KOLJENA KOD PACIJENATA OBOLJELIH OD REUMATOIDNOG ARTRITISA  Monika Jelačić  Zavod za fizikalnu medicinu i rehabilitaciju „dr Miroslav Zotović“ Banja Luka, Republika Srpska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sla7pav3dok</cp:lastModifiedBy>
  <cp:revision>18</cp:revision>
  <dcterms:created xsi:type="dcterms:W3CDTF">2022-01-21T20:15:01Z</dcterms:created>
  <dcterms:modified xsi:type="dcterms:W3CDTF">2022-01-26T17:15:09Z</dcterms:modified>
</cp:coreProperties>
</file>