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charts/style1.xml" ContentType="application/vnd.ms-office.chart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6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007" autoAdjust="0"/>
    <p:restoredTop sz="94660"/>
  </p:normalViewPr>
  <p:slideViewPr>
    <p:cSldViewPr snapToGrid="0">
      <p:cViewPr>
        <p:scale>
          <a:sx n="66" d="100"/>
          <a:sy n="66" d="100"/>
        </p:scale>
        <p:origin x="-1698" y="-11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package" Target="../embeddings/Microsoft_Office_Excel_Worksheet1.xlsx"/><Relationship Id="rId1" Type="http://schemas.openxmlformats.org/officeDocument/2006/relationships/themeOverride" Target="../theme/themeOverride1.xml"/><Relationship Id="rId4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Sheet1!$E$11</c:f>
              <c:strCache>
                <c:ptCount val="1"/>
                <c:pt idx="0">
                  <c:v>Grupa 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cat>
            <c:strRef>
              <c:f>Sheet1!$F$10:$J$10</c:f>
              <c:strCache>
                <c:ptCount val="5"/>
                <c:pt idx="0">
                  <c:v>Ukupan broj oboljelih od RA</c:v>
                </c:pt>
                <c:pt idx="1">
                  <c:v>ukupan broj endoproteza</c:v>
                </c:pt>
                <c:pt idx="2">
                  <c:v>endoproteza kuka</c:v>
                </c:pt>
                <c:pt idx="3">
                  <c:v>endoproteza koljena</c:v>
                </c:pt>
                <c:pt idx="4">
                  <c:v>endoproteza 2 ili više zglobova</c:v>
                </c:pt>
              </c:strCache>
            </c:strRef>
          </c:cat>
          <c:val>
            <c:numRef>
              <c:f>Sheet1!$F$11:$J$11</c:f>
              <c:numCache>
                <c:formatCode>General</c:formatCode>
                <c:ptCount val="5"/>
                <c:pt idx="0">
                  <c:v>132</c:v>
                </c:pt>
                <c:pt idx="1">
                  <c:v>32</c:v>
                </c:pt>
                <c:pt idx="2">
                  <c:v>5</c:v>
                </c:pt>
                <c:pt idx="3">
                  <c:v>9</c:v>
                </c:pt>
                <c:pt idx="4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49B-49D2-967A-0E02E2534C01}"/>
            </c:ext>
          </c:extLst>
        </c:ser>
        <c:ser>
          <c:idx val="1"/>
          <c:order val="1"/>
          <c:tx>
            <c:strRef>
              <c:f>Sheet1!$E$12</c:f>
              <c:strCache>
                <c:ptCount val="1"/>
                <c:pt idx="0">
                  <c:v>Grupa B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cat>
            <c:strRef>
              <c:f>Sheet1!$F$10:$J$10</c:f>
              <c:strCache>
                <c:ptCount val="5"/>
                <c:pt idx="0">
                  <c:v>Ukupan broj oboljelih od RA</c:v>
                </c:pt>
                <c:pt idx="1">
                  <c:v>ukupan broj endoproteza</c:v>
                </c:pt>
                <c:pt idx="2">
                  <c:v>endoproteza kuka</c:v>
                </c:pt>
                <c:pt idx="3">
                  <c:v>endoproteza koljena</c:v>
                </c:pt>
                <c:pt idx="4">
                  <c:v>endoproteza 2 ili više zglobova</c:v>
                </c:pt>
              </c:strCache>
            </c:strRef>
          </c:cat>
          <c:val>
            <c:numRef>
              <c:f>Sheet1!$F$12:$J$12</c:f>
              <c:numCache>
                <c:formatCode>General</c:formatCode>
                <c:ptCount val="5"/>
                <c:pt idx="0">
                  <c:v>35</c:v>
                </c:pt>
                <c:pt idx="1">
                  <c:v>6</c:v>
                </c:pt>
                <c:pt idx="2">
                  <c:v>1</c:v>
                </c:pt>
                <c:pt idx="3">
                  <c:v>3</c:v>
                </c:pt>
                <c:pt idx="4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49B-49D2-967A-0E02E2534C01}"/>
            </c:ext>
          </c:extLst>
        </c:ser>
        <c:gapWidth val="100"/>
        <c:overlap val="-24"/>
        <c:axId val="193948288"/>
        <c:axId val="193958272"/>
      </c:barChart>
      <c:catAx>
        <c:axId val="19394828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3958272"/>
        <c:crosses val="autoZero"/>
        <c:auto val="1"/>
        <c:lblAlgn val="ctr"/>
        <c:lblOffset val="100"/>
      </c:catAx>
      <c:valAx>
        <c:axId val="19395827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crossAx val="1939482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6499" y="329938"/>
            <a:ext cx="11321592" cy="3556262"/>
          </a:xfrm>
        </p:spPr>
        <p:txBody>
          <a:bodyPr>
            <a:normAutofit fontScale="90000"/>
          </a:bodyPr>
          <a:lstStyle/>
          <a:p>
            <a:pPr algn="l"/>
            <a:r>
              <a:rPr lang="sr-Latn-BA" sz="2400" dirty="0" smtClean="0"/>
              <a:t>UNIVERZITET U BANJA LUCI</a:t>
            </a:r>
            <a:br>
              <a:rPr lang="sr-Latn-BA" sz="2400" dirty="0" smtClean="0"/>
            </a:br>
            <a:r>
              <a:rPr lang="sr-Latn-BA" sz="2400" dirty="0" smtClean="0"/>
              <a:t>Medicinski fakultet</a:t>
            </a:r>
            <a:r>
              <a:rPr lang="sr-Latn-BA" sz="2400" b="1" dirty="0" smtClean="0"/>
              <a:t/>
            </a:r>
            <a:br>
              <a:rPr lang="sr-Latn-BA" sz="2400" b="1" dirty="0" smtClean="0"/>
            </a:br>
            <a:r>
              <a:rPr lang="sr-Latn-BA" sz="2400" b="1" dirty="0"/>
              <a:t/>
            </a:r>
            <a:br>
              <a:rPr lang="sr-Latn-BA" sz="2400" b="1" dirty="0"/>
            </a:br>
            <a:r>
              <a:rPr lang="sr-Latn-BA" sz="2400" b="1" dirty="0" smtClean="0"/>
              <a:t/>
            </a:r>
            <a:br>
              <a:rPr lang="sr-Latn-BA" sz="2400" b="1" dirty="0" smtClean="0"/>
            </a:br>
            <a:r>
              <a:rPr lang="sr-Latn-BA" sz="2400" b="1" dirty="0"/>
              <a:t/>
            </a:r>
            <a:br>
              <a:rPr lang="sr-Latn-BA" sz="2400" b="1" dirty="0"/>
            </a:br>
            <a:r>
              <a:rPr lang="sr-Latn-BA" sz="2400" b="1" dirty="0" smtClean="0"/>
              <a:t/>
            </a:r>
            <a:br>
              <a:rPr lang="sr-Latn-BA" sz="2400" b="1" dirty="0" smtClean="0"/>
            </a:br>
            <a:r>
              <a:rPr lang="sr-Latn-BA" sz="2400" b="1" dirty="0" smtClean="0"/>
              <a:t/>
            </a:r>
            <a:br>
              <a:rPr lang="sr-Latn-BA" sz="2400" b="1" dirty="0" smtClean="0"/>
            </a:br>
            <a:r>
              <a:rPr lang="sr-Latn-BA" sz="3200" b="1" dirty="0" smtClean="0"/>
              <a:t/>
            </a:r>
            <a:br>
              <a:rPr lang="sr-Latn-BA" sz="3200" b="1" dirty="0" smtClean="0"/>
            </a:br>
            <a:r>
              <a:rPr lang="en-US" sz="4000" b="1" dirty="0" smtClean="0"/>
              <a:t>UČESTALOST  </a:t>
            </a:r>
            <a:r>
              <a:rPr lang="en-US" sz="4000" b="1" dirty="0"/>
              <a:t>ARTROPLASTIKE KUKA I KOLJENA KOD PACIJENATA OBOLJELIH OD REUMATOIDNOG ARTRITISA</a:t>
            </a:r>
            <a:endParaRPr lang="sr-Latn-BA" sz="4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6499" y="3886200"/>
            <a:ext cx="11491274" cy="2891672"/>
          </a:xfrm>
        </p:spPr>
        <p:txBody>
          <a:bodyPr>
            <a:normAutofit fontScale="92500" lnSpcReduction="10000"/>
          </a:bodyPr>
          <a:lstStyle/>
          <a:p>
            <a:endParaRPr lang="sr-Latn-BA" dirty="0" smtClean="0"/>
          </a:p>
          <a:p>
            <a:endParaRPr lang="sr-Latn-BA" dirty="0"/>
          </a:p>
          <a:p>
            <a:endParaRPr lang="sr-Latn-BA" dirty="0" smtClean="0"/>
          </a:p>
          <a:p>
            <a:pPr algn="r"/>
            <a:r>
              <a:rPr lang="sr-Latn-BA" sz="2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monika Jelačić, STUDENT i GODINE iii CIKLUSA STUDIJA</a:t>
            </a:r>
          </a:p>
          <a:p>
            <a:pPr algn="r"/>
            <a:endParaRPr lang="sr-Latn-BA" sz="1500" b="1" dirty="0"/>
          </a:p>
          <a:p>
            <a:pPr algn="l"/>
            <a:r>
              <a:rPr lang="sr-Latn-BA" sz="1900" dirty="0" smtClean="0"/>
              <a:t> Banja luka, JANUAR 2022.GOD</a:t>
            </a:r>
            <a:endParaRPr lang="sr-Latn-BA" sz="1900" dirty="0"/>
          </a:p>
        </p:txBody>
      </p:sp>
    </p:spTree>
    <p:extLst>
      <p:ext uri="{BB962C8B-B14F-4D97-AF65-F5344CB8AC3E}">
        <p14:creationId xmlns="" xmlns:p14="http://schemas.microsoft.com/office/powerpoint/2010/main" val="329002344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8157" y="1273214"/>
            <a:ext cx="10589442" cy="509930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sr-Latn-BA" sz="2400" dirty="0" smtClean="0"/>
              <a:t> </a:t>
            </a:r>
            <a:r>
              <a:rPr lang="en-US" sz="2800" dirty="0" err="1" smtClean="0"/>
              <a:t>Reumatoidni</a:t>
            </a:r>
            <a:r>
              <a:rPr lang="en-US" sz="2800" dirty="0" smtClean="0"/>
              <a:t> </a:t>
            </a:r>
            <a:r>
              <a:rPr lang="en-US" sz="2800" dirty="0" err="1" smtClean="0"/>
              <a:t>artrit</a:t>
            </a:r>
            <a:r>
              <a:rPr lang="sr-Latn-BA" sz="2800" dirty="0" smtClean="0"/>
              <a:t>i</a:t>
            </a:r>
            <a:r>
              <a:rPr lang="en-US" sz="2800" dirty="0" smtClean="0"/>
              <a:t>s </a:t>
            </a:r>
            <a:r>
              <a:rPr lang="en-US" sz="2800" dirty="0"/>
              <a:t>je </a:t>
            </a:r>
            <a:r>
              <a:rPr lang="en-US" sz="2800" dirty="0" err="1"/>
              <a:t>autoimuno</a:t>
            </a:r>
            <a:r>
              <a:rPr lang="en-US" sz="2800" dirty="0"/>
              <a:t> </a:t>
            </a:r>
            <a:r>
              <a:rPr lang="en-US" sz="2800" dirty="0" err="1"/>
              <a:t>oboljenje</a:t>
            </a:r>
            <a:r>
              <a:rPr lang="en-US" sz="2800" dirty="0"/>
              <a:t> </a:t>
            </a:r>
            <a:r>
              <a:rPr lang="en-US" sz="2800" dirty="0" err="1"/>
              <a:t>koje</a:t>
            </a:r>
            <a:r>
              <a:rPr lang="en-US" sz="2800" dirty="0"/>
              <a:t> se </a:t>
            </a:r>
            <a:r>
              <a:rPr lang="en-US" sz="2800" dirty="0" err="1"/>
              <a:t>karakteriše</a:t>
            </a:r>
            <a:r>
              <a:rPr lang="en-US" sz="2800" dirty="0"/>
              <a:t> </a:t>
            </a:r>
            <a:r>
              <a:rPr lang="en-US" sz="2800" dirty="0" err="1"/>
              <a:t>simetričnim</a:t>
            </a:r>
            <a:r>
              <a:rPr lang="en-US" sz="2800" dirty="0"/>
              <a:t> </a:t>
            </a:r>
            <a:r>
              <a:rPr lang="en-US" sz="2800" dirty="0" err="1"/>
              <a:t>perifernim</a:t>
            </a:r>
            <a:r>
              <a:rPr lang="en-US" sz="2800" dirty="0"/>
              <a:t> </a:t>
            </a:r>
            <a:r>
              <a:rPr lang="en-US" sz="2800" dirty="0" err="1" smtClean="0"/>
              <a:t>poliartritisom</a:t>
            </a:r>
            <a:endParaRPr lang="sr-Latn-BA" sz="2800" dirty="0"/>
          </a:p>
          <a:p>
            <a:pPr>
              <a:buFont typeface="Wingdings" panose="05000000000000000000" pitchFamily="2" charset="2"/>
              <a:buChar char="Ø"/>
            </a:pPr>
            <a:r>
              <a:rPr lang="sr-Latn-BA" sz="2800" dirty="0" smtClean="0"/>
              <a:t> U </a:t>
            </a:r>
            <a:r>
              <a:rPr lang="en-US" sz="2800" dirty="0" err="1" smtClean="0"/>
              <a:t>težim</a:t>
            </a:r>
            <a:r>
              <a:rPr lang="en-US" sz="2800" dirty="0" smtClean="0"/>
              <a:t> </a:t>
            </a:r>
            <a:r>
              <a:rPr lang="en-US" sz="2800" dirty="0" err="1"/>
              <a:t>slučajevima</a:t>
            </a:r>
            <a:r>
              <a:rPr lang="en-US" sz="2800" dirty="0"/>
              <a:t> </a:t>
            </a:r>
            <a:r>
              <a:rPr lang="sr-Latn-BA" sz="2800" dirty="0" smtClean="0"/>
              <a:t>MOŽE DOVESTI DO </a:t>
            </a:r>
            <a:r>
              <a:rPr lang="en-US" sz="2800" dirty="0" err="1" smtClean="0"/>
              <a:t>potrebe</a:t>
            </a:r>
            <a:r>
              <a:rPr lang="en-US" sz="2800" dirty="0" smtClean="0"/>
              <a:t> </a:t>
            </a:r>
            <a:r>
              <a:rPr lang="en-US" sz="2800" dirty="0" err="1"/>
              <a:t>za</a:t>
            </a:r>
            <a:r>
              <a:rPr lang="en-US" sz="2800" dirty="0"/>
              <a:t> </a:t>
            </a:r>
            <a:r>
              <a:rPr lang="en-US" sz="2800" dirty="0" err="1" smtClean="0"/>
              <a:t>artroplastikom</a:t>
            </a:r>
            <a:r>
              <a:rPr lang="sr-Latn-BA" sz="2800" dirty="0" smtClean="0"/>
              <a:t> </a:t>
            </a:r>
            <a:r>
              <a:rPr lang="en-US" sz="2800" dirty="0" smtClean="0"/>
              <a:t>(</a:t>
            </a:r>
            <a:r>
              <a:rPr lang="en-US" sz="2800" dirty="0" err="1"/>
              <a:t>implantacijom</a:t>
            </a:r>
            <a:r>
              <a:rPr lang="en-US" sz="2800" dirty="0"/>
              <a:t> </a:t>
            </a:r>
            <a:r>
              <a:rPr lang="en-US" sz="2800" dirty="0" err="1"/>
              <a:t>totalne</a:t>
            </a:r>
            <a:r>
              <a:rPr lang="en-US" sz="2800" dirty="0"/>
              <a:t> </a:t>
            </a:r>
            <a:r>
              <a:rPr lang="en-US" sz="2800" dirty="0" err="1"/>
              <a:t>endoproteze</a:t>
            </a:r>
            <a:r>
              <a:rPr lang="en-US" sz="2800" dirty="0" smtClean="0"/>
              <a:t>)</a:t>
            </a:r>
            <a:r>
              <a:rPr lang="sr-Latn-BA" sz="2800" dirty="0" smtClean="0"/>
              <a:t> </a:t>
            </a:r>
            <a:r>
              <a:rPr lang="en-US" sz="2800" dirty="0" err="1" smtClean="0"/>
              <a:t>kuka</a:t>
            </a:r>
            <a:r>
              <a:rPr lang="en-US" sz="2800" dirty="0" smtClean="0"/>
              <a:t> </a:t>
            </a:r>
            <a:r>
              <a:rPr lang="en-US" sz="2800" dirty="0" err="1"/>
              <a:t>ili</a:t>
            </a:r>
            <a:r>
              <a:rPr lang="en-US" sz="2800" dirty="0"/>
              <a:t> </a:t>
            </a:r>
            <a:r>
              <a:rPr lang="en-US" sz="2800" dirty="0" err="1" smtClean="0"/>
              <a:t>koljena</a:t>
            </a:r>
            <a:endParaRPr lang="sr-Latn-BA" sz="2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sr-Latn-BA" sz="2800" dirty="0"/>
              <a:t> Prevalencija u razvijenim zemljama 0,8%</a:t>
            </a:r>
          </a:p>
          <a:p>
            <a:pPr>
              <a:buFont typeface="Wingdings" panose="05000000000000000000" pitchFamily="2" charset="2"/>
              <a:buChar char="Ø"/>
            </a:pPr>
            <a:endParaRPr lang="sr-Latn-BA" sz="2400" dirty="0" smtClean="0"/>
          </a:p>
          <a:p>
            <a:pPr marL="0" indent="0">
              <a:buNone/>
            </a:pPr>
            <a:endParaRPr lang="sr-Latn-BA" dirty="0"/>
          </a:p>
        </p:txBody>
      </p:sp>
    </p:spTree>
    <p:extLst>
      <p:ext uri="{BB962C8B-B14F-4D97-AF65-F5344CB8AC3E}">
        <p14:creationId xmlns="" xmlns:p14="http://schemas.microsoft.com/office/powerpoint/2010/main" val="157184575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134319"/>
            <a:ext cx="10363826" cy="497711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sr-Latn-BA" sz="2800" dirty="0" smtClean="0"/>
              <a:t> SEROPOZITIVNI  </a:t>
            </a:r>
            <a:r>
              <a:rPr lang="sr-Latn-BA" sz="2800" dirty="0"/>
              <a:t>I </a:t>
            </a:r>
            <a:r>
              <a:rPr lang="sr-Latn-BA" sz="2800" dirty="0" smtClean="0"/>
              <a:t> SERONEGATIVNI </a:t>
            </a:r>
            <a:r>
              <a:rPr lang="sr-Latn-BA" sz="2800" dirty="0"/>
              <a:t>REUMATOIDNI ARTRITIS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sr-Latn-BA" sz="2800" dirty="0"/>
              <a:t> 25-40.GOD, ŽENSKI POL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sr-Latn-BA" sz="2800" dirty="0"/>
              <a:t> Prevalencija u razvijenim zemljama 0,8%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sr-Latn-BA" sz="2800" dirty="0"/>
              <a:t> Klinička slika: </a:t>
            </a:r>
            <a:r>
              <a:rPr lang="sr-Latn-BA" sz="2800" dirty="0" smtClean="0"/>
              <a:t>jutanja </a:t>
            </a:r>
            <a:r>
              <a:rPr lang="sr-Latn-BA" sz="2800" dirty="0"/>
              <a:t>ukočenost, bolovi i oticanje zglobova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sr-Latn-BA" sz="2800" dirty="0"/>
              <a:t> ZAHVATA NAJČEŠĆE ŠAKE, STOPALA, RAMENA, LAKTOVE, VRATNI DIO KIČME, KOLJENA, KUKOVE I VILIČNI ZGLOB</a:t>
            </a:r>
          </a:p>
          <a:p>
            <a:endParaRPr lang="sr-Latn-BA" dirty="0"/>
          </a:p>
        </p:txBody>
      </p:sp>
    </p:spTree>
    <p:extLst>
      <p:ext uri="{BB962C8B-B14F-4D97-AF65-F5344CB8AC3E}">
        <p14:creationId xmlns="" xmlns:p14="http://schemas.microsoft.com/office/powerpoint/2010/main" val="305326959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r-Latn-BA" dirty="0" smtClean="0"/>
              <a:t>metode</a:t>
            </a:r>
            <a:endParaRPr lang="sr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048719"/>
            <a:ext cx="10363826" cy="420577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800" dirty="0" err="1"/>
              <a:t>retrospektivna</a:t>
            </a:r>
            <a:r>
              <a:rPr lang="en-US" sz="2800" dirty="0"/>
              <a:t> </a:t>
            </a:r>
            <a:r>
              <a:rPr lang="en-US" sz="2800" dirty="0" err="1"/>
              <a:t>studija</a:t>
            </a:r>
            <a:r>
              <a:rPr lang="en-US" sz="2800" dirty="0"/>
              <a:t> </a:t>
            </a:r>
            <a:r>
              <a:rPr lang="en-US" sz="2800" dirty="0" err="1"/>
              <a:t>presjeka</a:t>
            </a:r>
            <a:r>
              <a:rPr lang="en-US" sz="2800" dirty="0"/>
              <a:t> u </a:t>
            </a:r>
            <a:r>
              <a:rPr lang="en-US" sz="2800" dirty="0" err="1"/>
              <a:t>ZZFMR„dr</a:t>
            </a:r>
            <a:r>
              <a:rPr lang="en-US" sz="2800" dirty="0"/>
              <a:t> Miroslav </a:t>
            </a:r>
            <a:r>
              <a:rPr lang="en-US" sz="2800" dirty="0" err="1"/>
              <a:t>Zotović</a:t>
            </a:r>
            <a:r>
              <a:rPr lang="en-US" sz="2800" dirty="0"/>
              <a:t>“ </a:t>
            </a:r>
            <a:r>
              <a:rPr lang="en-US" sz="2800" dirty="0" err="1"/>
              <a:t>na</a:t>
            </a:r>
            <a:r>
              <a:rPr lang="en-US" sz="2800" dirty="0"/>
              <a:t> </a:t>
            </a:r>
            <a:r>
              <a:rPr lang="en-US" sz="2800" dirty="0" err="1"/>
              <a:t>Odjeljenju</a:t>
            </a:r>
            <a:r>
              <a:rPr lang="en-US" sz="2800" dirty="0"/>
              <a:t> </a:t>
            </a:r>
            <a:r>
              <a:rPr lang="en-US" sz="2800" dirty="0" err="1"/>
              <a:t>za</a:t>
            </a:r>
            <a:r>
              <a:rPr lang="en-US" sz="2800" dirty="0"/>
              <a:t> </a:t>
            </a:r>
            <a:r>
              <a:rPr lang="en-US" sz="2800" dirty="0" err="1"/>
              <a:t>medicinsku</a:t>
            </a:r>
            <a:r>
              <a:rPr lang="en-US" sz="2800" dirty="0"/>
              <a:t> </a:t>
            </a:r>
            <a:r>
              <a:rPr lang="en-US" sz="2800" dirty="0" err="1"/>
              <a:t>rehabilitaciju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balneologiju</a:t>
            </a:r>
            <a:r>
              <a:rPr lang="en-US" sz="2800" dirty="0"/>
              <a:t> u </a:t>
            </a:r>
            <a:r>
              <a:rPr lang="en-US" sz="2800" dirty="0" err="1"/>
              <a:t>periodu</a:t>
            </a:r>
            <a:r>
              <a:rPr lang="en-US" sz="2800" dirty="0"/>
              <a:t> od 01.01 do 29.12.2021.god </a:t>
            </a:r>
            <a:endParaRPr lang="sr-Latn-BA" sz="2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sr-Latn-BA" sz="2800" b="1" dirty="0" smtClean="0"/>
              <a:t>GRUPA a</a:t>
            </a:r>
            <a:r>
              <a:rPr lang="sr-Latn-BA" sz="2800" dirty="0" smtClean="0"/>
              <a:t>- 132 pacijenta sa seropozitivnim reumatoidnim artritisom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sr-Latn-BA" sz="2800" b="1" dirty="0" smtClean="0"/>
              <a:t>Grupa B- </a:t>
            </a:r>
            <a:r>
              <a:rPr lang="sr-Latn-BA" sz="2800" dirty="0" smtClean="0"/>
              <a:t>35 PACIJENATA SA SERONEGATIVNIM REUMATOIDNIM ARTRITISOM</a:t>
            </a:r>
            <a:endParaRPr lang="sr-Latn-BA" sz="2800" dirty="0"/>
          </a:p>
        </p:txBody>
      </p:sp>
    </p:spTree>
    <p:extLst>
      <p:ext uri="{BB962C8B-B14F-4D97-AF65-F5344CB8AC3E}">
        <p14:creationId xmlns="" xmlns:p14="http://schemas.microsoft.com/office/powerpoint/2010/main" val="401343472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r-Latn-BA" dirty="0" smtClean="0"/>
              <a:t>REZULTATI</a:t>
            </a:r>
            <a:endParaRPr lang="sr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975104"/>
            <a:ext cx="10363826" cy="4352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Latn-BA" sz="2800" b="1" dirty="0" smtClean="0"/>
              <a:t>Grupa 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sr-Latn-BA" sz="2400" dirty="0" smtClean="0"/>
              <a:t>32 PACIJENTA (24%) SA ARTROPLASTIKOM KUKA ILI KOLJENA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err="1"/>
              <a:t>artroplastika</a:t>
            </a:r>
            <a:r>
              <a:rPr lang="en-US" sz="2400" dirty="0"/>
              <a:t> </a:t>
            </a:r>
            <a:r>
              <a:rPr lang="en-US" sz="2400" dirty="0" err="1"/>
              <a:t>samo</a:t>
            </a:r>
            <a:r>
              <a:rPr lang="en-US" sz="2400" dirty="0"/>
              <a:t> </a:t>
            </a:r>
            <a:r>
              <a:rPr lang="en-US" sz="2400" dirty="0" err="1"/>
              <a:t>jednog</a:t>
            </a:r>
            <a:r>
              <a:rPr lang="en-US" sz="2400" dirty="0"/>
              <a:t> </a:t>
            </a:r>
            <a:r>
              <a:rPr lang="en-US" sz="2400" dirty="0" err="1"/>
              <a:t>kuka</a:t>
            </a:r>
            <a:r>
              <a:rPr lang="en-US" sz="2400" dirty="0"/>
              <a:t> </a:t>
            </a:r>
            <a:r>
              <a:rPr lang="en-US" sz="2400" dirty="0" err="1" smtClean="0"/>
              <a:t>kod</a:t>
            </a:r>
            <a:r>
              <a:rPr lang="en-US" sz="2400" dirty="0" smtClean="0"/>
              <a:t> </a:t>
            </a:r>
            <a:r>
              <a:rPr lang="en-US" sz="2400" dirty="0"/>
              <a:t>5 </a:t>
            </a:r>
            <a:r>
              <a:rPr lang="en-US" sz="2400" dirty="0" err="1" smtClean="0"/>
              <a:t>pacijenata</a:t>
            </a:r>
            <a:r>
              <a:rPr lang="sr-Latn-BA" sz="2400" dirty="0" smtClean="0"/>
              <a:t> </a:t>
            </a:r>
            <a:r>
              <a:rPr lang="en-US" sz="2400" dirty="0" smtClean="0"/>
              <a:t>(</a:t>
            </a:r>
            <a:r>
              <a:rPr lang="en-US" sz="2400" dirty="0"/>
              <a:t>15,62</a:t>
            </a:r>
            <a:r>
              <a:rPr lang="en-US" sz="2400" dirty="0" smtClean="0"/>
              <a:t>%)</a:t>
            </a:r>
            <a:endParaRPr lang="sr-Latn-BA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err="1" smtClean="0"/>
              <a:t>samo</a:t>
            </a:r>
            <a:r>
              <a:rPr lang="en-US" sz="2400" dirty="0" smtClean="0"/>
              <a:t> </a:t>
            </a:r>
            <a:r>
              <a:rPr lang="en-US" sz="2400" dirty="0" err="1"/>
              <a:t>jednog</a:t>
            </a:r>
            <a:r>
              <a:rPr lang="en-US" sz="2400" dirty="0"/>
              <a:t> </a:t>
            </a:r>
            <a:r>
              <a:rPr lang="en-US" sz="2400" dirty="0" err="1"/>
              <a:t>koljena</a:t>
            </a:r>
            <a:r>
              <a:rPr lang="en-US" sz="2400" dirty="0"/>
              <a:t> </a:t>
            </a:r>
            <a:r>
              <a:rPr lang="en-US" sz="2400" dirty="0" err="1"/>
              <a:t>kod</a:t>
            </a:r>
            <a:r>
              <a:rPr lang="en-US" sz="2400" dirty="0"/>
              <a:t> 9 </a:t>
            </a:r>
            <a:r>
              <a:rPr lang="en-US" sz="2400" dirty="0" err="1" smtClean="0"/>
              <a:t>pacijenata</a:t>
            </a:r>
            <a:r>
              <a:rPr lang="sr-Latn-BA" sz="2400" dirty="0" smtClean="0"/>
              <a:t> </a:t>
            </a:r>
            <a:r>
              <a:rPr lang="en-US" sz="2400" dirty="0" smtClean="0"/>
              <a:t>(</a:t>
            </a:r>
            <a:r>
              <a:rPr lang="en-US" sz="2400" dirty="0"/>
              <a:t>28,12%), </a:t>
            </a:r>
            <a:endParaRPr lang="sr-Latn-BA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/>
              <a:t> </a:t>
            </a:r>
            <a:r>
              <a:rPr lang="en-US" sz="2400" dirty="0"/>
              <a:t>2 </a:t>
            </a:r>
            <a:r>
              <a:rPr lang="en-US" sz="2400" dirty="0" err="1"/>
              <a:t>ili</a:t>
            </a:r>
            <a:r>
              <a:rPr lang="en-US" sz="2400" dirty="0"/>
              <a:t> </a:t>
            </a:r>
            <a:r>
              <a:rPr lang="en-US" sz="2400" dirty="0" err="1"/>
              <a:t>više</a:t>
            </a:r>
            <a:r>
              <a:rPr lang="en-US" sz="2400" dirty="0"/>
              <a:t> </a:t>
            </a:r>
            <a:r>
              <a:rPr lang="en-US" sz="2400" dirty="0" err="1" smtClean="0"/>
              <a:t>zglobova</a:t>
            </a:r>
            <a:r>
              <a:rPr lang="sr-Latn-BA" sz="2400" dirty="0" smtClean="0"/>
              <a:t> KOD 18 PACIJENATA</a:t>
            </a:r>
            <a:r>
              <a:rPr lang="en-US" sz="2400" dirty="0" smtClean="0"/>
              <a:t> </a:t>
            </a:r>
            <a:r>
              <a:rPr lang="en-US" sz="2400" dirty="0"/>
              <a:t>(56,62</a:t>
            </a:r>
            <a:r>
              <a:rPr lang="en-US" sz="2400" dirty="0" smtClean="0"/>
              <a:t>%)</a:t>
            </a:r>
            <a:endParaRPr lang="sr-Latn-BA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err="1"/>
              <a:t>Prosječna</a:t>
            </a:r>
            <a:r>
              <a:rPr lang="en-US" sz="2400" dirty="0"/>
              <a:t> </a:t>
            </a:r>
            <a:r>
              <a:rPr lang="en-US" sz="2400" dirty="0" err="1"/>
              <a:t>starosna</a:t>
            </a:r>
            <a:r>
              <a:rPr lang="en-US" sz="2400" dirty="0"/>
              <a:t> </a:t>
            </a:r>
            <a:r>
              <a:rPr lang="en-US" sz="2400" dirty="0" err="1"/>
              <a:t>struktura</a:t>
            </a:r>
            <a:r>
              <a:rPr lang="en-US" sz="2400" dirty="0"/>
              <a:t> </a:t>
            </a:r>
            <a:r>
              <a:rPr lang="en-US" sz="2400" dirty="0" err="1" smtClean="0"/>
              <a:t>pacijenat</a:t>
            </a:r>
            <a:r>
              <a:rPr lang="sr-Latn-BA" sz="2400" dirty="0" smtClean="0"/>
              <a:t>A</a:t>
            </a:r>
            <a:r>
              <a:rPr lang="en-US" sz="2400" dirty="0" smtClean="0"/>
              <a:t> je </a:t>
            </a:r>
            <a:r>
              <a:rPr lang="en-US" sz="2400" dirty="0"/>
              <a:t>60,5±3,5; od toga </a:t>
            </a:r>
            <a:r>
              <a:rPr lang="en-US" sz="2400" dirty="0" err="1"/>
              <a:t>muškog</a:t>
            </a:r>
            <a:r>
              <a:rPr lang="en-US" sz="2400" dirty="0"/>
              <a:t> </a:t>
            </a:r>
            <a:r>
              <a:rPr lang="en-US" sz="2400" dirty="0" err="1"/>
              <a:t>pola</a:t>
            </a:r>
            <a:r>
              <a:rPr lang="en-US" sz="2400" dirty="0"/>
              <a:t> 4 </a:t>
            </a:r>
            <a:r>
              <a:rPr lang="en-US" sz="2400" dirty="0" err="1"/>
              <a:t>pacijenta</a:t>
            </a:r>
            <a:r>
              <a:rPr lang="en-US" sz="2400" dirty="0"/>
              <a:t> (12,5%), </a:t>
            </a:r>
            <a:r>
              <a:rPr lang="en-US" sz="2400" dirty="0" err="1"/>
              <a:t>ženskog</a:t>
            </a:r>
            <a:r>
              <a:rPr lang="en-US" sz="2400" dirty="0"/>
              <a:t> </a:t>
            </a:r>
            <a:r>
              <a:rPr lang="en-US" sz="2400" dirty="0" err="1"/>
              <a:t>pola</a:t>
            </a:r>
            <a:r>
              <a:rPr lang="en-US" sz="2400" dirty="0"/>
              <a:t> 28 (87,5%).</a:t>
            </a:r>
            <a:endParaRPr lang="sr-Latn-BA" sz="2400" dirty="0"/>
          </a:p>
        </p:txBody>
      </p:sp>
    </p:spTree>
    <p:extLst>
      <p:ext uri="{BB962C8B-B14F-4D97-AF65-F5344CB8AC3E}">
        <p14:creationId xmlns="" xmlns:p14="http://schemas.microsoft.com/office/powerpoint/2010/main" val="28728563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r-Latn-BA" dirty="0" smtClean="0"/>
              <a:t>REZULTATI</a:t>
            </a:r>
            <a:endParaRPr lang="sr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011680"/>
            <a:ext cx="10363826" cy="37795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r-Latn-BA" sz="2800" b="1" dirty="0" smtClean="0"/>
              <a:t>Grupa b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sr-Latn-BA" sz="2400" dirty="0" smtClean="0"/>
              <a:t>6 pacijenata</a:t>
            </a:r>
            <a:r>
              <a:rPr lang="sr-Cyrl-BA" sz="2400" dirty="0" smtClean="0"/>
              <a:t> </a:t>
            </a:r>
            <a:r>
              <a:rPr lang="sr-Latn-BA" sz="2400" dirty="0"/>
              <a:t>(17%)  </a:t>
            </a:r>
            <a:r>
              <a:rPr lang="sr-Latn-BA" sz="2400" dirty="0" smtClean="0"/>
              <a:t>sa artroplastikom kuka ili koljena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sr-Latn-BA" sz="2400" dirty="0" smtClean="0"/>
              <a:t> Artroplastika jednog kuka</a:t>
            </a:r>
            <a:r>
              <a:rPr lang="sr-Cyrl-BA" sz="2400" dirty="0" smtClean="0"/>
              <a:t> </a:t>
            </a:r>
            <a:r>
              <a:rPr lang="sr-Cyrl-BA" sz="2400" dirty="0"/>
              <a:t>1 pacijent (17</a:t>
            </a:r>
            <a:r>
              <a:rPr lang="sr-Cyrl-BA" sz="2400" dirty="0" smtClean="0"/>
              <a:t>%)</a:t>
            </a:r>
            <a:endParaRPr lang="sr-Latn-BA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sr-Latn-BA" sz="2400" dirty="0" smtClean="0"/>
              <a:t> jednog </a:t>
            </a:r>
            <a:r>
              <a:rPr lang="sr-Cyrl-BA" sz="2400" dirty="0" smtClean="0"/>
              <a:t>koljena </a:t>
            </a:r>
            <a:r>
              <a:rPr lang="sr-Cyrl-BA" sz="2400" dirty="0"/>
              <a:t>3 pacijenta (50%) </a:t>
            </a:r>
            <a:endParaRPr lang="sr-Latn-BA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sr-Cyrl-BA" sz="2400" dirty="0" smtClean="0"/>
              <a:t> </a:t>
            </a:r>
            <a:r>
              <a:rPr lang="sr-Cyrl-BA" sz="2400" dirty="0"/>
              <a:t>2 ili više zglobova 2 pacijenta </a:t>
            </a:r>
            <a:r>
              <a:rPr lang="sr-Latn-BA" sz="2400" dirty="0"/>
              <a:t>(33%) </a:t>
            </a:r>
            <a:endParaRPr lang="sr-Latn-BA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sr-Cyrl-BA" sz="2400" dirty="0"/>
              <a:t>Prosječna starosna struktura pacijenata je bila 66±4,3; </a:t>
            </a:r>
            <a:r>
              <a:rPr lang="sr-Latn-BA" sz="2400" dirty="0" smtClean="0"/>
              <a:t> </a:t>
            </a:r>
            <a:r>
              <a:rPr lang="sr-Cyrl-BA" sz="2400" dirty="0" smtClean="0"/>
              <a:t>4 </a:t>
            </a:r>
            <a:r>
              <a:rPr lang="sr-Cyrl-BA" sz="2400" dirty="0"/>
              <a:t>(67%)  pacijenata je bilo ženskog pola</a:t>
            </a:r>
            <a:r>
              <a:rPr lang="sr-Cyrl-BA" sz="2400" dirty="0" smtClean="0"/>
              <a:t>,</a:t>
            </a:r>
            <a:r>
              <a:rPr lang="sr-Latn-BA" sz="2400" dirty="0" smtClean="0"/>
              <a:t> </a:t>
            </a:r>
            <a:r>
              <a:rPr lang="sr-Cyrl-BA" sz="2400" dirty="0" smtClean="0"/>
              <a:t>a </a:t>
            </a:r>
            <a:r>
              <a:rPr lang="sr-Cyrl-BA" sz="2400" dirty="0"/>
              <a:t>2 (33%) muškog pola</a:t>
            </a:r>
            <a:endParaRPr lang="sr-Latn-BA" sz="2400" dirty="0"/>
          </a:p>
          <a:p>
            <a:endParaRPr lang="sr-Latn-BA" dirty="0"/>
          </a:p>
        </p:txBody>
      </p:sp>
    </p:spTree>
    <p:extLst>
      <p:ext uri="{BB962C8B-B14F-4D97-AF65-F5344CB8AC3E}">
        <p14:creationId xmlns="" xmlns:p14="http://schemas.microsoft.com/office/powerpoint/2010/main" val="99468532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1363525746"/>
              </p:ext>
            </p:extLst>
          </p:nvPr>
        </p:nvGraphicFramePr>
        <p:xfrm>
          <a:off x="1932973" y="618517"/>
          <a:ext cx="7141579" cy="1881614"/>
        </p:xfrm>
        <a:graphic>
          <a:graphicData uri="http://schemas.openxmlformats.org/drawingml/2006/table">
            <a:tbl>
              <a:tblPr firstRow="1" firstCol="1" bandRow="1"/>
              <a:tblGrid>
                <a:gridCol w="1011696">
                  <a:extLst>
                    <a:ext uri="{9D8B030D-6E8A-4147-A177-3AD203B41FA5}">
                      <a16:colId xmlns="" xmlns:a16="http://schemas.microsoft.com/office/drawing/2014/main" val="215616105"/>
                    </a:ext>
                  </a:extLst>
                </a:gridCol>
                <a:gridCol w="1009208">
                  <a:extLst>
                    <a:ext uri="{9D8B030D-6E8A-4147-A177-3AD203B41FA5}">
                      <a16:colId xmlns="" xmlns:a16="http://schemas.microsoft.com/office/drawing/2014/main" val="3945296188"/>
                    </a:ext>
                  </a:extLst>
                </a:gridCol>
                <a:gridCol w="1229792">
                  <a:extLst>
                    <a:ext uri="{9D8B030D-6E8A-4147-A177-3AD203B41FA5}">
                      <a16:colId xmlns="" xmlns:a16="http://schemas.microsoft.com/office/drawing/2014/main" val="2299680979"/>
                    </a:ext>
                  </a:extLst>
                </a:gridCol>
                <a:gridCol w="1296961">
                  <a:extLst>
                    <a:ext uri="{9D8B030D-6E8A-4147-A177-3AD203B41FA5}">
                      <a16:colId xmlns="" xmlns:a16="http://schemas.microsoft.com/office/drawing/2014/main" val="207574038"/>
                    </a:ext>
                  </a:extLst>
                </a:gridCol>
                <a:gridCol w="1296961">
                  <a:extLst>
                    <a:ext uri="{9D8B030D-6E8A-4147-A177-3AD203B41FA5}">
                      <a16:colId xmlns="" xmlns:a16="http://schemas.microsoft.com/office/drawing/2014/main" val="2084615242"/>
                    </a:ext>
                  </a:extLst>
                </a:gridCol>
                <a:gridCol w="1296961">
                  <a:extLst>
                    <a:ext uri="{9D8B030D-6E8A-4147-A177-3AD203B41FA5}">
                      <a16:colId xmlns="" xmlns:a16="http://schemas.microsoft.com/office/drawing/2014/main" val="3677202444"/>
                    </a:ext>
                  </a:extLst>
                </a:gridCol>
              </a:tblGrid>
              <a:tr h="1167812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sr-Latn-BA" sz="1100" b="1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Ukupan broj oboljelih </a:t>
                      </a:r>
                      <a:r>
                        <a:rPr lang="sr-Latn-BA" sz="1200" b="1" dirty="0" smtClean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od RA</a:t>
                      </a:r>
                      <a:endParaRPr lang="sr-Latn-BA" sz="1100" b="1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Ukupan broj endoproteza</a:t>
                      </a:r>
                      <a:endParaRPr lang="sr-Latn-BA" sz="1100" b="1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Endoproteza</a:t>
                      </a:r>
                      <a:endParaRPr lang="sr-Latn-BA" sz="1100" b="1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kuka</a:t>
                      </a:r>
                      <a:endParaRPr lang="sr-Latn-BA" sz="1100" b="1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Endoproteza </a:t>
                      </a:r>
                      <a:endParaRPr lang="sr-Latn-BA" sz="1100" b="1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koljena</a:t>
                      </a:r>
                      <a:endParaRPr lang="sr-Latn-BA" sz="1100" b="1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Endoproteza 2 ili više zglobova</a:t>
                      </a:r>
                      <a:endParaRPr lang="sr-Latn-BA" sz="1100" b="1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401667126"/>
                  </a:ext>
                </a:extLst>
              </a:tr>
              <a:tr h="356901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Grupa A</a:t>
                      </a:r>
                      <a:endParaRPr lang="sr-Latn-BA" sz="1100" b="1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6E6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132</a:t>
                      </a:r>
                      <a:endParaRPr lang="sr-Latn-BA" sz="1100" b="1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6E6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 (24%)</a:t>
                      </a:r>
                      <a:endParaRPr lang="sr-Latn-BA" sz="1100" b="1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6E6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(15,62%)</a:t>
                      </a:r>
                      <a:endParaRPr lang="sr-Latn-BA" sz="1100" b="1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6E6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 (28,2)%</a:t>
                      </a:r>
                      <a:endParaRPr lang="sr-Latn-BA" sz="1100" b="1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6E6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 (56,62%)</a:t>
                      </a:r>
                      <a:endParaRPr lang="sr-Latn-BA" sz="1100" b="1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6E6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74041694"/>
                  </a:ext>
                </a:extLst>
              </a:tr>
              <a:tr h="356901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Grupa B</a:t>
                      </a:r>
                      <a:endParaRPr lang="sr-Latn-BA" sz="1100" b="1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</a:t>
                      </a:r>
                      <a:endParaRPr lang="sr-Latn-BA" sz="1100" b="1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(17%)</a:t>
                      </a:r>
                      <a:endParaRPr lang="sr-Latn-BA" sz="1100" b="1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(17%)</a:t>
                      </a:r>
                      <a:endParaRPr lang="sr-Latn-BA" sz="1100" b="1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(50%)</a:t>
                      </a:r>
                      <a:endParaRPr lang="sr-Latn-BA" sz="1100" b="1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(33%)</a:t>
                      </a:r>
                      <a:endParaRPr lang="sr-Latn-BA" sz="1100" b="1" dirty="0"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80383508"/>
                  </a:ext>
                </a:extLst>
              </a:tr>
            </a:tbl>
          </a:graphicData>
        </a:graphic>
      </p:graphicFrame>
      <p:graphicFrame>
        <p:nvGraphicFramePr>
          <p:cNvPr id="7" name="Chart 6"/>
          <p:cNvGraphicFramePr/>
          <p:nvPr>
            <p:extLst>
              <p:ext uri="{D42A27DB-BD31-4B8C-83A1-F6EECF244321}">
                <p14:modId xmlns="" xmlns:p14="http://schemas.microsoft.com/office/powerpoint/2010/main" val="338850512"/>
              </p:ext>
            </p:extLst>
          </p:nvPr>
        </p:nvGraphicFramePr>
        <p:xfrm>
          <a:off x="1682496" y="2962656"/>
          <a:ext cx="7546848" cy="3499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96517363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400" b="1" dirty="0" err="1" smtClean="0"/>
              <a:t>Starosna</a:t>
            </a:r>
            <a:r>
              <a:rPr lang="sr-Latn-RS" sz="2400" b="1" dirty="0" smtClean="0"/>
              <a:t> struktura pacijenata</a:t>
            </a:r>
            <a:endParaRPr lang="en-US" sz="24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3"/>
          </p:nvPr>
        </p:nvGraphicFramePr>
        <p:xfrm>
          <a:off x="914400" y="2206170"/>
          <a:ext cx="10363200" cy="23948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800"/>
                <a:gridCol w="2590800"/>
                <a:gridCol w="2590800"/>
                <a:gridCol w="2590800"/>
              </a:tblGrid>
              <a:tr h="798286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Ukupan broj pacijenta sa endoprotezom</a:t>
                      </a:r>
                      <a:endParaRPr lang="en-US" sz="12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endParaRPr lang="en-US" sz="12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Ženski pol</a:t>
                      </a:r>
                      <a:endParaRPr lang="en-US" sz="12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endParaRPr lang="en-US" sz="12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Muški pol</a:t>
                      </a:r>
                      <a:endParaRPr lang="en-US" sz="12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98286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Grupa A</a:t>
                      </a:r>
                      <a:endParaRPr lang="en-US" sz="12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en-US" sz="12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28 (87,5%)</a:t>
                      </a:r>
                      <a:endParaRPr lang="en-US" sz="12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 (12,5%)</a:t>
                      </a:r>
                      <a:endParaRPr lang="en-US" sz="12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98286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Grupa B</a:t>
                      </a:r>
                      <a:endParaRPr lang="en-US" sz="12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en-US" sz="12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 (67%)</a:t>
                      </a:r>
                      <a:endParaRPr lang="en-US" sz="12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12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 (33%)</a:t>
                      </a:r>
                      <a:endParaRPr lang="en-US" sz="12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412111"/>
            <a:ext cx="10363826" cy="4379089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endParaRPr lang="sr-Latn-BA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sr-Latn-RS" sz="2800" smtClean="0"/>
              <a:t> </a:t>
            </a:r>
            <a:r>
              <a:rPr lang="sr-Cyrl-BA" sz="2800" smtClean="0"/>
              <a:t>Pirsonovim </a:t>
            </a:r>
            <a:r>
              <a:rPr lang="sr-Cyrl-BA" sz="2800" dirty="0"/>
              <a:t>testom korelacije dobijena je vrijednost 0,99 koja prikazuje statističku značajnu povezanost između artroplastike kuka i koljena i dijagnostikovanog </a:t>
            </a:r>
            <a:r>
              <a:rPr lang="sr-Latn-BA" sz="2800" dirty="0"/>
              <a:t> seropozitivnog i seronegativnog </a:t>
            </a:r>
            <a:r>
              <a:rPr lang="sr-Cyrl-BA" sz="2800" dirty="0"/>
              <a:t>reumatoidnog artritisa.</a:t>
            </a:r>
            <a:endParaRPr lang="sr-Latn-BA" sz="2800" dirty="0"/>
          </a:p>
        </p:txBody>
      </p:sp>
    </p:spTree>
    <p:extLst>
      <p:ext uri="{BB962C8B-B14F-4D97-AF65-F5344CB8AC3E}">
        <p14:creationId xmlns="" xmlns:p14="http://schemas.microsoft.com/office/powerpoint/2010/main" val="377177385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r-Latn-BA" dirty="0" smtClean="0"/>
              <a:t>zaključak</a:t>
            </a:r>
            <a:endParaRPr lang="sr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03362"/>
            <a:ext cx="10363826" cy="348783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sr-Latn-BA" sz="2800" dirty="0" smtClean="0"/>
              <a:t> Kod pacijenata oboljelih</a:t>
            </a:r>
            <a:r>
              <a:rPr lang="en-US" sz="2800" dirty="0" smtClean="0"/>
              <a:t> </a:t>
            </a:r>
            <a:r>
              <a:rPr lang="en-US" sz="2800" dirty="0"/>
              <a:t>od </a:t>
            </a:r>
            <a:r>
              <a:rPr lang="en-US" sz="2800" dirty="0" err="1"/>
              <a:t>reumatoidnog</a:t>
            </a:r>
            <a:r>
              <a:rPr lang="en-US" sz="2800" dirty="0"/>
              <a:t> </a:t>
            </a:r>
            <a:r>
              <a:rPr lang="en-US" sz="2800" dirty="0" err="1" smtClean="0"/>
              <a:t>artritisa</a:t>
            </a:r>
            <a:r>
              <a:rPr lang="en-US" sz="2800" dirty="0" smtClean="0"/>
              <a:t> </a:t>
            </a:r>
            <a:r>
              <a:rPr lang="en-US" sz="2800" dirty="0" err="1" smtClean="0"/>
              <a:t>već</a:t>
            </a:r>
            <a:r>
              <a:rPr lang="sr-Latn-BA" sz="2800" dirty="0" smtClean="0"/>
              <a:t>a je</a:t>
            </a:r>
            <a:r>
              <a:rPr lang="en-US" sz="2800" dirty="0" smtClean="0"/>
              <a:t> </a:t>
            </a:r>
            <a:r>
              <a:rPr lang="en-US" sz="2800" dirty="0" err="1" smtClean="0"/>
              <a:t>vjerovatnoć</a:t>
            </a:r>
            <a:r>
              <a:rPr lang="sr-Latn-BA" sz="2800" dirty="0" smtClean="0"/>
              <a:t>a</a:t>
            </a:r>
            <a:r>
              <a:rPr lang="en-US" sz="2800" dirty="0" smtClean="0"/>
              <a:t> </a:t>
            </a:r>
            <a:r>
              <a:rPr lang="en-US" sz="2800" dirty="0"/>
              <a:t>da </a:t>
            </a:r>
            <a:r>
              <a:rPr lang="en-US" sz="2800" dirty="0" err="1"/>
              <a:t>će</a:t>
            </a:r>
            <a:r>
              <a:rPr lang="en-US" sz="2800" dirty="0"/>
              <a:t> </a:t>
            </a:r>
            <a:r>
              <a:rPr lang="en-US" sz="2800" dirty="0" err="1"/>
              <a:t>deformitet</a:t>
            </a:r>
            <a:r>
              <a:rPr lang="en-US" sz="2800" dirty="0"/>
              <a:t> </a:t>
            </a:r>
            <a:r>
              <a:rPr lang="en-US" sz="2800" dirty="0" err="1"/>
              <a:t>zglobova</a:t>
            </a:r>
            <a:r>
              <a:rPr lang="en-US" sz="2800" dirty="0"/>
              <a:t> </a:t>
            </a:r>
            <a:r>
              <a:rPr lang="en-US" sz="2800" dirty="0" err="1"/>
              <a:t>kukova</a:t>
            </a:r>
            <a:r>
              <a:rPr lang="en-US" sz="2800" dirty="0"/>
              <a:t> </a:t>
            </a:r>
            <a:r>
              <a:rPr lang="en-US" sz="2800" dirty="0" err="1"/>
              <a:t>ili</a:t>
            </a:r>
            <a:r>
              <a:rPr lang="en-US" sz="2800" dirty="0"/>
              <a:t> </a:t>
            </a:r>
            <a:r>
              <a:rPr lang="en-US" sz="2800" dirty="0" err="1"/>
              <a:t>koljena</a:t>
            </a:r>
            <a:r>
              <a:rPr lang="en-US" sz="2800" dirty="0"/>
              <a:t> </a:t>
            </a:r>
            <a:r>
              <a:rPr lang="en-US" sz="2800" dirty="0" err="1"/>
              <a:t>dovesti</a:t>
            </a:r>
            <a:r>
              <a:rPr lang="en-US" sz="2800" dirty="0"/>
              <a:t> do </a:t>
            </a:r>
            <a:r>
              <a:rPr lang="en-US" sz="2800" dirty="0" err="1" smtClean="0"/>
              <a:t>artroplastike</a:t>
            </a:r>
            <a:r>
              <a:rPr lang="sr-Latn-BA" sz="2800" dirty="0" smtClean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sr-Latn-BA" sz="2800" dirty="0" smtClean="0"/>
              <a:t> KOD SEROPOZITIVNOG REUMATOIDNOG ARTRITISA </a:t>
            </a:r>
            <a:r>
              <a:rPr lang="en-US" sz="2800" dirty="0" smtClean="0"/>
              <a:t>ta </a:t>
            </a:r>
            <a:r>
              <a:rPr lang="en-US" sz="2800" dirty="0" err="1" smtClean="0"/>
              <a:t>vjerovatnoća</a:t>
            </a:r>
            <a:r>
              <a:rPr lang="en-US" sz="2800" dirty="0" smtClean="0"/>
              <a:t> je </a:t>
            </a:r>
            <a:r>
              <a:rPr lang="en-US" sz="2800" dirty="0" err="1" smtClean="0"/>
              <a:t>veća</a:t>
            </a:r>
            <a:r>
              <a:rPr lang="en-US" sz="2800" dirty="0" smtClean="0"/>
              <a:t>,</a:t>
            </a:r>
            <a:r>
              <a:rPr lang="sr-Latn-BA" sz="2800" dirty="0" smtClean="0"/>
              <a:t> </a:t>
            </a:r>
            <a:r>
              <a:rPr lang="en-US" sz="2800" dirty="0" err="1" smtClean="0"/>
              <a:t>kao</a:t>
            </a:r>
            <a:r>
              <a:rPr lang="en-US" sz="2800" dirty="0" smtClean="0"/>
              <a:t> </a:t>
            </a:r>
            <a:r>
              <a:rPr lang="en-US" sz="2800" dirty="0" err="1" smtClean="0"/>
              <a:t>i</a:t>
            </a:r>
            <a:r>
              <a:rPr lang="en-US" sz="2800" dirty="0" smtClean="0"/>
              <a:t> </a:t>
            </a:r>
            <a:r>
              <a:rPr lang="en-US" sz="2800" dirty="0" err="1" smtClean="0"/>
              <a:t>kod</a:t>
            </a:r>
            <a:r>
              <a:rPr lang="en-US" sz="2800" dirty="0" smtClean="0"/>
              <a:t> </a:t>
            </a:r>
            <a:r>
              <a:rPr lang="en-US" sz="2800" dirty="0" err="1" smtClean="0"/>
              <a:t>ženskog</a:t>
            </a:r>
            <a:r>
              <a:rPr lang="en-US" sz="2800" dirty="0" smtClean="0"/>
              <a:t> </a:t>
            </a:r>
            <a:r>
              <a:rPr lang="en-US" sz="2800" dirty="0" err="1" smtClean="0"/>
              <a:t>pola</a:t>
            </a:r>
            <a:endParaRPr lang="sr-Latn-BA" sz="2800" dirty="0"/>
          </a:p>
        </p:txBody>
      </p:sp>
    </p:spTree>
    <p:extLst>
      <p:ext uri="{BB962C8B-B14F-4D97-AF65-F5344CB8AC3E}">
        <p14:creationId xmlns="" xmlns:p14="http://schemas.microsoft.com/office/powerpoint/2010/main" val="312966260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roplet" id="{8984A317-299A-4E50-B45D-BFC9EDE2337A}" vid="{A633B6A3-9E7F-4C10-9C98-2517A3134361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156</TotalTime>
  <Words>431</Words>
  <Application>Microsoft Office PowerPoint</Application>
  <PresentationFormat>Custom</PresentationFormat>
  <Paragraphs>72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Droplet</vt:lpstr>
      <vt:lpstr>UNIVERZITET U BANJA LUCI Medicinski fakultet       UČESTALOST  ARTROPLASTIKE KUKA I KOLJENA KOD PACIJENATA OBOLJELIH OD REUMATOIDNOG ARTRITISA</vt:lpstr>
      <vt:lpstr>Slide 2</vt:lpstr>
      <vt:lpstr>Slide 3</vt:lpstr>
      <vt:lpstr>metode</vt:lpstr>
      <vt:lpstr>REZULTATI</vt:lpstr>
      <vt:lpstr>REZULTATI</vt:lpstr>
      <vt:lpstr>Slide 7</vt:lpstr>
      <vt:lpstr>Starosna struktura pacijenata</vt:lpstr>
      <vt:lpstr>Slide 9</vt:lpstr>
      <vt:lpstr>zaključak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UNIVERZITET U BANJA LUCI Medicinski fakultet       UČESTALOST  ARTROPLASTIKE KUKA I KOLJENA KOD PACIJENATA OBOLJELIH OD REUMATOIDNOG ARTRITISA</dc:title>
  <dc:creator>Windows User</dc:creator>
  <cp:lastModifiedBy>sla7pav3dok</cp:lastModifiedBy>
  <cp:revision>17</cp:revision>
  <dcterms:created xsi:type="dcterms:W3CDTF">2022-01-25T18:17:44Z</dcterms:created>
  <dcterms:modified xsi:type="dcterms:W3CDTF">2022-01-26T17:34:22Z</dcterms:modified>
</cp:coreProperties>
</file>