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7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922378373589378"/>
          <c:y val="4.4615309162304072E-2"/>
          <c:w val="0.65516107459626571"/>
          <c:h val="0.7698550279584649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Desna ruka</c:v>
                </c:pt>
              </c:strCache>
            </c:strRef>
          </c:tx>
          <c:invertIfNegative val="0"/>
          <c:cat>
            <c:numRef>
              <c:f>Sheet1!$A$2:$A$7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3.9</c:v>
                </c:pt>
                <c:pt idx="1">
                  <c:v>1.6</c:v>
                </c:pt>
                <c:pt idx="2">
                  <c:v>89.8</c:v>
                </c:pt>
                <c:pt idx="3">
                  <c:v>4.7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Lijeva ruka</c:v>
                </c:pt>
              </c:strCache>
            </c:strRef>
          </c:tx>
          <c:invertIfNegative val="0"/>
          <c:cat>
            <c:numRef>
              <c:f>Sheet1!$A$2:$A$7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0">
                  <c:v>3.1</c:v>
                </c:pt>
                <c:pt idx="1">
                  <c:v>0.8</c:v>
                </c:pt>
                <c:pt idx="2">
                  <c:v>70.900000000000006</c:v>
                </c:pt>
                <c:pt idx="3">
                  <c:v>16.5</c:v>
                </c:pt>
                <c:pt idx="4">
                  <c:v>5.5</c:v>
                </c:pt>
                <c:pt idx="5">
                  <c:v>3.1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3797760"/>
        <c:axId val="103662336"/>
      </c:barChart>
      <c:catAx>
        <c:axId val="11379776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sr-Latn-RS"/>
                  <a:t>Stepen oštećenja</a:t>
                </a:r>
                <a:endParaRPr lang="en-US"/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103662336"/>
        <c:crosses val="autoZero"/>
        <c:auto val="1"/>
        <c:lblAlgn val="ctr"/>
        <c:lblOffset val="100"/>
        <c:noMultiLvlLbl val="0"/>
      </c:catAx>
      <c:valAx>
        <c:axId val="10366233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sr-Latn-RS"/>
                  <a:t>Procenti (%)</a:t>
                </a:r>
                <a:endParaRPr lang="en-US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137977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4532064071644675"/>
          <c:y val="0.38588246089491979"/>
          <c:w val="0.14627211682927821"/>
          <c:h val="0.14533183352080989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998A91-9058-4664-B58B-7C6341FD32C6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160C95-6905-47CE-B076-E6FADFBD46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466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5A3192D-3083-40D1-8377-07AF4B008EDC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96C6115-CE56-409B-937F-3D24209CE3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3192D-3083-40D1-8377-07AF4B008EDC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6C6115-CE56-409B-937F-3D24209CE34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3192D-3083-40D1-8377-07AF4B008EDC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6C6115-CE56-409B-937F-3D24209CE34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3192D-3083-40D1-8377-07AF4B008EDC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6C6115-CE56-409B-937F-3D24209CE34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3192D-3083-40D1-8377-07AF4B008EDC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6C6115-CE56-409B-937F-3D24209CE348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3192D-3083-40D1-8377-07AF4B008EDC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6C6115-CE56-409B-937F-3D24209CE34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3192D-3083-40D1-8377-07AF4B008EDC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6C6115-CE56-409B-937F-3D24209CE3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5A3192D-3083-40D1-8377-07AF4B008EDC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6C6115-CE56-409B-937F-3D24209CE348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5A3192D-3083-40D1-8377-07AF4B008EDC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96C6115-CE56-409B-937F-3D24209CE348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3192D-3083-40D1-8377-07AF4B008EDC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6C6115-CE56-409B-937F-3D24209CE3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3192D-3083-40D1-8377-07AF4B008EDC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6C6115-CE56-409B-937F-3D24209CE3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5A3192D-3083-40D1-8377-07AF4B008EDC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96C6115-CE56-409B-937F-3D24209CE34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829761"/>
          </a:xfrm>
        </p:spPr>
        <p:txBody>
          <a:bodyPr>
            <a:normAutofit/>
          </a:bodyPr>
          <a:lstStyle/>
          <a:p>
            <a:r>
              <a:rPr lang="sr-Latn-RS" sz="2800" b="0" dirty="0" smtClean="0">
                <a:effectLst/>
                <a:latin typeface="Times New Roman" pitchFamily="18" charset="0"/>
                <a:cs typeface="Times New Roman" pitchFamily="18" charset="0"/>
              </a:rPr>
              <a:t>Elektromioneurografska procjena stepena oštećenja n.medianus-a u karpalnom tunelu-klinički značaj</a:t>
            </a:r>
            <a:endParaRPr lang="en-US" sz="2800" b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3573016"/>
            <a:ext cx="7772400" cy="1199704"/>
          </a:xfrm>
        </p:spPr>
        <p:txBody>
          <a:bodyPr/>
          <a:lstStyle/>
          <a:p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Milkica Glogovac Kosanović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34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Sindrom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karpalnog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tunela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(SKT)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naziv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skup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simptoma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znakova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uzrokovanih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kompresijom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n.medianusa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karpalnom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tunelu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predstavlja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najčešću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kompresivnu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mononeuropatiju</a:t>
            </a:r>
            <a:r>
              <a:rPr lang="en-US" sz="2400" dirty="0"/>
              <a:t>. </a:t>
            </a:r>
            <a:endParaRPr lang="sr-Latn-RS" sz="2400" dirty="0" smtClean="0"/>
          </a:p>
          <a:p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Dugotrajni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pritisak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dovodi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demijelinizacije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potom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aksonalnog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oštećenja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nerava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Žene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obolijevaju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četiri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do pet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puta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češće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od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muškaraca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pikom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obolijevanja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između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50 i 59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godina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nakon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80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godine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života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sr-Latn-RS" sz="2400" dirty="0" err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aktori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rizika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godine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života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gojaznost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dijabetes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mellitus,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reumatoidni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artritis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hipotireoza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aktivnosti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zahtijevaju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brojne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ponavljajuće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pokrete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ručnom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zglobu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1143000"/>
          </a:xfrm>
        </p:spPr>
        <p:txBody>
          <a:bodyPr>
            <a:normAutofit/>
          </a:bodyPr>
          <a:lstStyle/>
          <a:p>
            <a:r>
              <a:rPr lang="sr-Latn-RS" sz="2400" dirty="0" smtClean="0">
                <a:effectLst/>
                <a:latin typeface="Times New Roman" pitchFamily="18" charset="0"/>
                <a:cs typeface="Times New Roman" pitchFamily="18" charset="0"/>
              </a:rPr>
              <a:t>Uvod</a:t>
            </a:r>
            <a:endParaRPr lang="en-US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07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Klinička slika:</a:t>
            </a:r>
          </a:p>
          <a:p>
            <a:pPr marL="109728" indent="0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osjećaj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trnjenja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izm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jenjenog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senzibiliteta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 bola 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dijelu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inervacionog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polja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senzitivnog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dijela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medianus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-a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-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propagacija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bol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ascedentno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prema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predjelu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istostranog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ramena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trofičke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promjene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dijela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mišića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tenara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(m.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opponens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pollicis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m. abductor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pollicis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brevis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-a i caput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superficiale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m.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flexor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pollicis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brevis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-a)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disfunkcij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šake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400" dirty="0" smtClean="0">
                <a:effectLst/>
                <a:latin typeface="Times New Roman" pitchFamily="18" charset="0"/>
                <a:cs typeface="Times New Roman" pitchFamily="18" charset="0"/>
              </a:rPr>
              <a:t>Uvod</a:t>
            </a:r>
            <a:endParaRPr lang="en-US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52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Dijagnoza</a:t>
            </a:r>
          </a:p>
          <a:p>
            <a:pPr marL="109728" indent="0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-</a:t>
            </a: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klinički pregled</a:t>
            </a:r>
          </a:p>
          <a:p>
            <a:pPr marL="109728" indent="0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-</a:t>
            </a: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elektromioneurografija (EMNG)</a:t>
            </a:r>
          </a:p>
          <a:p>
            <a:pPr marL="109728" indent="0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-</a:t>
            </a: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NMR;CT i UZV (sumnja na patološki supstrat unutar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09728" indent="0">
              <a:buNone/>
            </a:pP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kar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palnog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tunela)</a:t>
            </a:r>
          </a:p>
          <a:p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Liječenje:</a:t>
            </a:r>
          </a:p>
          <a:p>
            <a:pPr marL="109728" indent="0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-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konzervativno (ortoze,NSAIL,lokalne kortikosteroidne 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injekcije,fizikalna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terapija)</a:t>
            </a:r>
          </a:p>
          <a:p>
            <a:pPr marL="109728" indent="0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-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operativno</a:t>
            </a:r>
          </a:p>
          <a:p>
            <a:pPr marL="109728" indent="0">
              <a:buNone/>
            </a:pP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400" dirty="0" smtClean="0">
                <a:effectLst/>
                <a:latin typeface="Times New Roman" pitchFamily="18" charset="0"/>
                <a:cs typeface="Times New Roman" pitchFamily="18" charset="0"/>
              </a:rPr>
              <a:t>Uvod</a:t>
            </a:r>
            <a:endParaRPr lang="en-US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56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algn="just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                                 Neliječeni SKT</a:t>
            </a:r>
          </a:p>
          <a:p>
            <a:pPr marL="109728" indent="0" algn="just">
              <a:buNone/>
            </a:pP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↓</a:t>
            </a:r>
          </a:p>
          <a:p>
            <a:pPr marL="109728" indent="0" algn="just">
              <a:buNone/>
            </a:pP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atrofija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mišića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tenara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just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↓ 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just">
              <a:buNone/>
            </a:pP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slabost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opozicije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volarne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abdukcije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palca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just">
              <a:buNone/>
            </a:pP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↓</a:t>
            </a:r>
          </a:p>
          <a:p>
            <a:pPr marL="109728" indent="0" algn="just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gubitak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funkcije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hvata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šake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just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                                 ↓</a:t>
            </a:r>
          </a:p>
          <a:p>
            <a:pPr marL="109728" indent="0" algn="just">
              <a:buNone/>
            </a:pP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trajn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invalid</a:t>
            </a: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tet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400" dirty="0" smtClean="0">
                <a:effectLst/>
                <a:latin typeface="Times New Roman" pitchFamily="18" charset="0"/>
                <a:cs typeface="Times New Roman" pitchFamily="18" charset="0"/>
              </a:rPr>
              <a:t>Uvod</a:t>
            </a:r>
            <a:endParaRPr lang="en-US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911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Ispitati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našim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uslovima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prosječnu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životnu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dob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pacijentica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kojih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elektrodijagnostički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utvrđeno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postojanje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SKT,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učestalost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bilateralnog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SKT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-a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njegovu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vezanost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godine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života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riziko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faktora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Utvrditi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stepen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elektrofiziološkog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oštećenja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nerva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pacijentica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prvi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put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potvrdi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dijagnoza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SKT-a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elektroneurografski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400" dirty="0" smtClean="0">
                <a:effectLst/>
                <a:latin typeface="Times New Roman" pitchFamily="18" charset="0"/>
                <a:cs typeface="Times New Roman" pitchFamily="18" charset="0"/>
              </a:rPr>
              <a:t>Ciljevi</a:t>
            </a:r>
            <a:endParaRPr lang="en-US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824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etrospektivn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a epidemiološka studija</a:t>
            </a:r>
          </a:p>
          <a:p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Korišteni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podaci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Kabineta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elektromioneurografiju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Odjeljenja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neurorehabilitaciju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IIA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Zavoda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fizikalnu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medicinu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rehabilitaciju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Miroslav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Zotović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” 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Banjoj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Luci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Ukupno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137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nalaza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elektroneurografije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periodu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od 2010. do 2021.godine,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osoba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ženskog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pola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od 27 do 79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godine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života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kojih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potvrđena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elektro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neurografski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dijagnoza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sindroma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karpalnog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kanala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400" dirty="0" smtClean="0">
                <a:effectLst/>
                <a:latin typeface="Times New Roman" pitchFamily="18" charset="0"/>
                <a:cs typeface="Times New Roman" pitchFamily="18" charset="0"/>
              </a:rPr>
              <a:t>Materijal i metode</a:t>
            </a:r>
            <a:endParaRPr lang="en-US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738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Kriterijumi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isključenje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studije</a:t>
            </a: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sistemsko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oboljenj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perifernog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nervnog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povred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koštanih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mekotkivnih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struktura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predjela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karpalnog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109728" indent="0">
              <a:buNone/>
            </a:pP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tunela</a:t>
            </a:r>
          </a:p>
          <a:p>
            <a:pPr marL="109728" indent="0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povreda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n.medianus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-a 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trudnoća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rodilje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400" dirty="0">
                <a:effectLst/>
                <a:latin typeface="Times New Roman" pitchFamily="18" charset="0"/>
                <a:cs typeface="Times New Roman" pitchFamily="18" charset="0"/>
              </a:rPr>
              <a:t>Materijal i metode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6495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Nalaz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elektroneurografije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rađen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aparatu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Natus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neurology Nicolet EDX, od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strane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istog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ljekara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Podaci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korišteni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obradi</a:t>
            </a: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dob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pacijentice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distalna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motorna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latenca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(DML)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obostrano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brzina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provođenja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senzitivnih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nerava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(SNAP)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obostrano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stepen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oštećenja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prema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skali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Padua L et al (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Tabela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1.).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400" dirty="0">
                <a:effectLst/>
                <a:latin typeface="Times New Roman" pitchFamily="18" charset="0"/>
                <a:cs typeface="Times New Roman" pitchFamily="18" charset="0"/>
              </a:rPr>
              <a:t>Materijal i metode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04390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0993999"/>
              </p:ext>
            </p:extLst>
          </p:nvPr>
        </p:nvGraphicFramePr>
        <p:xfrm>
          <a:off x="1691680" y="1340768"/>
          <a:ext cx="5788009" cy="4835501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1521951"/>
                <a:gridCol w="4266058"/>
              </a:tblGrid>
              <a:tr h="34815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Stepen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oštećenja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78" marR="652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                                  ENG </a:t>
                      </a:r>
                      <a:r>
                        <a:rPr lang="en-US" sz="1100" dirty="0" err="1">
                          <a:effectLst/>
                        </a:rPr>
                        <a:t>nalaz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78" marR="65278" marT="0" marB="0"/>
                </a:tc>
              </a:tr>
              <a:tr h="69630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78" marR="652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Ekstremni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oblik</a:t>
                      </a:r>
                      <a:r>
                        <a:rPr lang="en-US" sz="1100" dirty="0">
                          <a:effectLst/>
                        </a:rPr>
                        <a:t> CTS: </a:t>
                      </a:r>
                      <a:r>
                        <a:rPr lang="en-US" sz="1100" dirty="0" err="1">
                          <a:effectLst/>
                        </a:rPr>
                        <a:t>odsustvo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motornog</a:t>
                      </a:r>
                      <a:r>
                        <a:rPr lang="en-US" sz="1100" dirty="0">
                          <a:effectLst/>
                        </a:rPr>
                        <a:t> i </a:t>
                      </a:r>
                      <a:r>
                        <a:rPr lang="en-US" sz="1100" dirty="0" err="1">
                          <a:effectLst/>
                        </a:rPr>
                        <a:t>senzitivnog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odgovora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na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tenaru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78" marR="65278" marT="0" marB="0"/>
                </a:tc>
              </a:tr>
              <a:tr h="69630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78" marR="652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Teški CTS: odsustvo senzitivnog odgovora (SNAP)- segment ručje-prst i abnormalna distalna motorna latenca (DLM)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78" marR="65278" marT="0" marB="0"/>
                </a:tc>
              </a:tr>
              <a:tr h="69630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78" marR="652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Umjeren CTS: usporena provodljivost (segment ručje-šaka) i abnormalan DLM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78" marR="65278" marT="0" marB="0"/>
                </a:tc>
              </a:tr>
              <a:tr h="69630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78" marR="652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Blagi CTS: usporena provodljivost (segment ručje-šaka) i normalna DLM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78" marR="65278" marT="0" marB="0"/>
                </a:tc>
              </a:tr>
              <a:tr h="69630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78" marR="652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Minimalan CTS: "standardno negativan” nalaz na šakama sa abnormalnim komparativnim ili segmentalnim (&lt;7-8 cm) testovima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78" marR="65278" marT="0" marB="0"/>
                </a:tc>
              </a:tr>
              <a:tr h="69630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78" marR="652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Negativan</a:t>
                      </a:r>
                      <a:r>
                        <a:rPr lang="en-US" sz="1100" dirty="0">
                          <a:effectLst/>
                        </a:rPr>
                        <a:t> CTS: </a:t>
                      </a:r>
                      <a:r>
                        <a:rPr lang="en-US" sz="1100" dirty="0" err="1">
                          <a:effectLst/>
                        </a:rPr>
                        <a:t>normalan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nalaz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na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svim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testovima</a:t>
                      </a:r>
                      <a:r>
                        <a:rPr lang="en-US" sz="1100" dirty="0">
                          <a:effectLst/>
                        </a:rPr>
                        <a:t> (</a:t>
                      </a:r>
                      <a:r>
                        <a:rPr lang="en-US" sz="1100" dirty="0" err="1">
                          <a:effectLst/>
                        </a:rPr>
                        <a:t>uključujući</a:t>
                      </a:r>
                      <a:r>
                        <a:rPr lang="en-US" sz="1100" dirty="0">
                          <a:effectLst/>
                        </a:rPr>
                        <a:t> i </a:t>
                      </a:r>
                      <a:r>
                        <a:rPr lang="en-US" sz="1100" dirty="0" err="1">
                          <a:effectLst/>
                        </a:rPr>
                        <a:t>komparativne</a:t>
                      </a:r>
                      <a:r>
                        <a:rPr lang="en-US" sz="1100" dirty="0">
                          <a:effectLst/>
                        </a:rPr>
                        <a:t> i </a:t>
                      </a:r>
                      <a:r>
                        <a:rPr lang="en-US" sz="1100" dirty="0" err="1">
                          <a:effectLst/>
                        </a:rPr>
                        <a:t>segmentalne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testove</a:t>
                      </a:r>
                      <a:r>
                        <a:rPr lang="en-US" sz="1100" dirty="0">
                          <a:effectLst/>
                        </a:rPr>
                        <a:t>).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78" marR="65278" marT="0" marB="0"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-99392"/>
            <a:ext cx="8229600" cy="1143000"/>
          </a:xfrm>
        </p:spPr>
        <p:txBody>
          <a:bodyPr>
            <a:normAutofit/>
          </a:bodyPr>
          <a:lstStyle/>
          <a:p>
            <a:r>
              <a:rPr lang="sr-Latn-RS" sz="2800" dirty="0" smtClean="0">
                <a:effectLst/>
                <a:latin typeface="Times New Roman" pitchFamily="18" charset="0"/>
                <a:cs typeface="Times New Roman" pitchFamily="18" charset="0"/>
              </a:rPr>
              <a:t>Materijal i metode</a:t>
            </a:r>
            <a:endParaRPr lang="en-US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104644" y="836712"/>
            <a:ext cx="787074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Tabela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1.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Skala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Padua et al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korišćena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stepenovanje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oštećenja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ENG-u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63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Statistička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analiza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urađena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softverom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SPSS,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verzija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25,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korišćenjem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metoda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deskriptivne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statistike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Pearson-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ovog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koeficijenta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korelacije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Kruskal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Wallis-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ovog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testa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t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testa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nezavisne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uzorke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Wilcoxon-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ovog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testa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ranga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 generalized linear model with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roboust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test.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dirty="0" smtClean="0">
                <a:effectLst/>
                <a:latin typeface="Times New Roman" pitchFamily="18" charset="0"/>
                <a:cs typeface="Times New Roman" pitchFamily="18" charset="0"/>
              </a:rPr>
              <a:t>Materijal i metode</a:t>
            </a:r>
            <a:endParaRPr lang="en-US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7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BA" sz="2400" dirty="0">
                <a:latin typeface="Times New Roman" pitchFamily="18" charset="0"/>
                <a:cs typeface="Times New Roman" pitchFamily="18" charset="0"/>
              </a:rPr>
              <a:t>U istraživanju su analizirani podaci 137 osoba ženskog pola, prosječne starosti 54,53 godine. </a:t>
            </a:r>
            <a:endParaRPr lang="sr-Latn-B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Latn-BA" sz="2400" dirty="0" smtClean="0">
                <a:latin typeface="Times New Roman" pitchFamily="18" charset="0"/>
                <a:cs typeface="Times New Roman" pitchFamily="18" charset="0"/>
              </a:rPr>
              <a:t>Od ukupnog broja analiziranih pacijenata:</a:t>
            </a:r>
          </a:p>
          <a:p>
            <a:pPr marL="109728" indent="0">
              <a:buNone/>
            </a:pPr>
            <a:r>
              <a:rPr lang="sr-Latn-BA" sz="2400" dirty="0" smtClean="0">
                <a:latin typeface="Times New Roman" pitchFamily="18" charset="0"/>
                <a:cs typeface="Times New Roman" pitchFamily="18" charset="0"/>
              </a:rPr>
              <a:t>  -10,7 </a:t>
            </a:r>
            <a:r>
              <a:rPr lang="sr-Latn-BA" sz="2400" dirty="0"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sr-Latn-BA" sz="2400" dirty="0" smtClean="0">
                <a:latin typeface="Times New Roman" pitchFamily="18" charset="0"/>
                <a:cs typeface="Times New Roman" pitchFamily="18" charset="0"/>
              </a:rPr>
              <a:t>-sindrom karpalnog tunela  </a:t>
            </a:r>
            <a:r>
              <a:rPr lang="sr-Latn-BA" sz="2400" dirty="0">
                <a:latin typeface="Times New Roman" pitchFamily="18" charset="0"/>
                <a:cs typeface="Times New Roman" pitchFamily="18" charset="0"/>
              </a:rPr>
              <a:t>na lijevoj </a:t>
            </a:r>
            <a:r>
              <a:rPr lang="sr-Latn-BA" sz="2400" dirty="0" smtClean="0">
                <a:latin typeface="Times New Roman" pitchFamily="18" charset="0"/>
                <a:cs typeface="Times New Roman" pitchFamily="18" charset="0"/>
              </a:rPr>
              <a:t>ruci</a:t>
            </a:r>
          </a:p>
          <a:p>
            <a:pPr marL="109728" indent="0">
              <a:buNone/>
            </a:pPr>
            <a:r>
              <a:rPr lang="sr-Latn-BA" sz="2400" dirty="0" smtClean="0">
                <a:latin typeface="Times New Roman" pitchFamily="18" charset="0"/>
                <a:cs typeface="Times New Roman" pitchFamily="18" charset="0"/>
              </a:rPr>
              <a:t>  - </a:t>
            </a:r>
            <a:r>
              <a:rPr lang="sr-Latn-BA" sz="2400" dirty="0">
                <a:latin typeface="Times New Roman" pitchFamily="18" charset="0"/>
                <a:cs typeface="Times New Roman" pitchFamily="18" charset="0"/>
              </a:rPr>
              <a:t>21,4% </a:t>
            </a:r>
            <a:r>
              <a:rPr lang="sr-Latn-BA" sz="2400" dirty="0" smtClean="0">
                <a:latin typeface="Times New Roman" pitchFamily="18" charset="0"/>
                <a:cs typeface="Times New Roman" pitchFamily="18" charset="0"/>
              </a:rPr>
              <a:t>-sindrom karpalnog tunela </a:t>
            </a:r>
            <a:r>
              <a:rPr lang="sr-Latn-BA" sz="2400" dirty="0">
                <a:latin typeface="Times New Roman" pitchFamily="18" charset="0"/>
                <a:cs typeface="Times New Roman" pitchFamily="18" charset="0"/>
              </a:rPr>
              <a:t>na desnoj </a:t>
            </a:r>
            <a:r>
              <a:rPr lang="sr-Latn-BA" sz="2400" dirty="0" smtClean="0">
                <a:latin typeface="Times New Roman" pitchFamily="18" charset="0"/>
                <a:cs typeface="Times New Roman" pitchFamily="18" charset="0"/>
              </a:rPr>
              <a:t>ruci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-67,9% </a:t>
            </a:r>
            <a:r>
              <a:rPr lang="sr-Latn-BA" sz="24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sr-Latn-B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400" dirty="0">
                <a:latin typeface="Times New Roman" pitchFamily="18" charset="0"/>
                <a:cs typeface="Times New Roman" pitchFamily="18" charset="0"/>
              </a:rPr>
              <a:t>bilateralni sindrom karpalnog </a:t>
            </a:r>
            <a:r>
              <a:rPr lang="sr-Latn-BA" sz="2400" dirty="0" smtClean="0">
                <a:latin typeface="Times New Roman" pitchFamily="18" charset="0"/>
                <a:cs typeface="Times New Roman" pitchFamily="18" charset="0"/>
              </a:rPr>
              <a:t>tunela 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dirty="0" smtClean="0">
                <a:effectLst/>
                <a:latin typeface="Times New Roman" pitchFamily="18" charset="0"/>
                <a:cs typeface="Times New Roman" pitchFamily="18" charset="0"/>
              </a:rPr>
              <a:t>Rezultati 1</a:t>
            </a:r>
            <a:endParaRPr lang="en-US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53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BA" sz="2400" dirty="0">
                <a:latin typeface="Times New Roman" pitchFamily="18" charset="0"/>
                <a:cs typeface="Times New Roman" pitchFamily="18" charset="0"/>
              </a:rPr>
              <a:t>U slučajevima gdje je ENG dokazao bilateralno prisustvo simptoma karpalnog kanala promjene su najčešće bile umjerene, ali je desna ruka imala izraženije promjene u odnosu na lijevu (Tabela 2, grafikon 1).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dirty="0" smtClean="0">
                <a:effectLst/>
                <a:latin typeface="Times New Roman" pitchFamily="18" charset="0"/>
                <a:cs typeface="Times New Roman" pitchFamily="18" charset="0"/>
              </a:rPr>
              <a:t>Rezultati 2</a:t>
            </a:r>
            <a:endParaRPr lang="en-US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03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599375"/>
              </p:ext>
            </p:extLst>
          </p:nvPr>
        </p:nvGraphicFramePr>
        <p:xfrm>
          <a:off x="389840" y="1700808"/>
          <a:ext cx="8229600" cy="4267200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Stepen oštećenja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Desna ruka(%)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Lijeva ruka (%)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3.1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1.6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0.8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89.8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70.9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4.7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16.5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5.5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3.1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36155" y="260648"/>
            <a:ext cx="8229600" cy="1143000"/>
          </a:xfrm>
        </p:spPr>
        <p:txBody>
          <a:bodyPr>
            <a:normAutofit/>
          </a:bodyPr>
          <a:lstStyle/>
          <a:p>
            <a:r>
              <a:rPr lang="sr-Latn-RS" sz="2800" dirty="0" smtClean="0">
                <a:effectLst/>
                <a:latin typeface="Times New Roman" pitchFamily="18" charset="0"/>
                <a:cs typeface="Times New Roman" pitchFamily="18" charset="0"/>
              </a:rPr>
              <a:t>Rezultati 2</a:t>
            </a:r>
            <a:endParaRPr lang="en-US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95536" y="868070"/>
            <a:ext cx="6889002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235325" algn="l"/>
              </a:tabLst>
            </a:pPr>
            <a:endParaRPr kumimoji="0" lang="sr-Latn-R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235325" algn="l"/>
              </a:tabLst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Tabela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2.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Stepen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oštećenja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analiziranih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pacijenata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235325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16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r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BA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sr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BA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sr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BA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sr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Latn-BA" sz="2400" b="1" dirty="0">
              <a:latin typeface="Times New Roman" pitchFamily="18" charset="0"/>
              <a:cs typeface="Times New Roman" pitchFamily="18" charset="0"/>
            </a:endParaRPr>
          </a:p>
          <a:p>
            <a:pPr marL="109728" indent="0" algn="just">
              <a:buNone/>
            </a:pPr>
            <a:r>
              <a:rPr lang="sr-Latn-BA" sz="2400" b="1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sr-Latn-BA" sz="1800" b="1" dirty="0" smtClean="0">
                <a:latin typeface="Times New Roman" pitchFamily="18" charset="0"/>
                <a:cs typeface="Times New Roman" pitchFamily="18" charset="0"/>
              </a:rPr>
              <a:t>Grafikon </a:t>
            </a:r>
            <a:r>
              <a:rPr lang="sr-Latn-BA" sz="1800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sr-Latn-BA" sz="1800" dirty="0">
                <a:latin typeface="Times New Roman" pitchFamily="18" charset="0"/>
                <a:cs typeface="Times New Roman" pitchFamily="18" charset="0"/>
              </a:rPr>
              <a:t>. Stepen oštećenja kod analiziranih pacijenata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dirty="0" smtClean="0">
                <a:effectLst/>
                <a:latin typeface="Times New Roman" pitchFamily="18" charset="0"/>
                <a:cs typeface="Times New Roman" pitchFamily="18" charset="0"/>
              </a:rPr>
              <a:t>Rezultati 2</a:t>
            </a:r>
            <a:endParaRPr lang="en-US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2727988806"/>
              </p:ext>
            </p:extLst>
          </p:nvPr>
        </p:nvGraphicFramePr>
        <p:xfrm>
          <a:off x="755576" y="1340768"/>
          <a:ext cx="6497940" cy="31603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170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2463959"/>
          <a:ext cx="8229600" cy="2560320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4114800"/>
                <a:gridCol w="41148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>
                          <a:effectLst/>
                        </a:rPr>
                        <a:t>Stepen oštećenja 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>
                          <a:effectLst/>
                        </a:rPr>
                        <a:t> Analizirani pacijenti   (%)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>
                          <a:effectLst/>
                        </a:rPr>
                        <a:t>1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              1.6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6855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>
                          <a:effectLst/>
                        </a:rPr>
                        <a:t>2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              0.5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>
                          <a:effectLst/>
                        </a:rPr>
                        <a:t>3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              68.3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>
                          <a:effectLst/>
                        </a:rPr>
                        <a:t>4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              19.4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>
                          <a:effectLst/>
                        </a:rPr>
                        <a:t>5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              6.5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>
                          <a:effectLst/>
                        </a:rPr>
                        <a:t>6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             3.8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dirty="0" smtClean="0">
                <a:effectLst/>
                <a:latin typeface="Times New Roman" pitchFamily="18" charset="0"/>
                <a:cs typeface="Times New Roman" pitchFamily="18" charset="0"/>
              </a:rPr>
              <a:t>Rezultati 3</a:t>
            </a:r>
            <a:endParaRPr lang="en-US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7504" y="1672734"/>
            <a:ext cx="73193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Tabela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3.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Stepen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oštećenja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u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kompletnom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uzorku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i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obje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ispitivane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ruke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870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BA" sz="2400" dirty="0">
                <a:latin typeface="Times New Roman" pitchFamily="18" charset="0"/>
                <a:cs typeface="Times New Roman" pitchFamily="18" charset="0"/>
              </a:rPr>
              <a:t>Kruskal- Wallisov test nije pokazao statistički značajnu razliku u stepenu ENG registrovanih promjena n.medianusa u karpalnom </a:t>
            </a:r>
            <a:r>
              <a:rPr lang="sr-Latn-BA" sz="2400" dirty="0" smtClean="0">
                <a:latin typeface="Times New Roman" pitchFamily="18" charset="0"/>
                <a:cs typeface="Times New Roman" pitchFamily="18" charset="0"/>
              </a:rPr>
              <a:t>tunelu </a:t>
            </a:r>
            <a:r>
              <a:rPr lang="sr-Latn-BA" sz="2400" dirty="0">
                <a:latin typeface="Times New Roman" pitchFamily="18" charset="0"/>
                <a:cs typeface="Times New Roman" pitchFamily="18" charset="0"/>
              </a:rPr>
              <a:t>između analiziranih starosnih grupa pacijenata koji su imali bilateralan karpalni kanal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sr-Latn-RS" sz="2800" dirty="0" smtClean="0">
                <a:effectLst/>
                <a:latin typeface="Times New Roman" pitchFamily="18" charset="0"/>
                <a:cs typeface="Times New Roman" pitchFamily="18" charset="0"/>
              </a:rPr>
              <a:t>Rezultati 4</a:t>
            </a:r>
            <a:endParaRPr lang="en-US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45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r-Latn-BA" sz="2600" dirty="0" smtClean="0">
                <a:latin typeface="Times New Roman" pitchFamily="18" charset="0"/>
                <a:cs typeface="Times New Roman" pitchFamily="18" charset="0"/>
              </a:rPr>
              <a:t>Ne postoji </a:t>
            </a:r>
            <a:r>
              <a:rPr lang="sr-Latn-BA" sz="2600" dirty="0">
                <a:latin typeface="Times New Roman" pitchFamily="18" charset="0"/>
                <a:cs typeface="Times New Roman" pitchFamily="18" charset="0"/>
              </a:rPr>
              <a:t>statistički značajna razlika u godinama života između pacijenata sa unilateralnim (M=53,97, SD=12,44) i bilateralnim (M=54,8, SD=10,76) sindromom karpalnog </a:t>
            </a:r>
            <a:r>
              <a:rPr lang="sr-Latn-BA" sz="2600" dirty="0" smtClean="0">
                <a:latin typeface="Times New Roman" pitchFamily="18" charset="0"/>
                <a:cs typeface="Times New Roman" pitchFamily="18" charset="0"/>
              </a:rPr>
              <a:t>tunela </a:t>
            </a:r>
            <a:r>
              <a:rPr lang="sr-Latn-BA" sz="2600" dirty="0">
                <a:latin typeface="Times New Roman" pitchFamily="18" charset="0"/>
                <a:cs typeface="Times New Roman" pitchFamily="18" charset="0"/>
              </a:rPr>
              <a:t>(t(185)=-0,471, p=0,638</a:t>
            </a:r>
            <a:r>
              <a:rPr lang="sr-Latn-BA" sz="2600" dirty="0" smtClean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r>
              <a:rPr lang="sr-Latn-BA" sz="2600" dirty="0" smtClean="0">
                <a:latin typeface="Times New Roman" pitchFamily="18" charset="0"/>
                <a:cs typeface="Times New Roman" pitchFamily="18" charset="0"/>
              </a:rPr>
              <a:t>Veličina </a:t>
            </a:r>
            <a:r>
              <a:rPr lang="sr-Latn-BA" sz="2600" dirty="0">
                <a:latin typeface="Times New Roman" pitchFamily="18" charset="0"/>
                <a:cs typeface="Times New Roman" pitchFamily="18" charset="0"/>
              </a:rPr>
              <a:t>razlike srednjih vrijednosti (razlika aritmetičkih sredina -0,836, CI: -4,338 do 2,665) je bila veoma malena (eta kvadrat=0,0011</a:t>
            </a:r>
            <a:r>
              <a:rPr lang="sr-Latn-BA" sz="2600" dirty="0" smtClean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r>
              <a:rPr lang="sr-Latn-BA" sz="2600" dirty="0" smtClean="0">
                <a:latin typeface="Times New Roman" pitchFamily="18" charset="0"/>
                <a:cs typeface="Times New Roman" pitchFamily="18" charset="0"/>
              </a:rPr>
              <a:t>Ne postoji </a:t>
            </a:r>
            <a:r>
              <a:rPr lang="sr-Latn-BA" sz="2600" dirty="0">
                <a:latin typeface="Times New Roman" pitchFamily="18" charset="0"/>
                <a:cs typeface="Times New Roman" pitchFamily="18" charset="0"/>
              </a:rPr>
              <a:t>statistički značajna razlika zavisnosti pojave SKT sa unilateralnom ili bilateralnom lokalizacijom i godina starosti ispitanika (Generalized linear model sa robusnim procjeniteljem p=0,899</a:t>
            </a:r>
            <a:r>
              <a:rPr lang="sr-Latn-BA" sz="26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dirty="0" smtClean="0">
                <a:effectLst/>
                <a:latin typeface="Times New Roman" pitchFamily="18" charset="0"/>
                <a:cs typeface="Times New Roman" pitchFamily="18" charset="0"/>
              </a:rPr>
              <a:t>Rezultati 5</a:t>
            </a:r>
            <a:endParaRPr lang="en-US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04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sr-Latn-BA" sz="2400" dirty="0" smtClean="0">
                <a:latin typeface="Times New Roman" pitchFamily="18" charset="0"/>
                <a:cs typeface="Times New Roman" pitchFamily="18" charset="0"/>
              </a:rPr>
              <a:t>Kako su dobijeni rezultati pokazali da je najčešći umjereni stepen oštećenja n.medianus-a, a </a:t>
            </a:r>
            <a:r>
              <a:rPr lang="sr-Latn-BA" sz="2400" dirty="0">
                <a:latin typeface="Times New Roman" pitchFamily="18" charset="0"/>
                <a:cs typeface="Times New Roman" pitchFamily="18" charset="0"/>
              </a:rPr>
              <a:t>za prevenciju značajnijeg oštećenja funkcije </a:t>
            </a:r>
            <a:r>
              <a:rPr lang="sr-Latn-BA" sz="2400" dirty="0" smtClean="0">
                <a:latin typeface="Times New Roman" pitchFamily="18" charset="0"/>
                <a:cs typeface="Times New Roman" pitchFamily="18" charset="0"/>
              </a:rPr>
              <a:t>šake je </a:t>
            </a:r>
            <a:r>
              <a:rPr lang="sr-Latn-BA" sz="2400" dirty="0">
                <a:latin typeface="Times New Roman" pitchFamily="18" charset="0"/>
                <a:cs typeface="Times New Roman" pitchFamily="18" charset="0"/>
              </a:rPr>
              <a:t>neophodna rana dijagnoza te pravovremeni i adekvatni odabir metoda liječenja, cilj nam je </a:t>
            </a:r>
            <a:endParaRPr lang="sr-Latn-B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Latn-BA" sz="2400" dirty="0" smtClean="0">
                <a:latin typeface="Times New Roman" pitchFamily="18" charset="0"/>
                <a:cs typeface="Times New Roman" pitchFamily="18" charset="0"/>
              </a:rPr>
              <a:t>napraviti </a:t>
            </a:r>
            <a:r>
              <a:rPr lang="sr-Latn-BA" sz="2400" dirty="0">
                <a:latin typeface="Times New Roman" pitchFamily="18" charset="0"/>
                <a:cs typeface="Times New Roman" pitchFamily="18" charset="0"/>
              </a:rPr>
              <a:t>dijagnostički vodič za doktore porodične medicine kako bi prepoznali SKT u što ranijoj fazi </a:t>
            </a:r>
            <a:r>
              <a:rPr lang="sr-Latn-BA" sz="2400" dirty="0" smtClean="0">
                <a:latin typeface="Times New Roman" pitchFamily="18" charset="0"/>
                <a:cs typeface="Times New Roman" pitchFamily="18" charset="0"/>
              </a:rPr>
              <a:t>bolesti</a:t>
            </a:r>
          </a:p>
          <a:p>
            <a:r>
              <a:rPr lang="sr-Latn-BA" sz="2400" smtClean="0">
                <a:latin typeface="Times New Roman" pitchFamily="18" charset="0"/>
                <a:cs typeface="Times New Roman" pitchFamily="18" charset="0"/>
              </a:rPr>
              <a:t>edukovati stanovništvo </a:t>
            </a:r>
            <a:r>
              <a:rPr lang="sr-Latn-BA" sz="2400" dirty="0">
                <a:latin typeface="Times New Roman" pitchFamily="18" charset="0"/>
                <a:cs typeface="Times New Roman" pitchFamily="18" charset="0"/>
              </a:rPr>
              <a:t>sredstvima javnog informisanja i putem pamfleta u zdravstvenim ustanovama.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dirty="0" smtClean="0">
                <a:effectLst/>
                <a:latin typeface="Times New Roman" pitchFamily="18" charset="0"/>
                <a:cs typeface="Times New Roman" pitchFamily="18" charset="0"/>
              </a:rPr>
              <a:t>Zaključak</a:t>
            </a:r>
            <a:endParaRPr lang="en-US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40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257</TotalTime>
  <Words>979</Words>
  <Application>Microsoft Office PowerPoint</Application>
  <PresentationFormat>On-screen Show (4:3)</PresentationFormat>
  <Paragraphs>143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Concourse</vt:lpstr>
      <vt:lpstr>Elektromioneurografska procjena stepena oštećenja n.medianus-a u karpalnom tunelu-klinički značaj</vt:lpstr>
      <vt:lpstr>Uvod</vt:lpstr>
      <vt:lpstr>Uvod</vt:lpstr>
      <vt:lpstr>Uvod</vt:lpstr>
      <vt:lpstr>Uvod</vt:lpstr>
      <vt:lpstr>Ciljevi</vt:lpstr>
      <vt:lpstr>Materijal i metode</vt:lpstr>
      <vt:lpstr>Materijal i metode</vt:lpstr>
      <vt:lpstr>Materijal i metode</vt:lpstr>
      <vt:lpstr>Materijal i metode</vt:lpstr>
      <vt:lpstr>Materijal i metode</vt:lpstr>
      <vt:lpstr>Rezultati 1</vt:lpstr>
      <vt:lpstr>Rezultati 2</vt:lpstr>
      <vt:lpstr>Rezultati 2</vt:lpstr>
      <vt:lpstr>Rezultati 2</vt:lpstr>
      <vt:lpstr>Rezultati 3</vt:lpstr>
      <vt:lpstr>Rezultati 4</vt:lpstr>
      <vt:lpstr>Rezultati 5</vt:lpstr>
      <vt:lpstr>Zaključak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Elektromioneurografska procjena stepena oštećenja n.medianus-a u karpalnom tunelu-klinički značaj</dc:title>
  <dc:creator>PC</dc:creator>
  <cp:lastModifiedBy>PC</cp:lastModifiedBy>
  <cp:revision>22</cp:revision>
  <dcterms:created xsi:type="dcterms:W3CDTF">2022-04-08T17:14:45Z</dcterms:created>
  <dcterms:modified xsi:type="dcterms:W3CDTF">2022-04-13T19:34:28Z</dcterms:modified>
</cp:coreProperties>
</file>