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6" r:id="rId4"/>
    <p:sldId id="257" r:id="rId5"/>
    <p:sldId id="261" r:id="rId6"/>
    <p:sldId id="262" r:id="rId7"/>
    <p:sldId id="264" r:id="rId8"/>
    <p:sldId id="277" r:id="rId9"/>
    <p:sldId id="267" r:id="rId10"/>
    <p:sldId id="266" r:id="rId11"/>
    <p:sldId id="270" r:id="rId12"/>
    <p:sldId id="271" r:id="rId13"/>
    <p:sldId id="273" r:id="rId14"/>
    <p:sldId id="274" r:id="rId15"/>
    <p:sldId id="275" r:id="rId16"/>
    <p:sldId id="276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307" autoAdjust="0"/>
    <p:restoredTop sz="94660"/>
  </p:normalViewPr>
  <p:slideViewPr>
    <p:cSldViewPr>
      <p:cViewPr>
        <p:scale>
          <a:sx n="100" d="100"/>
          <a:sy n="100" d="100"/>
        </p:scale>
        <p:origin x="-1282" y="283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F78E5-B242-4380-9637-7B434477DCAF}" type="datetimeFigureOut">
              <a:rPr lang="en-GB" smtClean="0"/>
              <a:t>10/02/2022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1358-E5BA-44C0-8E49-0CB298DC8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16436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F78E5-B242-4380-9637-7B434477DCAF}" type="datetimeFigureOut">
              <a:rPr lang="en-GB" smtClean="0"/>
              <a:t>10/02/2022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1358-E5BA-44C0-8E49-0CB298DC8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98823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F78E5-B242-4380-9637-7B434477DCAF}" type="datetimeFigureOut">
              <a:rPr lang="en-GB" smtClean="0"/>
              <a:t>10/02/2022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1358-E5BA-44C0-8E49-0CB298DC8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86685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F78E5-B242-4380-9637-7B434477DCAF}" type="datetimeFigureOut">
              <a:rPr lang="en-GB" smtClean="0"/>
              <a:t>10/02/2022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1358-E5BA-44C0-8E49-0CB298DC8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85693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F78E5-B242-4380-9637-7B434477DCAF}" type="datetimeFigureOut">
              <a:rPr lang="en-GB" smtClean="0"/>
              <a:t>10/02/2022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1358-E5BA-44C0-8E49-0CB298DC8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51191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F78E5-B242-4380-9637-7B434477DCAF}" type="datetimeFigureOut">
              <a:rPr lang="en-GB" smtClean="0"/>
              <a:t>10/02/2022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1358-E5BA-44C0-8E49-0CB298DC8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90945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F78E5-B242-4380-9637-7B434477DCAF}" type="datetimeFigureOut">
              <a:rPr lang="en-GB" smtClean="0"/>
              <a:t>10/02/2022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1358-E5BA-44C0-8E49-0CB298DC8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38039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F78E5-B242-4380-9637-7B434477DCAF}" type="datetimeFigureOut">
              <a:rPr lang="en-GB" smtClean="0"/>
              <a:t>10/02/2022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1358-E5BA-44C0-8E49-0CB298DC8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34359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F78E5-B242-4380-9637-7B434477DCAF}" type="datetimeFigureOut">
              <a:rPr lang="en-GB" smtClean="0"/>
              <a:t>10/02/2022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1358-E5BA-44C0-8E49-0CB298DC8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8236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F78E5-B242-4380-9637-7B434477DCAF}" type="datetimeFigureOut">
              <a:rPr lang="en-GB" smtClean="0"/>
              <a:t>10/02/2022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1358-E5BA-44C0-8E49-0CB298DC8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91154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F78E5-B242-4380-9637-7B434477DCAF}" type="datetimeFigureOut">
              <a:rPr lang="en-GB" smtClean="0"/>
              <a:t>10/02/2022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1358-E5BA-44C0-8E49-0CB298DC8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362502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DB0A79-DDBE-4D0B-913C-96E29529865A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7341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5EB346-6ED4-41AE-ABDC-76B79DEEA66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470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7B0AC-821B-48FC-916B-7F7E509A47DD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5860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6002E-17F3-46D2-8209-2F13EA501011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0161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0EEE83-E9D7-4E16-950F-1872409135A4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786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435D0B-4DC6-42AD-9ECA-FCAE5BD2D561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0692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4E203-5910-4708-AF1C-D8F6E02F8F10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7306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6598F-E423-45DF-8BDB-27BA356B2750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1145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639C9-800D-4430-8527-CADB0147BEAD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5932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FF1FD-B482-4E83-B3FB-51B18A09EF2C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6146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C30806-D936-478B-AF64-D73DCFF5F7F6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540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DB0A79-DDBE-4D0B-913C-96E29529865A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4732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5EB346-6ED4-41AE-ABDC-76B79DEEA66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4796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7B0AC-821B-48FC-916B-7F7E509A47DD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2909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6002E-17F3-46D2-8209-2F13EA501011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5342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0EEE83-E9D7-4E16-950F-1872409135A4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3379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435D0B-4DC6-42AD-9ECA-FCAE5BD2D561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2678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4E203-5910-4708-AF1C-D8F6E02F8F10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9623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6598F-E423-45DF-8BDB-27BA356B2750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8870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639C9-800D-4430-8527-CADB0147BEAD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7762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FF1FD-B482-4E83-B3FB-51B18A09EF2C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3746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C30806-D936-478B-AF64-D73DCFF5F7F6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3660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DF78E5-B242-4380-9637-7B434477DCAF}" type="datetimeFigureOut">
              <a:rPr lang="en-GB" smtClean="0"/>
              <a:t>10/02/2022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4B1358-E5BA-44C0-8E49-0CB298DC8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47675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3296FF-2FE7-4B4A-86A7-089E2B07BFEE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27339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3296FF-2FE7-4B4A-86A7-089E2B07BFEE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97309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package" Target="../embeddings/Microsoft_Word_Document1.docx"/><Relationship Id="rId3" Type="http://schemas.openxmlformats.org/officeDocument/2006/relationships/image" Target="../media/image5.jpeg"/><Relationship Id="rId7" Type="http://schemas.openxmlformats.org/officeDocument/2006/relationships/oleObject" Target="../embeddings/oleObject1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9.jpe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5.jpeg"/><Relationship Id="rId7" Type="http://schemas.openxmlformats.org/officeDocument/2006/relationships/package" Target="../embeddings/Microsoft_Word_Document2.docx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36E8601D-C1EC-4117-A63D-BE06A36A281A}"/>
              </a:ext>
            </a:extLst>
          </p:cNvPr>
          <p:cNvSpPr/>
          <p:nvPr/>
        </p:nvSpPr>
        <p:spPr>
          <a:xfrm>
            <a:off x="331098" y="1872320"/>
            <a:ext cx="8711883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sz="3200" b="1" dirty="0"/>
              <a:t> </a:t>
            </a:r>
            <a:endParaRPr lang="en-GB" sz="3200" dirty="0"/>
          </a:p>
          <a:p>
            <a:pPr algn="ctr"/>
            <a:r>
              <a:rPr lang="en-US" sz="3200" b="1" dirty="0" err="1"/>
              <a:t>Povezanost</a:t>
            </a:r>
            <a:r>
              <a:rPr lang="en-US" sz="3200" b="1" dirty="0"/>
              <a:t> </a:t>
            </a:r>
            <a:r>
              <a:rPr lang="en-US" sz="3200" b="1" dirty="0" err="1"/>
              <a:t>morfologije</a:t>
            </a:r>
            <a:r>
              <a:rPr lang="en-US" sz="3200" b="1" dirty="0"/>
              <a:t> </a:t>
            </a:r>
            <a:r>
              <a:rPr lang="en-US" sz="3200" b="1" dirty="0" err="1"/>
              <a:t>bikuspidne</a:t>
            </a:r>
            <a:r>
              <a:rPr lang="en-US" sz="3200" b="1" dirty="0"/>
              <a:t> </a:t>
            </a:r>
            <a:r>
              <a:rPr lang="en-US" sz="3200" b="1" dirty="0" err="1"/>
              <a:t>aortne</a:t>
            </a:r>
            <a:r>
              <a:rPr lang="en-US" sz="3200" b="1" dirty="0"/>
              <a:t> </a:t>
            </a:r>
            <a:r>
              <a:rPr lang="en-US" sz="3200" b="1" dirty="0" err="1"/>
              <a:t>valvule</a:t>
            </a:r>
            <a:r>
              <a:rPr lang="en-US" sz="3200" b="1" dirty="0"/>
              <a:t> </a:t>
            </a:r>
            <a:r>
              <a:rPr lang="en-US" sz="3200" b="1" dirty="0" err="1"/>
              <a:t>sa</a:t>
            </a:r>
            <a:r>
              <a:rPr lang="en-US" sz="3200" b="1" dirty="0"/>
              <a:t> </a:t>
            </a:r>
            <a:r>
              <a:rPr lang="en-US" sz="3200" b="1" dirty="0" err="1"/>
              <a:t>patološkom</a:t>
            </a:r>
            <a:r>
              <a:rPr lang="en-US" sz="3200" b="1" dirty="0"/>
              <a:t> </a:t>
            </a:r>
            <a:r>
              <a:rPr lang="en-US" sz="3200" b="1" dirty="0" err="1"/>
              <a:t>morfologijom</a:t>
            </a:r>
            <a:r>
              <a:rPr lang="en-US" sz="3200" b="1" dirty="0"/>
              <a:t> </a:t>
            </a:r>
            <a:r>
              <a:rPr lang="en-US" sz="3200" b="1" dirty="0" err="1"/>
              <a:t>korijena</a:t>
            </a:r>
            <a:r>
              <a:rPr lang="en-US" sz="3200" b="1" dirty="0"/>
              <a:t> </a:t>
            </a:r>
            <a:r>
              <a:rPr lang="en-US" sz="3200" b="1" dirty="0" err="1"/>
              <a:t>aorte</a:t>
            </a:r>
            <a:endParaRPr lang="en-GB" sz="3200" dirty="0"/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D0D53ED6-F4BF-4037-B559-098F20616C42}"/>
              </a:ext>
            </a:extLst>
          </p:cNvPr>
          <p:cNvSpPr txBox="1"/>
          <p:nvPr/>
        </p:nvSpPr>
        <p:spPr>
          <a:xfrm>
            <a:off x="1981045" y="6246525"/>
            <a:ext cx="51718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900" b="1" dirty="0">
                <a:solidFill>
                  <a:prstClr val="white"/>
                </a:solidFill>
              </a:rPr>
              <a:t>УНИВЕРЗИТЕТ У БАЊОЈ ЛУЦИ</a:t>
            </a:r>
          </a:p>
          <a:p>
            <a:pPr algn="ctr"/>
            <a:r>
              <a:rPr lang="en-US" sz="700" dirty="0">
                <a:solidFill>
                  <a:prstClr val="white"/>
                </a:solidFill>
              </a:rPr>
              <a:t>UNIVERSITY OF BANJA LUKA</a:t>
            </a:r>
            <a:endParaRPr lang="sr-Cyrl-RS" sz="700" dirty="0">
              <a:solidFill>
                <a:prstClr val="white"/>
              </a:solidFill>
            </a:endParaRPr>
          </a:p>
          <a:p>
            <a:pPr algn="ctr"/>
            <a:r>
              <a:rPr lang="sr-Cyrl-RS" sz="900" b="1" dirty="0">
                <a:solidFill>
                  <a:prstClr val="white"/>
                </a:solidFill>
              </a:rPr>
              <a:t>МЕДИЦИНСКИ ФАКУЛТЕТ</a:t>
            </a:r>
            <a:endParaRPr lang="en-US" sz="900" b="1" dirty="0">
              <a:solidFill>
                <a:prstClr val="white"/>
              </a:solidFill>
            </a:endParaRPr>
          </a:p>
          <a:p>
            <a:pPr algn="ctr"/>
            <a:r>
              <a:rPr lang="en-US" sz="700" dirty="0">
                <a:solidFill>
                  <a:prstClr val="white"/>
                </a:solidFill>
              </a:rPr>
              <a:t>FACULTY OF MEDICINE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4A8752ED-730C-4F47-8DA7-EB092EA0DEA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8018" y="6237210"/>
            <a:ext cx="601679" cy="59409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="" xmlns:a16="http://schemas.microsoft.com/office/drawing/2014/main" id="{B5ED642F-0A58-4082-9DC3-716F4ADC8ED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3399" y="6272669"/>
            <a:ext cx="446194" cy="52317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D241919E-CE13-4575-8A72-C7C1014AC0FE}"/>
              </a:ext>
            </a:extLst>
          </p:cNvPr>
          <p:cNvSpPr txBox="1"/>
          <p:nvPr/>
        </p:nvSpPr>
        <p:spPr>
          <a:xfrm>
            <a:off x="5503399" y="3789038"/>
            <a:ext cx="334719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r-Latn-BA" altLang="en-US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Dr </a:t>
            </a:r>
            <a:r>
              <a:rPr lang="sr-Latn-BA" altLang="en-US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Merjema Karavdić</a:t>
            </a:r>
            <a:endParaRPr lang="sr-Latn-BA" altLang="en-US" sz="24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8628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8C5FB6E4-1AD3-41B4-99B9-9F4FECB0536F}"/>
              </a:ext>
            </a:extLst>
          </p:cNvPr>
          <p:cNvSpPr txBox="1"/>
          <p:nvPr/>
        </p:nvSpPr>
        <p:spPr>
          <a:xfrm>
            <a:off x="1997046" y="6191527"/>
            <a:ext cx="51718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900" b="1" dirty="0">
                <a:solidFill>
                  <a:prstClr val="white">
                    <a:lumMod val="50000"/>
                  </a:prstClr>
                </a:solidFill>
              </a:rPr>
              <a:t>УНИВЕРЗИТЕТ У БАЊОЈ ЛУЦИ</a:t>
            </a:r>
          </a:p>
          <a:p>
            <a:pPr algn="ctr"/>
            <a:r>
              <a:rPr lang="en-US" sz="700" dirty="0">
                <a:solidFill>
                  <a:prstClr val="white">
                    <a:lumMod val="50000"/>
                  </a:prstClr>
                </a:solidFill>
              </a:rPr>
              <a:t>UNIVERSITY OF BANJA LUKA</a:t>
            </a:r>
            <a:endParaRPr lang="sr-Cyrl-RS" sz="700" dirty="0">
              <a:solidFill>
                <a:prstClr val="white">
                  <a:lumMod val="50000"/>
                </a:prstClr>
              </a:solidFill>
            </a:endParaRPr>
          </a:p>
          <a:p>
            <a:pPr algn="ctr"/>
            <a:r>
              <a:rPr lang="sr-Cyrl-RS" sz="900" b="1" dirty="0">
                <a:solidFill>
                  <a:prstClr val="white">
                    <a:lumMod val="50000"/>
                  </a:prstClr>
                </a:solidFill>
              </a:rPr>
              <a:t>МЕДИЦИНСКИ ФАКУЛТЕТ</a:t>
            </a:r>
            <a:endParaRPr lang="en-US" sz="900" b="1" dirty="0">
              <a:solidFill>
                <a:prstClr val="white">
                  <a:lumMod val="50000"/>
                </a:prstClr>
              </a:solidFill>
            </a:endParaRPr>
          </a:p>
          <a:p>
            <a:pPr algn="ctr"/>
            <a:r>
              <a:rPr lang="en-US" sz="700" dirty="0">
                <a:solidFill>
                  <a:prstClr val="white">
                    <a:lumMod val="50000"/>
                  </a:prstClr>
                </a:solidFill>
              </a:rPr>
              <a:t>FACULTY OF MEDICINE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092CDECE-E189-45DC-9331-2056D1F05E9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9592" y="6220225"/>
            <a:ext cx="449782" cy="52737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="" xmlns:a16="http://schemas.microsoft.com/office/drawing/2014/main" id="{A84540D9-CFC8-4E37-88F0-88A7C194DAB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2203" y="6219734"/>
            <a:ext cx="508151" cy="50174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91A7596E-0ECB-4833-AF87-5FF27853123E}"/>
              </a:ext>
            </a:extLst>
          </p:cNvPr>
          <p:cNvSpPr txBox="1"/>
          <p:nvPr/>
        </p:nvSpPr>
        <p:spPr>
          <a:xfrm>
            <a:off x="465118" y="1700068"/>
            <a:ext cx="8077200" cy="49552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buFont typeface="Wingdings" pitchFamily="2" charset="2"/>
              <a:buChar char="v"/>
            </a:pPr>
            <a:r>
              <a:rPr lang="en-US" sz="2000" dirty="0" err="1">
                <a:latin typeface="Arial" pitchFamily="34" charset="0"/>
                <a:cs typeface="Arial" pitchFamily="34" charset="0"/>
              </a:rPr>
              <a:t>Bikuspidna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aortna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valvula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(BAV)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najčešća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je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urođena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srčana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mana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sa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prevalencom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1-2%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u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populaciji</a:t>
            </a:r>
            <a:r>
              <a:rPr lang="bs-Latn-BA" sz="2000" dirty="0" smtClean="0">
                <a:latin typeface="Arial" pitchFamily="34" charset="0"/>
                <a:cs typeface="Arial" pitchFamily="34" charset="0"/>
              </a:rPr>
              <a:t>;</a:t>
            </a:r>
          </a:p>
          <a:p>
            <a:pPr marL="342900" indent="-342900" algn="just">
              <a:buFont typeface="Wingdings" pitchFamily="2" charset="2"/>
              <a:buChar char="v"/>
            </a:pPr>
            <a:endParaRPr lang="bs-Latn-BA" sz="2000" dirty="0"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buFont typeface="Wingdings" pitchFamily="2" charset="2"/>
              <a:buChar char="v"/>
            </a:pPr>
            <a:r>
              <a:rPr lang="en-US" sz="2000" dirty="0" err="1">
                <a:latin typeface="Arial" pitchFamily="34" charset="0"/>
                <a:cs typeface="Arial" pitchFamily="34" charset="0"/>
              </a:rPr>
              <a:t>Postojanje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aortopatije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povećava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rizik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od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životno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ugrožavajućih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komplikacija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kao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što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su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disekcija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i rupture</a:t>
            </a:r>
            <a:r>
              <a:rPr lang="bs-Latn-BA" sz="2000" dirty="0">
                <a:latin typeface="Arial" pitchFamily="34" charset="0"/>
                <a:cs typeface="Arial" pitchFamily="34" charset="0"/>
              </a:rPr>
              <a:t>;</a:t>
            </a:r>
          </a:p>
          <a:p>
            <a:pPr algn="just"/>
            <a:endParaRPr lang="bs-Latn-BA" sz="2000" dirty="0"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buFont typeface="Wingdings" pitchFamily="2" charset="2"/>
              <a:buChar char="v"/>
            </a:pPr>
            <a:r>
              <a:rPr lang="en-US" sz="2000" dirty="0" err="1">
                <a:latin typeface="Arial" pitchFamily="34" charset="0"/>
                <a:cs typeface="Arial" pitchFamily="34" charset="0"/>
              </a:rPr>
              <a:t>Dilatacija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korijena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aorte</a:t>
            </a:r>
            <a:r>
              <a:rPr lang="bs-Latn-BA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bs-Latn-BA" sz="2000" dirty="0" smtClean="0">
                <a:latin typeface="Arial" pitchFamily="34" charset="0"/>
                <a:cs typeface="Arial" pitchFamily="34" charset="0"/>
              </a:rPr>
              <a:t>usljed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genetske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predodređenosti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ili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hemodinamskog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stresa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na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zid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aorte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bs-Latn-BA" sz="20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primarno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insuficijentne</a:t>
            </a:r>
            <a:r>
              <a:rPr lang="bs-Latn-BA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ili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stenozirane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BAV</a:t>
            </a:r>
            <a:r>
              <a:rPr lang="bs-Latn-BA" sz="2000" dirty="0">
                <a:latin typeface="Arial" pitchFamily="34" charset="0"/>
                <a:cs typeface="Arial" pitchFamily="34" charset="0"/>
              </a:rPr>
              <a:t>);</a:t>
            </a:r>
            <a:r>
              <a:rPr lang="en-GB" sz="2000" baseline="30000" dirty="0" smtClean="0">
                <a:latin typeface="Arial" pitchFamily="34" charset="0"/>
                <a:ea typeface="Calibri"/>
                <a:cs typeface="Arial" pitchFamily="34" charset="0"/>
              </a:rPr>
              <a:t>1</a:t>
            </a:r>
            <a:endParaRPr lang="bs-Latn-BA" sz="2000" dirty="0" smtClean="0">
              <a:latin typeface="Arial" pitchFamily="34" charset="0"/>
              <a:cs typeface="Arial" pitchFamily="34" charset="0"/>
            </a:endParaRPr>
          </a:p>
          <a:p>
            <a:pPr algn="just"/>
            <a:endParaRPr lang="bs-Latn-BA" sz="2000" dirty="0" smtClean="0">
              <a:latin typeface="Arial" pitchFamily="34" charset="0"/>
              <a:cs typeface="Arial" pitchFamily="34" charset="0"/>
            </a:endParaRPr>
          </a:p>
          <a:p>
            <a:pPr algn="just"/>
            <a:endParaRPr lang="bs-Latn-BA" sz="2000" dirty="0" smtClean="0">
              <a:latin typeface="Arial" pitchFamily="34" charset="0"/>
              <a:cs typeface="Arial" pitchFamily="34" charset="0"/>
            </a:endParaRPr>
          </a:p>
          <a:p>
            <a:pPr algn="just"/>
            <a:endParaRPr lang="bs-Latn-BA" sz="2000" dirty="0">
              <a:latin typeface="Arial" pitchFamily="34" charset="0"/>
              <a:cs typeface="Arial" pitchFamily="34" charset="0"/>
            </a:endParaRPr>
          </a:p>
          <a:p>
            <a:pPr algn="just"/>
            <a:endParaRPr lang="bs-Latn-BA" sz="2000" dirty="0">
              <a:latin typeface="Arial" pitchFamily="34" charset="0"/>
              <a:cs typeface="Arial" pitchFamily="34" charset="0"/>
            </a:endParaRPr>
          </a:p>
          <a:p>
            <a:pPr lvl="0" algn="just"/>
            <a:r>
              <a:rPr lang="en-GB" sz="1400" baseline="30000" dirty="0" smtClean="0">
                <a:effectLst/>
                <a:latin typeface="Arial" pitchFamily="34" charset="0"/>
                <a:ea typeface="Calibri"/>
                <a:cs typeface="Arial" pitchFamily="34" charset="0"/>
              </a:rPr>
              <a:t>1</a:t>
            </a:r>
            <a:r>
              <a:rPr lang="en-US" sz="1200" dirty="0" err="1">
                <a:latin typeface="Arial" pitchFamily="34" charset="0"/>
                <a:cs typeface="Arial" pitchFamily="34" charset="0"/>
              </a:rPr>
              <a:t>Thanassoulis</a:t>
            </a:r>
            <a:r>
              <a:rPr lang="en-US" sz="1200" dirty="0">
                <a:latin typeface="Arial" pitchFamily="34" charset="0"/>
                <a:cs typeface="Arial" pitchFamily="34" charset="0"/>
              </a:rPr>
              <a:t> G, Yip JW, </a:t>
            </a:r>
            <a:r>
              <a:rPr lang="en-US" sz="1200" dirty="0" err="1">
                <a:latin typeface="Arial" pitchFamily="34" charset="0"/>
                <a:cs typeface="Arial" pitchFamily="34" charset="0"/>
              </a:rPr>
              <a:t>Filion</a:t>
            </a:r>
            <a:r>
              <a:rPr lang="en-US" sz="1200" dirty="0">
                <a:latin typeface="Arial" pitchFamily="34" charset="0"/>
                <a:cs typeface="Arial" pitchFamily="34" charset="0"/>
              </a:rPr>
              <a:t> K, et al. Retrospective study to identify predictors of the presence and </a:t>
            </a:r>
            <a:r>
              <a:rPr lang="en-US" sz="1200" dirty="0" smtClean="0">
                <a:latin typeface="Arial" pitchFamily="34" charset="0"/>
                <a:cs typeface="Arial" pitchFamily="34" charset="0"/>
              </a:rPr>
              <a:t>rapid</a:t>
            </a:r>
            <a:r>
              <a:rPr lang="bs-Latn-BA" sz="1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200" dirty="0" smtClean="0">
                <a:latin typeface="Arial" pitchFamily="34" charset="0"/>
                <a:cs typeface="Arial" pitchFamily="34" charset="0"/>
              </a:rPr>
              <a:t>progression </a:t>
            </a:r>
            <a:r>
              <a:rPr lang="en-US" sz="1200" dirty="0">
                <a:latin typeface="Arial" pitchFamily="34" charset="0"/>
                <a:cs typeface="Arial" pitchFamily="34" charset="0"/>
              </a:rPr>
              <a:t>of aortic dilatation in patients with bicuspid aortic valves. Nat </a:t>
            </a:r>
            <a:r>
              <a:rPr lang="en-US" sz="1200" dirty="0" err="1">
                <a:latin typeface="Arial" pitchFamily="34" charset="0"/>
                <a:cs typeface="Arial" pitchFamily="34" charset="0"/>
              </a:rPr>
              <a:t>Clin</a:t>
            </a:r>
            <a:r>
              <a:rPr lang="en-US" sz="1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200" dirty="0" err="1">
                <a:latin typeface="Arial" pitchFamily="34" charset="0"/>
                <a:cs typeface="Arial" pitchFamily="34" charset="0"/>
              </a:rPr>
              <a:t>Pract</a:t>
            </a:r>
            <a:r>
              <a:rPr lang="en-US" sz="1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200" dirty="0" err="1">
                <a:latin typeface="Arial" pitchFamily="34" charset="0"/>
                <a:cs typeface="Arial" pitchFamily="34" charset="0"/>
              </a:rPr>
              <a:t>Cardiovasc</a:t>
            </a:r>
            <a:r>
              <a:rPr lang="en-US" sz="1200" dirty="0">
                <a:latin typeface="Arial" pitchFamily="34" charset="0"/>
                <a:cs typeface="Arial" pitchFamily="34" charset="0"/>
              </a:rPr>
              <a:t> Med 2008;12:821e8.</a:t>
            </a:r>
            <a:endParaRPr lang="en-GB" sz="1200" dirty="0"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2217682" y="493986"/>
            <a:ext cx="448791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bs-Latn-BA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UVOD</a:t>
            </a:r>
            <a:endParaRPr lang="hr-HR" sz="32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7963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8C5FB6E4-1AD3-41B4-99B9-9F4FECB0536F}"/>
              </a:ext>
            </a:extLst>
          </p:cNvPr>
          <p:cNvSpPr txBox="1"/>
          <p:nvPr/>
        </p:nvSpPr>
        <p:spPr>
          <a:xfrm>
            <a:off x="1997046" y="6191527"/>
            <a:ext cx="51718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900" b="1" dirty="0">
                <a:solidFill>
                  <a:prstClr val="white">
                    <a:lumMod val="50000"/>
                  </a:prstClr>
                </a:solidFill>
              </a:rPr>
              <a:t>УНИВЕРЗИТЕТ У БАЊОЈ ЛУЦИ</a:t>
            </a:r>
          </a:p>
          <a:p>
            <a:pPr algn="ctr"/>
            <a:r>
              <a:rPr lang="en-US" sz="700" dirty="0">
                <a:solidFill>
                  <a:prstClr val="white">
                    <a:lumMod val="50000"/>
                  </a:prstClr>
                </a:solidFill>
              </a:rPr>
              <a:t>UNIVERSITY OF BANJA LUKA</a:t>
            </a:r>
            <a:endParaRPr lang="sr-Cyrl-RS" sz="700" dirty="0">
              <a:solidFill>
                <a:prstClr val="white">
                  <a:lumMod val="50000"/>
                </a:prstClr>
              </a:solidFill>
            </a:endParaRPr>
          </a:p>
          <a:p>
            <a:pPr algn="ctr"/>
            <a:r>
              <a:rPr lang="sr-Cyrl-RS" sz="900" b="1" dirty="0">
                <a:solidFill>
                  <a:prstClr val="white">
                    <a:lumMod val="50000"/>
                  </a:prstClr>
                </a:solidFill>
              </a:rPr>
              <a:t>МЕДИЦИНСКИ ФАКУЛТЕТ</a:t>
            </a:r>
            <a:endParaRPr lang="en-US" sz="900" b="1" dirty="0">
              <a:solidFill>
                <a:prstClr val="white">
                  <a:lumMod val="50000"/>
                </a:prstClr>
              </a:solidFill>
            </a:endParaRPr>
          </a:p>
          <a:p>
            <a:pPr algn="ctr"/>
            <a:r>
              <a:rPr lang="en-US" sz="700" dirty="0">
                <a:solidFill>
                  <a:prstClr val="white">
                    <a:lumMod val="50000"/>
                  </a:prstClr>
                </a:solidFill>
              </a:rPr>
              <a:t>FACULTY OF MEDICINE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092CDECE-E189-45DC-9331-2056D1F05E9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9592" y="6220225"/>
            <a:ext cx="449782" cy="52737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="" xmlns:a16="http://schemas.microsoft.com/office/drawing/2014/main" id="{A84540D9-CFC8-4E37-88F0-88A7C194DAB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2203" y="6219734"/>
            <a:ext cx="508151" cy="50174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91A7596E-0ECB-4833-AF87-5FF27853123E}"/>
              </a:ext>
            </a:extLst>
          </p:cNvPr>
          <p:cNvSpPr txBox="1"/>
          <p:nvPr/>
        </p:nvSpPr>
        <p:spPr>
          <a:xfrm>
            <a:off x="465118" y="1700808"/>
            <a:ext cx="8077200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buFont typeface="Wingdings" pitchFamily="2" charset="2"/>
              <a:buChar char="v"/>
            </a:pPr>
            <a:r>
              <a:rPr lang="bs-Latn-BA" sz="2000" b="1" dirty="0" smtClean="0">
                <a:latin typeface="Arial" pitchFamily="34" charset="0"/>
                <a:cs typeface="Arial" pitchFamily="34" charset="0"/>
              </a:rPr>
              <a:t>Cilj studije:</a:t>
            </a:r>
          </a:p>
          <a:p>
            <a:pPr marL="342900" indent="-342900" algn="just">
              <a:buFont typeface="Wingdings" pitchFamily="2" charset="2"/>
              <a:buChar char="v"/>
            </a:pPr>
            <a:endParaRPr lang="bs-Latn-BA" sz="2000" dirty="0"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buFont typeface="Wingdings" pitchFamily="2" charset="2"/>
              <a:buChar char="ü"/>
            </a:pPr>
            <a:r>
              <a:rPr lang="en-US" sz="2000" dirty="0" err="1">
                <a:latin typeface="Arial" pitchFamily="34" charset="0"/>
                <a:cs typeface="Arial" pitchFamily="34" charset="0"/>
              </a:rPr>
              <a:t>utvrditi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povezanost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morfologije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bikuspidne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aortne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valvule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sa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patološkim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lezijama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korijena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aorte</a:t>
            </a:r>
            <a:r>
              <a:rPr lang="bs-Latn-BA" sz="2000" dirty="0" smtClean="0">
                <a:latin typeface="Arial" pitchFamily="34" charset="0"/>
                <a:cs typeface="Arial" pitchFamily="34" charset="0"/>
              </a:rPr>
              <a:t>;</a:t>
            </a:r>
          </a:p>
          <a:p>
            <a:pPr algn="just"/>
            <a:endParaRPr lang="sr-Latn-BA" altLang="en-US" sz="2000" dirty="0" smtClean="0"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bs-Latn-BA" sz="2000" b="1" dirty="0">
                <a:latin typeface="Arial" pitchFamily="34" charset="0"/>
                <a:cs typeface="Arial" pitchFamily="34" charset="0"/>
              </a:rPr>
              <a:t>Nulta hipoteza: </a:t>
            </a:r>
            <a:r>
              <a:rPr lang="bs-Latn-BA" sz="2000" dirty="0">
                <a:latin typeface="Arial" pitchFamily="34" charset="0"/>
                <a:cs typeface="Arial" pitchFamily="34" charset="0"/>
              </a:rPr>
              <a:t>Patološke promjene korijena aorte </a:t>
            </a:r>
            <a:r>
              <a:rPr lang="bs-Latn-BA" sz="2000" u="sng" dirty="0">
                <a:latin typeface="Arial" pitchFamily="34" charset="0"/>
                <a:cs typeface="Arial" pitchFamily="34" charset="0"/>
              </a:rPr>
              <a:t>nisu</a:t>
            </a:r>
            <a:r>
              <a:rPr lang="bs-Latn-BA" sz="2000" dirty="0">
                <a:latin typeface="Arial" pitchFamily="34" charset="0"/>
                <a:cs typeface="Arial" pitchFamily="34" charset="0"/>
              </a:rPr>
              <a:t> povezane sa postojanjem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bikuspidne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valvul</a:t>
            </a:r>
            <a:r>
              <a:rPr lang="bs-Latn-BA" sz="2000" dirty="0">
                <a:latin typeface="Arial" pitchFamily="34" charset="0"/>
                <a:cs typeface="Arial" pitchFamily="34" charset="0"/>
              </a:rPr>
              <a:t>e.</a:t>
            </a:r>
          </a:p>
          <a:p>
            <a:pPr algn="just"/>
            <a:r>
              <a:rPr lang="bs-Latn-BA" sz="2000" b="1" dirty="0">
                <a:latin typeface="Arial" pitchFamily="34" charset="0"/>
                <a:cs typeface="Arial" pitchFamily="34" charset="0"/>
              </a:rPr>
              <a:t>Radna </a:t>
            </a:r>
            <a:r>
              <a:rPr lang="bs-Latn-BA" sz="2000" b="1" dirty="0" smtClean="0">
                <a:latin typeface="Arial" pitchFamily="34" charset="0"/>
                <a:cs typeface="Arial" pitchFamily="34" charset="0"/>
              </a:rPr>
              <a:t>hipoteza: </a:t>
            </a:r>
            <a:r>
              <a:rPr lang="bs-Latn-BA" sz="2000" dirty="0" smtClean="0">
                <a:latin typeface="Arial" pitchFamily="34" charset="0"/>
                <a:cs typeface="Arial" pitchFamily="34" charset="0"/>
              </a:rPr>
              <a:t>Patološke promjene </a:t>
            </a:r>
            <a:r>
              <a:rPr lang="bs-Latn-BA" sz="2000" dirty="0">
                <a:latin typeface="Arial" pitchFamily="34" charset="0"/>
                <a:cs typeface="Arial" pitchFamily="34" charset="0"/>
              </a:rPr>
              <a:t>korijena aorte </a:t>
            </a:r>
            <a:r>
              <a:rPr lang="bs-Latn-BA" sz="2000" u="sng" dirty="0" smtClean="0">
                <a:latin typeface="Arial" pitchFamily="34" charset="0"/>
                <a:cs typeface="Arial" pitchFamily="34" charset="0"/>
              </a:rPr>
              <a:t>su</a:t>
            </a:r>
            <a:r>
              <a:rPr lang="bs-Latn-BA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bs-Latn-BA" sz="2000" dirty="0">
                <a:latin typeface="Arial" pitchFamily="34" charset="0"/>
                <a:cs typeface="Arial" pitchFamily="34" charset="0"/>
              </a:rPr>
              <a:t>povezane sa postojanjem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bikuspidne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valvul</a:t>
            </a:r>
            <a:r>
              <a:rPr lang="bs-Latn-BA" sz="2000" dirty="0">
                <a:latin typeface="Arial" pitchFamily="34" charset="0"/>
                <a:cs typeface="Arial" pitchFamily="34" charset="0"/>
              </a:rPr>
              <a:t>e.</a:t>
            </a:r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547664" y="493986"/>
            <a:ext cx="597666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bs-Latn-BA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Cilj studije i hipoteze</a:t>
            </a:r>
            <a:endParaRPr lang="hr-HR" sz="32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5251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8C5FB6E4-1AD3-41B4-99B9-9F4FECB0536F}"/>
              </a:ext>
            </a:extLst>
          </p:cNvPr>
          <p:cNvSpPr txBox="1"/>
          <p:nvPr/>
        </p:nvSpPr>
        <p:spPr>
          <a:xfrm>
            <a:off x="1997046" y="6191527"/>
            <a:ext cx="51718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900" b="1" dirty="0">
                <a:solidFill>
                  <a:prstClr val="white">
                    <a:lumMod val="50000"/>
                  </a:prstClr>
                </a:solidFill>
              </a:rPr>
              <a:t>УНИВЕРЗИТЕТ У БАЊОЈ ЛУЦИ</a:t>
            </a:r>
          </a:p>
          <a:p>
            <a:pPr algn="ctr"/>
            <a:r>
              <a:rPr lang="en-US" sz="700" dirty="0">
                <a:solidFill>
                  <a:prstClr val="white">
                    <a:lumMod val="50000"/>
                  </a:prstClr>
                </a:solidFill>
              </a:rPr>
              <a:t>UNIVERSITY OF BANJA LUKA</a:t>
            </a:r>
            <a:endParaRPr lang="sr-Cyrl-RS" sz="700" dirty="0">
              <a:solidFill>
                <a:prstClr val="white">
                  <a:lumMod val="50000"/>
                </a:prstClr>
              </a:solidFill>
            </a:endParaRPr>
          </a:p>
          <a:p>
            <a:pPr algn="ctr"/>
            <a:r>
              <a:rPr lang="sr-Cyrl-RS" sz="900" b="1" dirty="0">
                <a:solidFill>
                  <a:prstClr val="white">
                    <a:lumMod val="50000"/>
                  </a:prstClr>
                </a:solidFill>
              </a:rPr>
              <a:t>МЕДИЦИНСКИ ФАКУЛТЕТ</a:t>
            </a:r>
            <a:endParaRPr lang="en-US" sz="900" b="1" dirty="0">
              <a:solidFill>
                <a:prstClr val="white">
                  <a:lumMod val="50000"/>
                </a:prstClr>
              </a:solidFill>
            </a:endParaRPr>
          </a:p>
          <a:p>
            <a:pPr algn="ctr"/>
            <a:r>
              <a:rPr lang="en-US" sz="700" dirty="0">
                <a:solidFill>
                  <a:prstClr val="white">
                    <a:lumMod val="50000"/>
                  </a:prstClr>
                </a:solidFill>
              </a:rPr>
              <a:t>FACULTY OF MEDICINE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092CDECE-E189-45DC-9331-2056D1F05E9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9592" y="6220225"/>
            <a:ext cx="449782" cy="52737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="" xmlns:a16="http://schemas.microsoft.com/office/drawing/2014/main" id="{A84540D9-CFC8-4E37-88F0-88A7C194DAB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2203" y="6219734"/>
            <a:ext cx="508151" cy="50174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91A7596E-0ECB-4833-AF87-5FF27853123E}"/>
              </a:ext>
            </a:extLst>
          </p:cNvPr>
          <p:cNvSpPr txBox="1"/>
          <p:nvPr/>
        </p:nvSpPr>
        <p:spPr>
          <a:xfrm>
            <a:off x="465118" y="1700808"/>
            <a:ext cx="8077200" cy="47089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buFont typeface="Wingdings" pitchFamily="2" charset="2"/>
              <a:buChar char="v"/>
            </a:pPr>
            <a:r>
              <a:rPr lang="sr-Latn-BA" sz="2000" dirty="0" smtClean="0">
                <a:latin typeface="Arial" pitchFamily="34" charset="0"/>
                <a:cs typeface="Arial" pitchFamily="34" charset="0"/>
              </a:rPr>
              <a:t>Studija je dizajnirana kao retrospektivna </a:t>
            </a:r>
            <a:r>
              <a:rPr lang="sr-Latn-BA" sz="2000" dirty="0">
                <a:latin typeface="Arial" pitchFamily="34" charset="0"/>
                <a:cs typeface="Arial" pitchFamily="34" charset="0"/>
              </a:rPr>
              <a:t>opservaciona </a:t>
            </a:r>
            <a:r>
              <a:rPr lang="sr-Latn-BA" sz="2000" dirty="0" smtClean="0">
                <a:latin typeface="Arial" pitchFamily="34" charset="0"/>
                <a:cs typeface="Arial" pitchFamily="34" charset="0"/>
              </a:rPr>
              <a:t>studija, 90 </a:t>
            </a:r>
            <a:r>
              <a:rPr lang="sr-Latn-BA" sz="2000" dirty="0">
                <a:latin typeface="Arial" pitchFamily="34" charset="0"/>
                <a:cs typeface="Arial" pitchFamily="34" charset="0"/>
              </a:rPr>
              <a:t>pacijenata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podvrgnuti</a:t>
            </a:r>
            <a:r>
              <a:rPr lang="bs-Latn-BA" sz="2000" dirty="0" smtClean="0">
                <a:latin typeface="Arial" pitchFamily="34" charset="0"/>
                <a:cs typeface="Arial" pitchFamily="34" charset="0"/>
              </a:rPr>
              <a:t>h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kardiohirurškim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operacijama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zamjene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aortne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valvule</a:t>
            </a:r>
            <a:r>
              <a:rPr lang="sr-Latn-BA" sz="2000" dirty="0">
                <a:latin typeface="Arial" pitchFamily="34" charset="0"/>
                <a:cs typeface="Arial" pitchFamily="34" charset="0"/>
              </a:rPr>
              <a:t>;</a:t>
            </a:r>
          </a:p>
          <a:p>
            <a:pPr algn="just"/>
            <a:endParaRPr lang="sr-Latn-BA" sz="2000" dirty="0" smtClean="0"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buFont typeface="Wingdings" pitchFamily="2" charset="2"/>
              <a:buChar char="v"/>
            </a:pPr>
            <a:r>
              <a:rPr lang="bs-Latn-BA" sz="2000" dirty="0">
                <a:latin typeface="Arial" pitchFamily="34" charset="0"/>
                <a:cs typeface="Arial" pitchFamily="34" charset="0"/>
              </a:rPr>
              <a:t>I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spitivan</a:t>
            </a:r>
            <a:r>
              <a:rPr lang="bs-Latn-BA" sz="2000" dirty="0">
                <a:latin typeface="Arial" pitchFamily="34" charset="0"/>
                <a:cs typeface="Arial" pitchFamily="34" charset="0"/>
              </a:rPr>
              <a:t>je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pre- i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intraoperativno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u </a:t>
            </a:r>
            <a:r>
              <a:rPr lang="bs-Latn-BA" sz="2000" dirty="0">
                <a:latin typeface="Arial" pitchFamily="34" charset="0"/>
                <a:cs typeface="Arial" pitchFamily="34" charset="0"/>
              </a:rPr>
              <a:t>vidu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traganja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za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patologijom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aortnog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korijena</a:t>
            </a:r>
            <a:r>
              <a:rPr lang="sr-Latn-BA" sz="2000" dirty="0">
                <a:latin typeface="Arial" pitchFamily="34" charset="0"/>
                <a:cs typeface="Arial" pitchFamily="34" charset="0"/>
              </a:rPr>
              <a:t>;</a:t>
            </a:r>
          </a:p>
          <a:p>
            <a:pPr algn="just"/>
            <a:endParaRPr lang="sr-Latn-BA" sz="2000" dirty="0" smtClean="0"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buFont typeface="Wingdings" pitchFamily="2" charset="2"/>
              <a:buChar char="v"/>
            </a:pPr>
            <a:r>
              <a:rPr lang="bs-Latn-BA" sz="2000" dirty="0" err="1">
                <a:latin typeface="Arial" pitchFamily="34" charset="0"/>
                <a:cs typeface="Arial" pitchFamily="34" charset="0"/>
              </a:rPr>
              <a:t>P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rimarna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indikacija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za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kardiohirurški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operativni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zahvat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bila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je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stenoza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ili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insuficijencija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aortne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valvule</a:t>
            </a:r>
            <a:r>
              <a:rPr lang="bs-Latn-BA" sz="2000" dirty="0">
                <a:latin typeface="Arial" pitchFamily="34" charset="0"/>
                <a:cs typeface="Arial" pitchFamily="34" charset="0"/>
              </a:rPr>
              <a:t>;</a:t>
            </a:r>
          </a:p>
          <a:p>
            <a:pPr marL="342900" indent="-342900" algn="just">
              <a:buFont typeface="Wingdings" pitchFamily="2" charset="2"/>
              <a:buChar char="v"/>
            </a:pPr>
            <a:endParaRPr lang="bs-Latn-BA" sz="2000" dirty="0"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buFont typeface="Wingdings" pitchFamily="2" charset="2"/>
              <a:buChar char="v"/>
            </a:pPr>
            <a:r>
              <a:rPr lang="en-US" sz="2000" dirty="0" err="1">
                <a:latin typeface="Arial" pitchFamily="34" charset="0"/>
                <a:cs typeface="Arial" pitchFamily="34" charset="0"/>
              </a:rPr>
              <a:t>Podaci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za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istraživanje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uzeti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iz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medicinskih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istorija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pacijenata</a:t>
            </a:r>
            <a:r>
              <a:rPr lang="bs-Latn-BA" sz="2000" dirty="0">
                <a:latin typeface="Arial" pitchFamily="34" charset="0"/>
                <a:cs typeface="Arial" pitchFamily="34" charset="0"/>
              </a:rPr>
              <a:t>, u periodu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od 2018. do 2020.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godine</a:t>
            </a:r>
            <a:r>
              <a:rPr lang="bs-Latn-BA" sz="2000" dirty="0">
                <a:latin typeface="Arial" pitchFamily="34" charset="0"/>
                <a:cs typeface="Arial" pitchFamily="34" charset="0"/>
              </a:rPr>
              <a:t>;</a:t>
            </a:r>
            <a:endParaRPr lang="sr-Latn-BA" altLang="en-US" sz="2000" dirty="0"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2217682" y="493986"/>
            <a:ext cx="448791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bs-Latn-BA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METODE</a:t>
            </a:r>
            <a:endParaRPr lang="hr-HR" sz="32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4508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8C5FB6E4-1AD3-41B4-99B9-9F4FECB0536F}"/>
              </a:ext>
            </a:extLst>
          </p:cNvPr>
          <p:cNvSpPr txBox="1"/>
          <p:nvPr/>
        </p:nvSpPr>
        <p:spPr>
          <a:xfrm>
            <a:off x="1997046" y="6191527"/>
            <a:ext cx="51718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900" b="1" dirty="0">
                <a:solidFill>
                  <a:prstClr val="white">
                    <a:lumMod val="50000"/>
                  </a:prstClr>
                </a:solidFill>
              </a:rPr>
              <a:t>УНИВЕРЗИТЕТ У БАЊОЈ ЛУЦИ</a:t>
            </a:r>
          </a:p>
          <a:p>
            <a:pPr algn="ctr"/>
            <a:r>
              <a:rPr lang="en-US" sz="700" dirty="0">
                <a:solidFill>
                  <a:prstClr val="white">
                    <a:lumMod val="50000"/>
                  </a:prstClr>
                </a:solidFill>
              </a:rPr>
              <a:t>UNIVERSITY OF BANJA LUKA</a:t>
            </a:r>
            <a:endParaRPr lang="sr-Cyrl-RS" sz="700" dirty="0">
              <a:solidFill>
                <a:prstClr val="white">
                  <a:lumMod val="50000"/>
                </a:prstClr>
              </a:solidFill>
            </a:endParaRPr>
          </a:p>
          <a:p>
            <a:pPr algn="ctr"/>
            <a:r>
              <a:rPr lang="sr-Cyrl-RS" sz="900" b="1" dirty="0">
                <a:solidFill>
                  <a:prstClr val="white">
                    <a:lumMod val="50000"/>
                  </a:prstClr>
                </a:solidFill>
              </a:rPr>
              <a:t>МЕДИЦИНСКИ ФАКУЛТЕТ</a:t>
            </a:r>
            <a:endParaRPr lang="en-US" sz="900" b="1" dirty="0">
              <a:solidFill>
                <a:prstClr val="white">
                  <a:lumMod val="50000"/>
                </a:prstClr>
              </a:solidFill>
            </a:endParaRPr>
          </a:p>
          <a:p>
            <a:pPr algn="ctr"/>
            <a:r>
              <a:rPr lang="en-US" sz="700" dirty="0">
                <a:solidFill>
                  <a:prstClr val="white">
                    <a:lumMod val="50000"/>
                  </a:prstClr>
                </a:solidFill>
              </a:rPr>
              <a:t>FACULTY OF MEDICINE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092CDECE-E189-45DC-9331-2056D1F05E9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9592" y="6220225"/>
            <a:ext cx="449782" cy="52737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="" xmlns:a16="http://schemas.microsoft.com/office/drawing/2014/main" id="{A84540D9-CFC8-4E37-88F0-88A7C194DAB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2203" y="6219734"/>
            <a:ext cx="508151" cy="50174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91A7596E-0ECB-4833-AF87-5FF27853123E}"/>
              </a:ext>
            </a:extLst>
          </p:cNvPr>
          <p:cNvSpPr txBox="1"/>
          <p:nvPr/>
        </p:nvSpPr>
        <p:spPr>
          <a:xfrm>
            <a:off x="465118" y="1700808"/>
            <a:ext cx="8077200" cy="64940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buFont typeface="Wingdings" pitchFamily="2" charset="2"/>
              <a:buChar char="v"/>
            </a:pPr>
            <a:r>
              <a:rPr lang="sr-Latn-BA" sz="2000" b="1" dirty="0" smtClean="0">
                <a:latin typeface="Arial" pitchFamily="34" charset="0"/>
                <a:cs typeface="Arial" pitchFamily="34" charset="0"/>
              </a:rPr>
              <a:t>Analiza podataka: </a:t>
            </a:r>
          </a:p>
          <a:p>
            <a:pPr algn="just"/>
            <a:endParaRPr lang="sr-Latn-BA" sz="2000" b="1" dirty="0" smtClean="0"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buFont typeface="Wingdings" pitchFamily="2" charset="2"/>
              <a:buChar char="ü"/>
            </a:pPr>
            <a:r>
              <a:rPr lang="sr-Latn-BA" sz="2000" dirty="0">
                <a:latin typeface="Arial" pitchFamily="34" charset="0"/>
                <a:cs typeface="Arial" pitchFamily="34" charset="0"/>
              </a:rPr>
              <a:t>Statistička obrada podataka u </a:t>
            </a:r>
            <a:r>
              <a:rPr lang="sr-Latn-BA" sz="2000" i="1" dirty="0">
                <a:latin typeface="Arial" pitchFamily="34" charset="0"/>
                <a:cs typeface="Arial" pitchFamily="34" charset="0"/>
              </a:rPr>
              <a:t>SPSS 28.0.1</a:t>
            </a:r>
            <a:r>
              <a:rPr lang="sr-Latn-BA" sz="2000" dirty="0">
                <a:latin typeface="Arial" pitchFamily="34" charset="0"/>
                <a:cs typeface="Arial" pitchFamily="34" charset="0"/>
              </a:rPr>
              <a:t> softverskom statističkom paketu;</a:t>
            </a:r>
          </a:p>
          <a:p>
            <a:pPr marL="342900" indent="-342900" algn="just">
              <a:buFont typeface="Wingdings" pitchFamily="2" charset="2"/>
              <a:buChar char="ü"/>
            </a:pPr>
            <a:r>
              <a:rPr lang="sr-Latn-BA" sz="2000" dirty="0">
                <a:latin typeface="Arial" pitchFamily="34" charset="0"/>
                <a:cs typeface="Arial" pitchFamily="34" charset="0"/>
              </a:rPr>
              <a:t>Aritmetička sredina, standardna devijacija, minimum i maksimum;</a:t>
            </a:r>
          </a:p>
          <a:p>
            <a:pPr marL="342900" indent="-342900" algn="just">
              <a:buFont typeface="Wingdings" pitchFamily="2" charset="2"/>
              <a:buChar char="ü"/>
            </a:pPr>
            <a:r>
              <a:rPr lang="sr-Latn-BA" sz="2000" dirty="0">
                <a:latin typeface="Arial" pitchFamily="34" charset="0"/>
                <a:cs typeface="Arial" pitchFamily="34" charset="0"/>
              </a:rPr>
              <a:t>Nivo značajnosti određen je pri </a:t>
            </a:r>
            <a:r>
              <a:rPr lang="sr-Latn-BA" sz="2000" i="1" dirty="0">
                <a:latin typeface="Arial" pitchFamily="34" charset="0"/>
                <a:cs typeface="Arial" pitchFamily="34" charset="0"/>
              </a:rPr>
              <a:t>p&lt;0,05</a:t>
            </a:r>
            <a:r>
              <a:rPr lang="sr-Latn-BA" sz="2000" dirty="0">
                <a:latin typeface="Arial" pitchFamily="34" charset="0"/>
                <a:cs typeface="Arial" pitchFamily="34" charset="0"/>
              </a:rPr>
              <a:t>; </a:t>
            </a:r>
          </a:p>
          <a:p>
            <a:pPr algn="just"/>
            <a:endParaRPr lang="sr-Latn-BA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buFont typeface="Wingdings" pitchFamily="2" charset="2"/>
              <a:buChar char="v"/>
            </a:pPr>
            <a:r>
              <a:rPr lang="sr-Latn-BA" sz="2000" b="1" dirty="0" smtClean="0">
                <a:latin typeface="Arial" pitchFamily="34" charset="0"/>
                <a:cs typeface="Arial" pitchFamily="34" charset="0"/>
              </a:rPr>
              <a:t>Preoperativno ispitivanje:</a:t>
            </a:r>
          </a:p>
          <a:p>
            <a:pPr algn="just"/>
            <a:endParaRPr lang="sr-Latn-BA" sz="20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buFont typeface="Wingdings" pitchFamily="2" charset="2"/>
              <a:buChar char="ü"/>
            </a:pPr>
            <a:r>
              <a:rPr lang="bs-Latn-BA" sz="2000" dirty="0">
                <a:latin typeface="Arial" pitchFamily="34" charset="0"/>
                <a:cs typeface="Arial" pitchFamily="34" charset="0"/>
              </a:rPr>
              <a:t>T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ranstorakaln</a:t>
            </a:r>
            <a:r>
              <a:rPr lang="bs-Latn-BA" sz="2000" dirty="0" smtClean="0">
                <a:latin typeface="Arial" pitchFamily="34" charset="0"/>
                <a:cs typeface="Arial" pitchFamily="34" charset="0"/>
              </a:rPr>
              <a:t>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ehokardiografij</a:t>
            </a:r>
            <a:r>
              <a:rPr lang="bs-Latn-BA" sz="2000" dirty="0" smtClean="0">
                <a:latin typeface="Arial" pitchFamily="34" charset="0"/>
                <a:cs typeface="Arial" pitchFamily="34" charset="0"/>
              </a:rPr>
              <a:t>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 CT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angiografij</a:t>
            </a:r>
            <a:r>
              <a:rPr lang="bs-Latn-BA" sz="2000" dirty="0" smtClean="0">
                <a:latin typeface="Arial" pitchFamily="34" charset="0"/>
                <a:cs typeface="Arial" pitchFamily="34" charset="0"/>
              </a:rPr>
              <a:t>a;</a:t>
            </a:r>
          </a:p>
          <a:p>
            <a:pPr marL="342900" indent="-342900" algn="just">
              <a:buFont typeface="Wingdings" pitchFamily="2" charset="2"/>
              <a:buChar char="ü"/>
            </a:pPr>
            <a:r>
              <a:rPr lang="bs-Latn-BA" sz="2000" dirty="0">
                <a:latin typeface="Arial" pitchFamily="34" charset="0"/>
                <a:cs typeface="Arial" pitchFamily="34" charset="0"/>
              </a:rPr>
              <a:t>M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orfologij</a:t>
            </a:r>
            <a:r>
              <a:rPr lang="bs-Latn-BA" sz="2000" dirty="0" smtClean="0">
                <a:latin typeface="Arial" pitchFamily="34" charset="0"/>
                <a:cs typeface="Arial" pitchFamily="34" charset="0"/>
              </a:rPr>
              <a:t>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aortne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valvule</a:t>
            </a:r>
            <a:r>
              <a:rPr lang="bs-Latn-BA" sz="2000" dirty="0" smtClean="0">
                <a:latin typeface="Arial" pitchFamily="34" charset="0"/>
                <a:cs typeface="Arial" pitchFamily="34" charset="0"/>
              </a:rPr>
              <a:t>,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njen</a:t>
            </a:r>
            <a:r>
              <a:rPr lang="bs-Latn-BA" sz="2000" dirty="0" smtClean="0">
                <a:latin typeface="Arial" pitchFamily="34" charset="0"/>
                <a:cs typeface="Arial" pitchFamily="34" charset="0"/>
              </a:rPr>
              <a:t>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kompetencij</a:t>
            </a:r>
            <a:r>
              <a:rPr lang="bs-Latn-BA" sz="2000" dirty="0" smtClean="0">
                <a:latin typeface="Arial" pitchFamily="34" charset="0"/>
                <a:cs typeface="Arial" pitchFamily="34" charset="0"/>
              </a:rPr>
              <a:t>a,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dijametri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korijena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aorte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sinotubularnog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spoja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i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ascendentne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aorte</a:t>
            </a:r>
            <a:r>
              <a:rPr lang="bs-Latn-BA" sz="2000" dirty="0" smtClean="0">
                <a:latin typeface="Arial" pitchFamily="34" charset="0"/>
                <a:cs typeface="Arial" pitchFamily="34" charset="0"/>
              </a:rPr>
              <a:t>,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te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eventualno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postojanj</a:t>
            </a:r>
            <a:r>
              <a:rPr lang="bs-Latn-BA" sz="2000" dirty="0" smtClean="0">
                <a:latin typeface="Arial" pitchFamily="34" charset="0"/>
                <a:cs typeface="Arial" pitchFamily="34" charset="0"/>
              </a:rPr>
              <a:t>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disekcije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.</a:t>
            </a:r>
            <a:endParaRPr lang="sr-Latn-BA" sz="2000" dirty="0"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buFont typeface="Wingdings" pitchFamily="2" charset="2"/>
              <a:buChar char="v"/>
            </a:pPr>
            <a:endParaRPr lang="sr-Latn-BA" sz="20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sz="20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buFont typeface="Wingdings" pitchFamily="2" charset="2"/>
              <a:buChar char="v"/>
            </a:pPr>
            <a:endParaRPr lang="bs-Latn-BA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755576" y="493986"/>
            <a:ext cx="778674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r-HR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Statistička analiza</a:t>
            </a:r>
            <a:endParaRPr lang="hr-HR" sz="32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3315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8C5FB6E4-1AD3-41B4-99B9-9F4FECB0536F}"/>
              </a:ext>
            </a:extLst>
          </p:cNvPr>
          <p:cNvSpPr txBox="1"/>
          <p:nvPr/>
        </p:nvSpPr>
        <p:spPr>
          <a:xfrm>
            <a:off x="1997046" y="6191527"/>
            <a:ext cx="51718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900" b="1" dirty="0">
                <a:solidFill>
                  <a:prstClr val="white">
                    <a:lumMod val="50000"/>
                  </a:prstClr>
                </a:solidFill>
              </a:rPr>
              <a:t>УНИВЕРЗИТЕТ У БАЊОЈ ЛУЦИ</a:t>
            </a:r>
          </a:p>
          <a:p>
            <a:pPr algn="ctr"/>
            <a:r>
              <a:rPr lang="en-US" sz="700" dirty="0">
                <a:solidFill>
                  <a:prstClr val="white">
                    <a:lumMod val="50000"/>
                  </a:prstClr>
                </a:solidFill>
              </a:rPr>
              <a:t>UNIVERSITY OF BANJA LUKA</a:t>
            </a:r>
            <a:endParaRPr lang="sr-Cyrl-RS" sz="700" dirty="0">
              <a:solidFill>
                <a:prstClr val="white">
                  <a:lumMod val="50000"/>
                </a:prstClr>
              </a:solidFill>
            </a:endParaRPr>
          </a:p>
          <a:p>
            <a:pPr algn="ctr"/>
            <a:r>
              <a:rPr lang="sr-Cyrl-RS" sz="900" b="1" dirty="0">
                <a:solidFill>
                  <a:prstClr val="white">
                    <a:lumMod val="50000"/>
                  </a:prstClr>
                </a:solidFill>
              </a:rPr>
              <a:t>МЕДИЦИНСКИ ФАКУЛТЕТ</a:t>
            </a:r>
            <a:endParaRPr lang="en-US" sz="900" b="1" dirty="0">
              <a:solidFill>
                <a:prstClr val="white">
                  <a:lumMod val="50000"/>
                </a:prstClr>
              </a:solidFill>
            </a:endParaRPr>
          </a:p>
          <a:p>
            <a:pPr algn="ctr"/>
            <a:r>
              <a:rPr lang="en-US" sz="700" dirty="0">
                <a:solidFill>
                  <a:prstClr val="white">
                    <a:lumMod val="50000"/>
                  </a:prstClr>
                </a:solidFill>
              </a:rPr>
              <a:t>FACULTY OF MEDICINE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092CDECE-E189-45DC-9331-2056D1F05E9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9592" y="6220225"/>
            <a:ext cx="449782" cy="52737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="" xmlns:a16="http://schemas.microsoft.com/office/drawing/2014/main" id="{A84540D9-CFC8-4E37-88F0-88A7C194DAB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2203" y="6219734"/>
            <a:ext cx="508151" cy="501742"/>
          </a:xfrm>
          <a:prstGeom prst="rect">
            <a:avLst/>
          </a:prstGeom>
        </p:spPr>
      </p:pic>
      <p:pic>
        <p:nvPicPr>
          <p:cNvPr id="8" name="Picture 7" descr="IMG_256"/>
          <p:cNvPicPr/>
          <p:nvPr/>
        </p:nvPicPr>
        <p:blipFill>
          <a:blip r:embed="rId6"/>
          <a:stretch>
            <a:fillRect/>
          </a:stretch>
        </p:blipFill>
        <p:spPr>
          <a:xfrm>
            <a:off x="251520" y="2060848"/>
            <a:ext cx="3744416" cy="2735984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TextBox 3"/>
          <p:cNvSpPr txBox="1"/>
          <p:nvPr/>
        </p:nvSpPr>
        <p:spPr>
          <a:xfrm>
            <a:off x="35496" y="1484784"/>
            <a:ext cx="417646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Slika</a:t>
            </a:r>
            <a:r>
              <a:rPr lang="en-US" sz="1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1: </a:t>
            </a:r>
            <a:r>
              <a:rPr lang="en-US" sz="1400" dirty="0" err="1">
                <a:latin typeface="Arial" pitchFamily="34" charset="0"/>
                <a:cs typeface="Arial" pitchFamily="34" charset="0"/>
              </a:rPr>
              <a:t>Intraoperativni</a:t>
            </a:r>
            <a:r>
              <a:rPr lang="en-US" sz="1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400" dirty="0" err="1">
                <a:latin typeface="Arial" pitchFamily="34" charset="0"/>
                <a:cs typeface="Arial" pitchFamily="34" charset="0"/>
              </a:rPr>
              <a:t>prikaz</a:t>
            </a:r>
            <a:r>
              <a:rPr lang="en-US" sz="1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400" dirty="0" err="1">
                <a:latin typeface="Arial" pitchFamily="34" charset="0"/>
                <a:cs typeface="Arial" pitchFamily="34" charset="0"/>
              </a:rPr>
              <a:t>aneurizme</a:t>
            </a:r>
            <a:r>
              <a:rPr lang="en-US" sz="1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400" dirty="0" err="1">
                <a:latin typeface="Arial" pitchFamily="34" charset="0"/>
                <a:cs typeface="Arial" pitchFamily="34" charset="0"/>
              </a:rPr>
              <a:t>ascendentne</a:t>
            </a:r>
            <a:r>
              <a:rPr lang="en-US" sz="1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400" dirty="0" err="1">
                <a:latin typeface="Arial" pitchFamily="34" charset="0"/>
                <a:cs typeface="Arial" pitchFamily="34" charset="0"/>
              </a:rPr>
              <a:t>aorte</a:t>
            </a:r>
            <a:r>
              <a:rPr lang="en-US" sz="1400" dirty="0">
                <a:latin typeface="Arial" pitchFamily="34" charset="0"/>
                <a:cs typeface="Arial" pitchFamily="34" charset="0"/>
              </a:rPr>
              <a:t> - </a:t>
            </a:r>
            <a:r>
              <a:rPr lang="en-US" sz="1400" dirty="0" err="1">
                <a:latin typeface="Arial" pitchFamily="34" charset="0"/>
                <a:cs typeface="Arial" pitchFamily="34" charset="0"/>
              </a:rPr>
              <a:t>iz</a:t>
            </a:r>
            <a:r>
              <a:rPr lang="en-US" sz="1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400" dirty="0" err="1">
                <a:latin typeface="Arial" pitchFamily="34" charset="0"/>
                <a:cs typeface="Arial" pitchFamily="34" charset="0"/>
              </a:rPr>
              <a:t>arhive</a:t>
            </a:r>
            <a:r>
              <a:rPr lang="en-US" sz="1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400" dirty="0" err="1">
                <a:latin typeface="Arial" pitchFamily="34" charset="0"/>
                <a:cs typeface="Arial" pitchFamily="34" charset="0"/>
              </a:rPr>
              <a:t>autora</a:t>
            </a:r>
            <a:endParaRPr lang="en-GB" sz="1400" dirty="0">
              <a:latin typeface="Arial" pitchFamily="34" charset="0"/>
              <a:cs typeface="Arial" pitchFamily="34" charset="0"/>
            </a:endParaRPr>
          </a:p>
          <a:p>
            <a:pPr algn="ctr"/>
            <a:endParaRPr lang="en-GB" sz="1600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56831214"/>
              </p:ext>
            </p:extLst>
          </p:nvPr>
        </p:nvGraphicFramePr>
        <p:xfrm>
          <a:off x="3347865" y="1916832"/>
          <a:ext cx="6552728" cy="2880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69" name="Document" r:id="rId8" imgW="5224839" imgH="2000262" progId="Word.Document.12">
                  <p:embed/>
                </p:oleObj>
              </mc:Choice>
              <mc:Fallback>
                <p:oleObj name="Document" r:id="rId8" imgW="5224839" imgH="2000262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3347865" y="1916832"/>
                        <a:ext cx="6552728" cy="2880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4558582" y="1493452"/>
            <a:ext cx="41764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4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Tabela</a:t>
            </a:r>
            <a:r>
              <a:rPr lang="en-US" sz="1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1: </a:t>
            </a:r>
            <a:r>
              <a:rPr lang="en-US" sz="1400" dirty="0" err="1">
                <a:latin typeface="Arial" pitchFamily="34" charset="0"/>
                <a:cs typeface="Arial" pitchFamily="34" charset="0"/>
              </a:rPr>
              <a:t>Normalni</a:t>
            </a:r>
            <a:r>
              <a:rPr lang="en-US" sz="1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400" dirty="0" err="1">
                <a:latin typeface="Arial" pitchFamily="34" charset="0"/>
                <a:cs typeface="Arial" pitchFamily="34" charset="0"/>
              </a:rPr>
              <a:t>dijametri</a:t>
            </a:r>
            <a:r>
              <a:rPr lang="en-US" sz="1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400" dirty="0" err="1">
                <a:latin typeface="Arial" pitchFamily="34" charset="0"/>
                <a:cs typeface="Arial" pitchFamily="34" charset="0"/>
              </a:rPr>
              <a:t>pojedinih</a:t>
            </a:r>
            <a:r>
              <a:rPr lang="en-US" sz="1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400" dirty="0" err="1">
                <a:latin typeface="Arial" pitchFamily="34" charset="0"/>
                <a:cs typeface="Arial" pitchFamily="34" charset="0"/>
              </a:rPr>
              <a:t>segmenata</a:t>
            </a:r>
            <a:r>
              <a:rPr lang="en-US" sz="1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400" dirty="0" err="1">
                <a:latin typeface="Arial" pitchFamily="34" charset="0"/>
                <a:cs typeface="Arial" pitchFamily="34" charset="0"/>
              </a:rPr>
              <a:t>aorte</a:t>
            </a:r>
            <a:endParaRPr lang="en-GB" sz="1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4450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8C5FB6E4-1AD3-41B4-99B9-9F4FECB0536F}"/>
              </a:ext>
            </a:extLst>
          </p:cNvPr>
          <p:cNvSpPr txBox="1"/>
          <p:nvPr/>
        </p:nvSpPr>
        <p:spPr>
          <a:xfrm>
            <a:off x="1997046" y="6191527"/>
            <a:ext cx="51718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900" b="1" dirty="0">
                <a:solidFill>
                  <a:prstClr val="white">
                    <a:lumMod val="50000"/>
                  </a:prstClr>
                </a:solidFill>
              </a:rPr>
              <a:t>УНИВЕРЗИТЕТ У БАЊОЈ ЛУЦИ</a:t>
            </a:r>
          </a:p>
          <a:p>
            <a:pPr algn="ctr"/>
            <a:r>
              <a:rPr lang="en-US" sz="700" dirty="0">
                <a:solidFill>
                  <a:prstClr val="white">
                    <a:lumMod val="50000"/>
                  </a:prstClr>
                </a:solidFill>
              </a:rPr>
              <a:t>UNIVERSITY OF BANJA LUKA</a:t>
            </a:r>
            <a:endParaRPr lang="sr-Cyrl-RS" sz="700" dirty="0">
              <a:solidFill>
                <a:prstClr val="white">
                  <a:lumMod val="50000"/>
                </a:prstClr>
              </a:solidFill>
            </a:endParaRPr>
          </a:p>
          <a:p>
            <a:pPr algn="ctr"/>
            <a:r>
              <a:rPr lang="sr-Cyrl-RS" sz="900" b="1" dirty="0">
                <a:solidFill>
                  <a:prstClr val="white">
                    <a:lumMod val="50000"/>
                  </a:prstClr>
                </a:solidFill>
              </a:rPr>
              <a:t>МЕДИЦИНСКИ ФАКУЛТЕТ</a:t>
            </a:r>
            <a:endParaRPr lang="en-US" sz="900" b="1" dirty="0">
              <a:solidFill>
                <a:prstClr val="white">
                  <a:lumMod val="50000"/>
                </a:prstClr>
              </a:solidFill>
            </a:endParaRPr>
          </a:p>
          <a:p>
            <a:pPr algn="ctr"/>
            <a:r>
              <a:rPr lang="en-US" sz="700" dirty="0">
                <a:solidFill>
                  <a:prstClr val="white">
                    <a:lumMod val="50000"/>
                  </a:prstClr>
                </a:solidFill>
              </a:rPr>
              <a:t>FACULTY OF MEDICINE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092CDECE-E189-45DC-9331-2056D1F05E9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9592" y="6220225"/>
            <a:ext cx="449782" cy="52737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="" xmlns:a16="http://schemas.microsoft.com/office/drawing/2014/main" id="{A84540D9-CFC8-4E37-88F0-88A7C194DAB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2203" y="6219734"/>
            <a:ext cx="508151" cy="50174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91A7596E-0ECB-4833-AF87-5FF27853123E}"/>
              </a:ext>
            </a:extLst>
          </p:cNvPr>
          <p:cNvSpPr txBox="1"/>
          <p:nvPr/>
        </p:nvSpPr>
        <p:spPr>
          <a:xfrm>
            <a:off x="465118" y="1700808"/>
            <a:ext cx="8077200" cy="65556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buFont typeface="Wingdings" pitchFamily="2" charset="2"/>
              <a:buChar char="v"/>
            </a:pPr>
            <a:r>
              <a:rPr lang="sr-Latn-BA" sz="2000" dirty="0" smtClean="0">
                <a:latin typeface="Arial" pitchFamily="34" charset="0"/>
                <a:cs typeface="Arial" pitchFamily="34" charset="0"/>
              </a:rPr>
              <a:t>Prosječna starost </a:t>
            </a:r>
            <a:r>
              <a:rPr lang="sr-Latn-BA" sz="2000" dirty="0">
                <a:latin typeface="Arial" pitchFamily="34" charset="0"/>
                <a:cs typeface="Arial" pitchFamily="34" charset="0"/>
              </a:rPr>
              <a:t>pacijenata sa BAV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52±14,5</a:t>
            </a:r>
            <a:r>
              <a:rPr lang="bs-Latn-BA" sz="2000" dirty="0">
                <a:latin typeface="Arial" pitchFamily="34" charset="0"/>
                <a:cs typeface="Arial" pitchFamily="34" charset="0"/>
              </a:rPr>
              <a:t> godina</a:t>
            </a:r>
            <a:r>
              <a:rPr lang="sr-Latn-BA" sz="2000" dirty="0">
                <a:latin typeface="Arial" pitchFamily="34" charset="0"/>
                <a:cs typeface="Arial" pitchFamily="34" charset="0"/>
              </a:rPr>
              <a:t>, a sa trolisnom </a:t>
            </a:r>
            <a:r>
              <a:rPr lang="sr-Latn-BA" sz="2000" dirty="0" smtClean="0">
                <a:latin typeface="Arial" pitchFamily="34" charset="0"/>
                <a:cs typeface="Arial" pitchFamily="34" charset="0"/>
              </a:rPr>
              <a:t>aortnom valvulom (TAV) 60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±15</a:t>
            </a:r>
            <a:r>
              <a:rPr lang="bs-Latn-BA" sz="2000" dirty="0" smtClean="0">
                <a:latin typeface="Arial" pitchFamily="34" charset="0"/>
                <a:cs typeface="Arial" pitchFamily="34" charset="0"/>
              </a:rPr>
              <a:t>,0 </a:t>
            </a:r>
            <a:r>
              <a:rPr lang="bs-Latn-BA" sz="2000" dirty="0">
                <a:latin typeface="Arial" pitchFamily="34" charset="0"/>
                <a:cs typeface="Arial" pitchFamily="34" charset="0"/>
              </a:rPr>
              <a:t>godina;</a:t>
            </a:r>
            <a:endParaRPr lang="sr-Latn-BA" sz="2000" dirty="0">
              <a:latin typeface="Arial" pitchFamily="34" charset="0"/>
              <a:cs typeface="Arial" pitchFamily="34" charset="0"/>
            </a:endParaRPr>
          </a:p>
          <a:p>
            <a:pPr algn="just"/>
            <a:endParaRPr lang="sr-Latn-BA" sz="2000" dirty="0" smtClean="0"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buFont typeface="Wingdings" pitchFamily="2" charset="2"/>
              <a:buChar char="v"/>
            </a:pPr>
            <a:r>
              <a:rPr lang="en-US" sz="2000" dirty="0" err="1">
                <a:latin typeface="Arial" pitchFamily="34" charset="0"/>
                <a:cs typeface="Arial" pitchFamily="34" charset="0"/>
              </a:rPr>
              <a:t>Hipertenzija</a:t>
            </a:r>
            <a:r>
              <a:rPr lang="bs-Latn-BA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evidentirana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kod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59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pacijenata</a:t>
            </a:r>
            <a:r>
              <a:rPr lang="bs-Latn-BA" sz="2000" dirty="0">
                <a:latin typeface="Arial" pitchFamily="34" charset="0"/>
                <a:cs typeface="Arial" pitchFamily="34" charset="0"/>
              </a:rPr>
              <a:t>, i to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62,5%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pacijenata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sa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BAV </a:t>
            </a:r>
            <a:r>
              <a:rPr lang="bs-Latn-BA" sz="2000" dirty="0">
                <a:latin typeface="Arial" pitchFamily="34" charset="0"/>
                <a:cs typeface="Arial" pitchFamily="34" charset="0"/>
              </a:rPr>
              <a:t>i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69</a:t>
            </a:r>
            <a:r>
              <a:rPr lang="bs-Latn-BA" sz="2000" dirty="0" smtClean="0">
                <a:latin typeface="Arial" pitchFamily="34" charset="0"/>
                <a:cs typeface="Arial" pitchFamily="34" charset="0"/>
              </a:rPr>
              <a:t>,0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%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pacijenata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sa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TAV</a:t>
            </a:r>
            <a:r>
              <a:rPr lang="sr-Latn-BA" sz="2000" dirty="0">
                <a:latin typeface="Arial" pitchFamily="34" charset="0"/>
                <a:cs typeface="Arial" pitchFamily="34" charset="0"/>
              </a:rPr>
              <a:t>;</a:t>
            </a:r>
          </a:p>
          <a:p>
            <a:pPr algn="just"/>
            <a:endParaRPr lang="sr-Latn-BA" sz="2000" dirty="0" smtClean="0"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buFont typeface="Wingdings" pitchFamily="2" charset="2"/>
              <a:buChar char="v"/>
            </a:pPr>
            <a:r>
              <a:rPr lang="sr-Latn-BA" sz="2000" dirty="0">
                <a:latin typeface="Arial" pitchFamily="34" charset="0"/>
                <a:cs typeface="Arial" pitchFamily="34" charset="0"/>
              </a:rPr>
              <a:t>Dijametar aorte </a:t>
            </a:r>
            <a:r>
              <a:rPr lang="sr-Latn-BA" sz="2000" dirty="0" smtClean="0">
                <a:latin typeface="Arial" pitchFamily="34" charset="0"/>
                <a:cs typeface="Arial" pitchFamily="34" charset="0"/>
              </a:rPr>
              <a:t>na </a:t>
            </a:r>
            <a:r>
              <a:rPr lang="sr-Latn-BA" sz="2000" dirty="0">
                <a:latin typeface="Arial" pitchFamily="34" charset="0"/>
                <a:cs typeface="Arial" pitchFamily="34" charset="0"/>
              </a:rPr>
              <a:t>nivou Valsalvinih sinusa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kod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BAV </a:t>
            </a:r>
            <a:r>
              <a:rPr lang="sr-Latn-BA" sz="2000" dirty="0">
                <a:latin typeface="Arial" pitchFamily="34" charset="0"/>
                <a:cs typeface="Arial" pitchFamily="34" charset="0"/>
              </a:rPr>
              <a:t>45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±6</a:t>
            </a:r>
            <a:r>
              <a:rPr lang="bs-Latn-BA" sz="2000" dirty="0">
                <a:latin typeface="Arial" pitchFamily="34" charset="0"/>
                <a:cs typeface="Arial" pitchFamily="34" charset="0"/>
              </a:rPr>
              <a:t> mm,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a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kod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TAV </a:t>
            </a:r>
            <a:r>
              <a:rPr lang="sr-Latn-BA" sz="2000" dirty="0">
                <a:latin typeface="Arial" pitchFamily="34" charset="0"/>
                <a:cs typeface="Arial" pitchFamily="34" charset="0"/>
              </a:rPr>
              <a:t>38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±5</a:t>
            </a:r>
            <a:r>
              <a:rPr lang="bs-Latn-BA" sz="2000" dirty="0">
                <a:latin typeface="Arial" pitchFamily="34" charset="0"/>
                <a:cs typeface="Arial" pitchFamily="34" charset="0"/>
              </a:rPr>
              <a:t> mm</a:t>
            </a:r>
            <a:r>
              <a:rPr lang="sr-Latn-BA" sz="2000" dirty="0">
                <a:latin typeface="Arial" pitchFamily="34" charset="0"/>
                <a:cs typeface="Arial" pitchFamily="34" charset="0"/>
              </a:rPr>
              <a:t>;</a:t>
            </a:r>
          </a:p>
          <a:p>
            <a:pPr algn="just"/>
            <a:endParaRPr lang="en-GB" sz="2000" dirty="0"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buFont typeface="Wingdings" pitchFamily="2" charset="2"/>
              <a:buChar char="v"/>
            </a:pPr>
            <a:r>
              <a:rPr lang="bs-Latn-BA" sz="2000" dirty="0" err="1">
                <a:latin typeface="Arial" pitchFamily="34" charset="0"/>
                <a:cs typeface="Arial" pitchFamily="34" charset="0"/>
              </a:rPr>
              <a:t>D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ijametar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ST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spoja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kod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BAV </a:t>
            </a:r>
            <a:r>
              <a:rPr lang="sr-Latn-BA" sz="2000" dirty="0">
                <a:latin typeface="Arial" pitchFamily="34" charset="0"/>
                <a:cs typeface="Arial" pitchFamily="34" charset="0"/>
              </a:rPr>
              <a:t>36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±5 mm</a:t>
            </a:r>
            <a:r>
              <a:rPr lang="bs-Latn-BA" sz="2000" dirty="0">
                <a:latin typeface="Arial" pitchFamily="34" charset="0"/>
                <a:cs typeface="Arial" pitchFamily="34" charset="0"/>
              </a:rPr>
              <a:t>,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a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kod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TAV </a:t>
            </a:r>
            <a:r>
              <a:rPr lang="sr-Latn-BA" sz="2000" dirty="0">
                <a:latin typeface="Arial" pitchFamily="34" charset="0"/>
                <a:cs typeface="Arial" pitchFamily="34" charset="0"/>
              </a:rPr>
              <a:t>35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±5 mm</a:t>
            </a:r>
            <a:r>
              <a:rPr lang="sr-Latn-BA" sz="2000" dirty="0" smtClean="0">
                <a:latin typeface="Arial" pitchFamily="34" charset="0"/>
                <a:cs typeface="Arial" pitchFamily="34" charset="0"/>
              </a:rPr>
              <a:t>;</a:t>
            </a:r>
          </a:p>
          <a:p>
            <a:pPr marL="342900" indent="-342900" algn="just">
              <a:buFont typeface="Wingdings" pitchFamily="2" charset="2"/>
              <a:buChar char="v"/>
            </a:pPr>
            <a:endParaRPr lang="sr-Latn-BA" sz="2000" dirty="0"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buFont typeface="Wingdings" pitchFamily="2" charset="2"/>
              <a:buChar char="v"/>
            </a:pPr>
            <a:r>
              <a:rPr lang="en-US" sz="2000" dirty="0" err="1">
                <a:latin typeface="Arial" pitchFamily="34" charset="0"/>
                <a:cs typeface="Arial" pitchFamily="34" charset="0"/>
              </a:rPr>
              <a:t>Dijametar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ascendentne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bs-Latn-BA" sz="2000" dirty="0">
                <a:latin typeface="Arial" pitchFamily="34" charset="0"/>
                <a:cs typeface="Arial" pitchFamily="34" charset="0"/>
              </a:rPr>
              <a:t>aorte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kod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obje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grupe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bs-Latn-BA" sz="2000" dirty="0">
                <a:latin typeface="Arial" pitchFamily="34" charset="0"/>
                <a:cs typeface="Arial" pitchFamily="34" charset="0"/>
              </a:rPr>
              <a:t>ispitanika </a:t>
            </a:r>
            <a:r>
              <a:rPr lang="sr-Latn-BA" sz="2000" dirty="0">
                <a:latin typeface="Arial" pitchFamily="34" charset="0"/>
                <a:cs typeface="Arial" pitchFamily="34" charset="0"/>
              </a:rPr>
              <a:t>36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±6 mm, </a:t>
            </a:r>
            <a:r>
              <a:rPr lang="bs-Latn-BA" sz="2000" dirty="0">
                <a:latin typeface="Arial" pitchFamily="34" charset="0"/>
                <a:cs typeface="Arial" pitchFamily="34" charset="0"/>
              </a:rPr>
              <a:t>d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isekcija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korijena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aorte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zabilježena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bs-Latn-BA" sz="2000" dirty="0">
                <a:latin typeface="Arial" pitchFamily="34" charset="0"/>
                <a:cs typeface="Arial" pitchFamily="34" charset="0"/>
              </a:rPr>
              <a:t>kod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4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pacijenta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bs-Latn-BA" sz="20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3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sa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BAV i 1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sa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TAV</a:t>
            </a:r>
            <a:r>
              <a:rPr lang="bs-Latn-BA" sz="2000" dirty="0">
                <a:latin typeface="Arial" pitchFamily="34" charset="0"/>
                <a:cs typeface="Arial" pitchFamily="34" charset="0"/>
              </a:rPr>
              <a:t>);</a:t>
            </a:r>
            <a:endParaRPr lang="sr-Latn-BA" sz="2000" dirty="0">
              <a:latin typeface="Arial" pitchFamily="34" charset="0"/>
              <a:cs typeface="Arial" pitchFamily="34" charset="0"/>
            </a:endParaRPr>
          </a:p>
          <a:p>
            <a:pPr algn="just"/>
            <a:endParaRPr lang="sr-Latn-BA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buFont typeface="Wingdings" pitchFamily="2" charset="2"/>
              <a:buChar char="v"/>
            </a:pPr>
            <a:endParaRPr lang="bs-Latn-BA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755576" y="493986"/>
            <a:ext cx="778674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r-HR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REZULTATI</a:t>
            </a:r>
            <a:endParaRPr lang="hr-HR" sz="32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3403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8C5FB6E4-1AD3-41B4-99B9-9F4FECB0536F}"/>
              </a:ext>
            </a:extLst>
          </p:cNvPr>
          <p:cNvSpPr txBox="1"/>
          <p:nvPr/>
        </p:nvSpPr>
        <p:spPr>
          <a:xfrm>
            <a:off x="1997046" y="6191527"/>
            <a:ext cx="51718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900" b="1" dirty="0">
                <a:solidFill>
                  <a:prstClr val="white">
                    <a:lumMod val="50000"/>
                  </a:prstClr>
                </a:solidFill>
              </a:rPr>
              <a:t>УНИВЕРЗИТЕТ У БАЊОЈ ЛУЦИ</a:t>
            </a:r>
          </a:p>
          <a:p>
            <a:pPr algn="ctr"/>
            <a:r>
              <a:rPr lang="en-US" sz="700" dirty="0">
                <a:solidFill>
                  <a:prstClr val="white">
                    <a:lumMod val="50000"/>
                  </a:prstClr>
                </a:solidFill>
              </a:rPr>
              <a:t>UNIVERSITY OF BANJA LUKA</a:t>
            </a:r>
            <a:endParaRPr lang="sr-Cyrl-RS" sz="700" dirty="0">
              <a:solidFill>
                <a:prstClr val="white">
                  <a:lumMod val="50000"/>
                </a:prstClr>
              </a:solidFill>
            </a:endParaRPr>
          </a:p>
          <a:p>
            <a:pPr algn="ctr"/>
            <a:r>
              <a:rPr lang="sr-Cyrl-RS" sz="900" b="1" dirty="0">
                <a:solidFill>
                  <a:prstClr val="white">
                    <a:lumMod val="50000"/>
                  </a:prstClr>
                </a:solidFill>
              </a:rPr>
              <a:t>МЕДИЦИНСКИ ФАКУЛТЕТ</a:t>
            </a:r>
            <a:endParaRPr lang="en-US" sz="900" b="1" dirty="0">
              <a:solidFill>
                <a:prstClr val="white">
                  <a:lumMod val="50000"/>
                </a:prstClr>
              </a:solidFill>
            </a:endParaRPr>
          </a:p>
          <a:p>
            <a:pPr algn="ctr"/>
            <a:r>
              <a:rPr lang="en-US" sz="700" dirty="0">
                <a:solidFill>
                  <a:prstClr val="white">
                    <a:lumMod val="50000"/>
                  </a:prstClr>
                </a:solidFill>
              </a:rPr>
              <a:t>FACULTY OF MEDICINE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092CDECE-E189-45DC-9331-2056D1F05E9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9592" y="6220225"/>
            <a:ext cx="449782" cy="52737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="" xmlns:a16="http://schemas.microsoft.com/office/drawing/2014/main" id="{A84540D9-CFC8-4E37-88F0-88A7C194DAB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2203" y="6219734"/>
            <a:ext cx="508151" cy="50174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91A7596E-0ECB-4833-AF87-5FF27853123E}"/>
              </a:ext>
            </a:extLst>
          </p:cNvPr>
          <p:cNvSpPr txBox="1"/>
          <p:nvPr/>
        </p:nvSpPr>
        <p:spPr>
          <a:xfrm>
            <a:off x="465118" y="1700808"/>
            <a:ext cx="8077200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endParaRPr lang="bs-Latn-BA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755576" y="493986"/>
            <a:ext cx="778674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r-HR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REZULTATI</a:t>
            </a:r>
            <a:endParaRPr lang="hr-HR" sz="32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982569" y="1488240"/>
            <a:ext cx="7200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i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Tabela</a:t>
            </a:r>
            <a:r>
              <a:rPr lang="en-GB" sz="1400" i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bs-Latn-BA" sz="1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en-GB" sz="1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en-GB" sz="1400" i="1" dirty="0" err="1">
                <a:latin typeface="Arial" pitchFamily="34" charset="0"/>
                <a:cs typeface="Arial" pitchFamily="34" charset="0"/>
              </a:rPr>
              <a:t>Komparacija</a:t>
            </a:r>
            <a:r>
              <a:rPr lang="en-GB" sz="1400" i="1" dirty="0">
                <a:latin typeface="Arial" pitchFamily="34" charset="0"/>
                <a:cs typeface="Arial" pitchFamily="34" charset="0"/>
              </a:rPr>
              <a:t> </a:t>
            </a:r>
            <a:r>
              <a:rPr lang="bs-Latn-BA" sz="1400" i="1" dirty="0" smtClean="0">
                <a:latin typeface="Arial" pitchFamily="34" charset="0"/>
                <a:cs typeface="Arial" pitchFamily="34" charset="0"/>
              </a:rPr>
              <a:t>demografskih karakteristika i morfoloških karakteristika korijena aorte pacijenata sa BAV i TAV</a:t>
            </a:r>
            <a:endParaRPr lang="en-GB" dirty="0"/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91826337"/>
              </p:ext>
            </p:extLst>
          </p:nvPr>
        </p:nvGraphicFramePr>
        <p:xfrm>
          <a:off x="1647606" y="2104158"/>
          <a:ext cx="5712224" cy="408736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6" name="Document" r:id="rId7" imgW="6289371" imgH="4499843" progId="Word.Document.12">
                  <p:embed/>
                </p:oleObj>
              </mc:Choice>
              <mc:Fallback>
                <p:oleObj name="Document" r:id="rId7" imgW="6289371" imgH="4499843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647606" y="2104158"/>
                        <a:ext cx="5712224" cy="408736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732845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8C5FB6E4-1AD3-41B4-99B9-9F4FECB0536F}"/>
              </a:ext>
            </a:extLst>
          </p:cNvPr>
          <p:cNvSpPr txBox="1"/>
          <p:nvPr/>
        </p:nvSpPr>
        <p:spPr>
          <a:xfrm>
            <a:off x="1997046" y="6191527"/>
            <a:ext cx="51718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900" b="1" dirty="0">
                <a:solidFill>
                  <a:prstClr val="white">
                    <a:lumMod val="50000"/>
                  </a:prstClr>
                </a:solidFill>
              </a:rPr>
              <a:t>УНИВЕРЗИТЕТ У БАЊОЈ ЛУЦИ</a:t>
            </a:r>
          </a:p>
          <a:p>
            <a:pPr algn="ctr"/>
            <a:r>
              <a:rPr lang="en-US" sz="700" dirty="0">
                <a:solidFill>
                  <a:prstClr val="white">
                    <a:lumMod val="50000"/>
                  </a:prstClr>
                </a:solidFill>
              </a:rPr>
              <a:t>UNIVERSITY OF BANJA LUKA</a:t>
            </a:r>
            <a:endParaRPr lang="sr-Cyrl-RS" sz="700" dirty="0">
              <a:solidFill>
                <a:prstClr val="white">
                  <a:lumMod val="50000"/>
                </a:prstClr>
              </a:solidFill>
            </a:endParaRPr>
          </a:p>
          <a:p>
            <a:pPr algn="ctr"/>
            <a:r>
              <a:rPr lang="sr-Cyrl-RS" sz="900" b="1" dirty="0">
                <a:solidFill>
                  <a:prstClr val="white">
                    <a:lumMod val="50000"/>
                  </a:prstClr>
                </a:solidFill>
              </a:rPr>
              <a:t>МЕДИЦИНСКИ ФАКУЛТЕТ</a:t>
            </a:r>
            <a:endParaRPr lang="en-US" sz="900" b="1" dirty="0">
              <a:solidFill>
                <a:prstClr val="white">
                  <a:lumMod val="50000"/>
                </a:prstClr>
              </a:solidFill>
            </a:endParaRPr>
          </a:p>
          <a:p>
            <a:pPr algn="ctr"/>
            <a:r>
              <a:rPr lang="en-US" sz="700" dirty="0">
                <a:solidFill>
                  <a:prstClr val="white">
                    <a:lumMod val="50000"/>
                  </a:prstClr>
                </a:solidFill>
              </a:rPr>
              <a:t>FACULTY OF MEDICINE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092CDECE-E189-45DC-9331-2056D1F05E9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9592" y="6220225"/>
            <a:ext cx="449782" cy="52737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="" xmlns:a16="http://schemas.microsoft.com/office/drawing/2014/main" id="{A84540D9-CFC8-4E37-88F0-88A7C194DAB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2203" y="6219734"/>
            <a:ext cx="508151" cy="50174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91A7596E-0ECB-4833-AF87-5FF27853123E}"/>
              </a:ext>
            </a:extLst>
          </p:cNvPr>
          <p:cNvSpPr txBox="1"/>
          <p:nvPr/>
        </p:nvSpPr>
        <p:spPr>
          <a:xfrm>
            <a:off x="544369" y="1988840"/>
            <a:ext cx="8077200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sr-Latn-BA" sz="2000" dirty="0">
                <a:latin typeface="Arial" pitchFamily="34" charset="0"/>
                <a:cs typeface="Arial" pitchFamily="34" charset="0"/>
              </a:rPr>
              <a:t>Starost </a:t>
            </a:r>
            <a:r>
              <a:rPr lang="sr-Latn-BA" sz="2000" dirty="0" smtClean="0">
                <a:latin typeface="Arial" pitchFamily="34" charset="0"/>
                <a:cs typeface="Arial" pitchFamily="34" charset="0"/>
              </a:rPr>
              <a:t>pacijenata i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dijamet</a:t>
            </a:r>
            <a:r>
              <a:rPr lang="bs-Latn-BA" sz="2000" dirty="0" smtClean="0">
                <a:latin typeface="Arial" pitchFamily="34" charset="0"/>
                <a:cs typeface="Arial" pitchFamily="34" charset="0"/>
              </a:rPr>
              <a:t>ar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aorte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na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nivou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Valsalvinih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sinusa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sr-Latn-BA" sz="2000" dirty="0" smtClean="0">
                <a:latin typeface="Arial" pitchFamily="34" charset="0"/>
                <a:cs typeface="Arial" pitchFamily="34" charset="0"/>
              </a:rPr>
              <a:t>su </a:t>
            </a:r>
            <a:r>
              <a:rPr lang="sr-Latn-BA" sz="2000" dirty="0">
                <a:latin typeface="Arial" pitchFamily="34" charset="0"/>
                <a:cs typeface="Arial" pitchFamily="34" charset="0"/>
              </a:rPr>
              <a:t>se pokazali kao statistički signifikantni </a:t>
            </a:r>
            <a:r>
              <a:rPr lang="sr-Latn-BA" sz="2000" dirty="0" smtClean="0">
                <a:latin typeface="Arial" pitchFamily="34" charset="0"/>
                <a:cs typeface="Arial" pitchFamily="34" charset="0"/>
              </a:rPr>
              <a:t>parametri (</a:t>
            </a:r>
            <a:r>
              <a:rPr lang="sr-Latn-BA" sz="2000" i="1" dirty="0" smtClean="0">
                <a:latin typeface="Arial" pitchFamily="34" charset="0"/>
                <a:cs typeface="Arial" pitchFamily="34" charset="0"/>
              </a:rPr>
              <a:t>p&lt;0,05</a:t>
            </a:r>
            <a:r>
              <a:rPr lang="sr-Latn-BA" sz="2000" dirty="0" smtClean="0">
                <a:latin typeface="Arial" pitchFamily="34" charset="0"/>
                <a:cs typeface="Arial" pitchFamily="34" charset="0"/>
              </a:rPr>
              <a:t>), dok prisustvo komorbiditeta (povišen krvni pritisak),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dijametar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ST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spoja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bs-Latn-BA" sz="2000" dirty="0">
                <a:latin typeface="Arial" pitchFamily="34" charset="0"/>
                <a:cs typeface="Arial" pitchFamily="34" charset="0"/>
              </a:rPr>
              <a:t>i ascendentne </a:t>
            </a:r>
            <a:r>
              <a:rPr lang="bs-Latn-BA" sz="2000" dirty="0" smtClean="0">
                <a:latin typeface="Arial" pitchFamily="34" charset="0"/>
                <a:cs typeface="Arial" pitchFamily="34" charset="0"/>
              </a:rPr>
              <a:t>aorte, </a:t>
            </a:r>
            <a:r>
              <a:rPr lang="bs-Latn-BA" sz="2000" dirty="0">
                <a:latin typeface="Arial" pitchFamily="34" charset="0"/>
                <a:cs typeface="Arial" pitchFamily="34" charset="0"/>
              </a:rPr>
              <a:t>kao </a:t>
            </a:r>
            <a:r>
              <a:rPr lang="bs-Latn-BA" sz="2000" dirty="0" smtClean="0">
                <a:latin typeface="Arial" pitchFamily="34" charset="0"/>
                <a:cs typeface="Arial" pitchFamily="34" charset="0"/>
              </a:rPr>
              <a:t>i disekcija </a:t>
            </a:r>
            <a:r>
              <a:rPr lang="bs-Latn-BA" sz="2000" dirty="0">
                <a:latin typeface="Arial" pitchFamily="34" charset="0"/>
                <a:cs typeface="Arial" pitchFamily="34" charset="0"/>
              </a:rPr>
              <a:t>korijena </a:t>
            </a:r>
            <a:r>
              <a:rPr lang="bs-Latn-BA" sz="2000" dirty="0" smtClean="0">
                <a:latin typeface="Arial" pitchFamily="34" charset="0"/>
                <a:cs typeface="Arial" pitchFamily="34" charset="0"/>
              </a:rPr>
              <a:t>aorte nisu statistički signifikantni</a:t>
            </a:r>
            <a:r>
              <a:rPr lang="sr-Latn-BA" sz="2000" dirty="0" smtClean="0">
                <a:latin typeface="Arial" pitchFamily="34" charset="0"/>
                <a:cs typeface="Arial" pitchFamily="34" charset="0"/>
              </a:rPr>
              <a:t> parametri </a:t>
            </a:r>
            <a:r>
              <a:rPr lang="sr-Latn-BA" sz="2000" smtClean="0">
                <a:latin typeface="Arial" pitchFamily="34" charset="0"/>
                <a:cs typeface="Arial" pitchFamily="34" charset="0"/>
              </a:rPr>
              <a:t>(</a:t>
            </a:r>
            <a:r>
              <a:rPr lang="sr-Latn-BA" sz="2000" i="1" smtClean="0">
                <a:latin typeface="Arial" pitchFamily="34" charset="0"/>
                <a:cs typeface="Arial" pitchFamily="34" charset="0"/>
              </a:rPr>
              <a:t>p&gt;0,05</a:t>
            </a:r>
            <a:r>
              <a:rPr lang="sr-Latn-BA" sz="2000" dirty="0" smtClean="0">
                <a:latin typeface="Arial" pitchFamily="34" charset="0"/>
                <a:cs typeface="Arial" pitchFamily="34" charset="0"/>
              </a:rPr>
              <a:t>) u nastanku </a:t>
            </a:r>
            <a:r>
              <a:rPr lang="sr-Latn-BA" sz="2000" dirty="0">
                <a:latin typeface="Arial" pitchFamily="34" charset="0"/>
                <a:cs typeface="Arial" pitchFamily="34" charset="0"/>
              </a:rPr>
              <a:t>patoloških promjena korijena </a:t>
            </a:r>
            <a:r>
              <a:rPr lang="sr-Latn-BA" sz="2000" dirty="0" smtClean="0">
                <a:latin typeface="Arial" pitchFamily="34" charset="0"/>
                <a:cs typeface="Arial" pitchFamily="34" charset="0"/>
              </a:rPr>
              <a:t>aorte.</a:t>
            </a:r>
            <a:endParaRPr lang="sr-Latn-BA" alt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755576" y="493986"/>
            <a:ext cx="778674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r-HR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REZULTATI</a:t>
            </a:r>
          </a:p>
        </p:txBody>
      </p:sp>
    </p:spTree>
    <p:extLst>
      <p:ext uri="{BB962C8B-B14F-4D97-AF65-F5344CB8AC3E}">
        <p14:creationId xmlns:p14="http://schemas.microsoft.com/office/powerpoint/2010/main" val="1418793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8C5FB6E4-1AD3-41B4-99B9-9F4FECB0536F}"/>
              </a:ext>
            </a:extLst>
          </p:cNvPr>
          <p:cNvSpPr txBox="1"/>
          <p:nvPr/>
        </p:nvSpPr>
        <p:spPr>
          <a:xfrm>
            <a:off x="1997046" y="6191527"/>
            <a:ext cx="51718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900" b="1" dirty="0">
                <a:solidFill>
                  <a:prstClr val="white">
                    <a:lumMod val="50000"/>
                  </a:prstClr>
                </a:solidFill>
              </a:rPr>
              <a:t>УНИВЕРЗИТЕТ У БАЊОЈ ЛУЦИ</a:t>
            </a:r>
          </a:p>
          <a:p>
            <a:pPr algn="ctr"/>
            <a:r>
              <a:rPr lang="en-US" sz="700" dirty="0">
                <a:solidFill>
                  <a:prstClr val="white">
                    <a:lumMod val="50000"/>
                  </a:prstClr>
                </a:solidFill>
              </a:rPr>
              <a:t>UNIVERSITY OF BANJA LUKA</a:t>
            </a:r>
            <a:endParaRPr lang="sr-Cyrl-RS" sz="700" dirty="0">
              <a:solidFill>
                <a:prstClr val="white">
                  <a:lumMod val="50000"/>
                </a:prstClr>
              </a:solidFill>
            </a:endParaRPr>
          </a:p>
          <a:p>
            <a:pPr algn="ctr"/>
            <a:r>
              <a:rPr lang="sr-Cyrl-RS" sz="900" b="1" dirty="0">
                <a:solidFill>
                  <a:prstClr val="white">
                    <a:lumMod val="50000"/>
                  </a:prstClr>
                </a:solidFill>
              </a:rPr>
              <a:t>МЕДИЦИНСКИ ФАКУЛТЕТ</a:t>
            </a:r>
            <a:endParaRPr lang="en-US" sz="900" b="1" dirty="0">
              <a:solidFill>
                <a:prstClr val="white">
                  <a:lumMod val="50000"/>
                </a:prstClr>
              </a:solidFill>
            </a:endParaRPr>
          </a:p>
          <a:p>
            <a:pPr algn="ctr"/>
            <a:r>
              <a:rPr lang="en-US" sz="700" dirty="0">
                <a:solidFill>
                  <a:prstClr val="white">
                    <a:lumMod val="50000"/>
                  </a:prstClr>
                </a:solidFill>
              </a:rPr>
              <a:t>FACULTY OF MEDICINE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092CDECE-E189-45DC-9331-2056D1F05E9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9592" y="6220225"/>
            <a:ext cx="449782" cy="52737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="" xmlns:a16="http://schemas.microsoft.com/office/drawing/2014/main" id="{A84540D9-CFC8-4E37-88F0-88A7C194DAB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2203" y="6219734"/>
            <a:ext cx="508151" cy="50174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91A7596E-0ECB-4833-AF87-5FF27853123E}"/>
              </a:ext>
            </a:extLst>
          </p:cNvPr>
          <p:cNvSpPr txBox="1"/>
          <p:nvPr/>
        </p:nvSpPr>
        <p:spPr>
          <a:xfrm>
            <a:off x="457518" y="1196752"/>
            <a:ext cx="8283346" cy="75610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buFont typeface="Wingdings" pitchFamily="2" charset="2"/>
              <a:buChar char="v"/>
            </a:pPr>
            <a:endParaRPr lang="bs-Latn-BA" sz="2000" dirty="0" smtClean="0"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buFont typeface="Wingdings" pitchFamily="2" charset="2"/>
              <a:buChar char="v"/>
            </a:pP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Patologija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korijena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aorte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je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povezana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sa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bikuspidnom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aortnom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valvulom</a:t>
            </a:r>
            <a:r>
              <a:rPr lang="bs-Latn-BA" sz="20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najčešće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zbog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slabost</a:t>
            </a:r>
            <a:r>
              <a:rPr lang="bs-Latn-BA" sz="2000" dirty="0">
                <a:latin typeface="Arial" pitchFamily="34" charset="0"/>
                <a:cs typeface="Arial" pitchFamily="34" charset="0"/>
              </a:rPr>
              <a:t>i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vezivnog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tkiva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bs-Latn-BA" sz="20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dilatacij</a:t>
            </a:r>
            <a:r>
              <a:rPr lang="bs-Latn-BA" sz="2000" dirty="0">
                <a:latin typeface="Arial" pitchFamily="34" charset="0"/>
                <a:cs typeface="Arial" pitchFamily="34" charset="0"/>
              </a:rPr>
              <a:t>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ili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aneurizmatsko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proširenj</a:t>
            </a:r>
            <a:r>
              <a:rPr lang="bs-Latn-BA" sz="2000" dirty="0">
                <a:latin typeface="Arial" pitchFamily="34" charset="0"/>
                <a:cs typeface="Arial" pitchFamily="34" charset="0"/>
              </a:rPr>
              <a:t>e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i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disekcij</a:t>
            </a:r>
            <a:r>
              <a:rPr lang="bs-Latn-BA" sz="2000" dirty="0">
                <a:latin typeface="Arial" pitchFamily="34" charset="0"/>
                <a:cs typeface="Arial" pitchFamily="34" charset="0"/>
              </a:rPr>
              <a:t>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korijena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aorte</a:t>
            </a:r>
            <a:r>
              <a:rPr lang="bs-Latn-BA" sz="2000" dirty="0" smtClean="0">
                <a:latin typeface="Arial" pitchFamily="34" charset="0"/>
                <a:cs typeface="Arial" pitchFamily="34" charset="0"/>
              </a:rPr>
              <a:t>);</a:t>
            </a:r>
            <a:r>
              <a:rPr lang="sr-Latn-BA" sz="2000" baseline="30000" dirty="0" smtClean="0">
                <a:latin typeface="Arial" pitchFamily="34" charset="0"/>
                <a:cs typeface="Arial" pitchFamily="34" charset="0"/>
              </a:rPr>
              <a:t>2,3</a:t>
            </a:r>
          </a:p>
          <a:p>
            <a:pPr algn="just"/>
            <a:endParaRPr lang="bs-Latn-BA" sz="2000" dirty="0" smtClean="0">
              <a:latin typeface="Arial" pitchFamily="34" charset="0"/>
              <a:cs typeface="Arial" pitchFamily="34" charset="0"/>
            </a:endParaRPr>
          </a:p>
          <a:p>
            <a:pPr algn="just"/>
            <a:endParaRPr lang="sr-Latn-BA" sz="2000" baseline="30000" dirty="0"/>
          </a:p>
          <a:p>
            <a:pPr marL="342900" indent="-342900" algn="just">
              <a:buFont typeface="Wingdings" pitchFamily="2" charset="2"/>
              <a:buChar char="v"/>
            </a:pPr>
            <a:endParaRPr lang="sr-Latn-BA" sz="1400" baseline="30000" dirty="0" smtClean="0"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buFont typeface="Wingdings" pitchFamily="2" charset="2"/>
              <a:buChar char="v"/>
            </a:pPr>
            <a:endParaRPr lang="sr-Latn-BA" sz="1400" baseline="30000" dirty="0">
              <a:latin typeface="Arial" pitchFamily="34" charset="0"/>
              <a:cs typeface="Arial" pitchFamily="34" charset="0"/>
            </a:endParaRPr>
          </a:p>
          <a:p>
            <a:pPr algn="just"/>
            <a:endParaRPr lang="sr-Latn-BA" sz="1400" baseline="30000" dirty="0">
              <a:latin typeface="Arial" pitchFamily="34" charset="0"/>
              <a:cs typeface="Arial" pitchFamily="34" charset="0"/>
            </a:endParaRPr>
          </a:p>
          <a:p>
            <a:pPr algn="just"/>
            <a:endParaRPr lang="sr-Latn-BA" sz="1400" baseline="30000" dirty="0">
              <a:latin typeface="Arial" pitchFamily="34" charset="0"/>
              <a:cs typeface="Arial" pitchFamily="34" charset="0"/>
            </a:endParaRPr>
          </a:p>
          <a:p>
            <a:pPr algn="just"/>
            <a:endParaRPr lang="sr-Latn-BA" sz="1400" baseline="30000" dirty="0" smtClean="0">
              <a:latin typeface="Arial" pitchFamily="34" charset="0"/>
              <a:cs typeface="Arial" pitchFamily="34" charset="0"/>
            </a:endParaRPr>
          </a:p>
          <a:p>
            <a:pPr algn="just"/>
            <a:endParaRPr lang="sr-Latn-BA" sz="1400" baseline="30000" dirty="0" smtClean="0">
              <a:latin typeface="Arial" pitchFamily="34" charset="0"/>
              <a:cs typeface="Arial" pitchFamily="34" charset="0"/>
            </a:endParaRPr>
          </a:p>
          <a:p>
            <a:pPr algn="just"/>
            <a:endParaRPr lang="sr-Latn-BA" sz="1400" baseline="30000" dirty="0">
              <a:latin typeface="Arial" pitchFamily="34" charset="0"/>
              <a:cs typeface="Arial" pitchFamily="34" charset="0"/>
            </a:endParaRPr>
          </a:p>
          <a:p>
            <a:pPr algn="just"/>
            <a:endParaRPr lang="sr-Latn-BA" sz="1400" baseline="30000" dirty="0" smtClean="0">
              <a:latin typeface="Arial" pitchFamily="34" charset="0"/>
              <a:cs typeface="Arial" pitchFamily="34" charset="0"/>
            </a:endParaRPr>
          </a:p>
          <a:p>
            <a:pPr algn="just"/>
            <a:endParaRPr lang="sr-Latn-BA" sz="1400" baseline="30000" dirty="0" smtClean="0">
              <a:latin typeface="Arial" pitchFamily="34" charset="0"/>
              <a:cs typeface="Arial" pitchFamily="34" charset="0"/>
            </a:endParaRPr>
          </a:p>
          <a:p>
            <a:pPr algn="just"/>
            <a:endParaRPr lang="sr-Latn-BA" sz="1400" baseline="30000" dirty="0">
              <a:latin typeface="Arial" pitchFamily="34" charset="0"/>
              <a:cs typeface="Arial" pitchFamily="34" charset="0"/>
            </a:endParaRPr>
          </a:p>
          <a:p>
            <a:pPr algn="just"/>
            <a:endParaRPr lang="sr-Latn-BA" sz="1400" baseline="30000" dirty="0" smtClean="0">
              <a:latin typeface="Arial" pitchFamily="34" charset="0"/>
              <a:cs typeface="Arial" pitchFamily="34" charset="0"/>
            </a:endParaRPr>
          </a:p>
          <a:p>
            <a:pPr algn="just"/>
            <a:endParaRPr lang="sr-Latn-BA" sz="1400" baseline="30000" dirty="0">
              <a:latin typeface="Arial" pitchFamily="34" charset="0"/>
              <a:cs typeface="Arial" pitchFamily="34" charset="0"/>
            </a:endParaRPr>
          </a:p>
          <a:p>
            <a:pPr algn="just"/>
            <a:endParaRPr lang="sr-Latn-BA" sz="1400" baseline="30000" dirty="0" smtClean="0">
              <a:latin typeface="Arial" pitchFamily="34" charset="0"/>
              <a:cs typeface="Arial" pitchFamily="34" charset="0"/>
            </a:endParaRPr>
          </a:p>
          <a:p>
            <a:pPr algn="just"/>
            <a:endParaRPr lang="sr-Latn-BA" sz="1400" baseline="30000" dirty="0" smtClean="0">
              <a:latin typeface="Arial" pitchFamily="34" charset="0"/>
              <a:cs typeface="Arial" pitchFamily="34" charset="0"/>
            </a:endParaRPr>
          </a:p>
          <a:p>
            <a:pPr algn="just"/>
            <a:endParaRPr lang="sr-Latn-BA" sz="1400" baseline="30000" dirty="0">
              <a:latin typeface="Arial" pitchFamily="34" charset="0"/>
              <a:cs typeface="Arial" pitchFamily="34" charset="0"/>
            </a:endParaRPr>
          </a:p>
          <a:p>
            <a:pPr algn="just"/>
            <a:endParaRPr lang="sr-Latn-BA" sz="1400" baseline="30000" dirty="0">
              <a:latin typeface="Arial" pitchFamily="34" charset="0"/>
              <a:cs typeface="Arial" pitchFamily="34" charset="0"/>
            </a:endParaRPr>
          </a:p>
          <a:p>
            <a:pPr algn="just"/>
            <a:endParaRPr lang="sr-Latn-BA" sz="1200" baseline="30000" dirty="0" smtClean="0">
              <a:latin typeface="Arial" pitchFamily="34" charset="0"/>
              <a:cs typeface="Arial" pitchFamily="34" charset="0"/>
            </a:endParaRPr>
          </a:p>
          <a:p>
            <a:pPr lvl="0"/>
            <a:r>
              <a:rPr lang="sr-Latn-BA" sz="1200" baseline="30000" dirty="0">
                <a:latin typeface="Arial" pitchFamily="34" charset="0"/>
                <a:cs typeface="Arial" pitchFamily="34" charset="0"/>
              </a:rPr>
              <a:t>2</a:t>
            </a:r>
            <a:r>
              <a:rPr lang="en-US" sz="1200" dirty="0" err="1" smtClean="0">
                <a:latin typeface="Arial" pitchFamily="34" charset="0"/>
                <a:cs typeface="Arial" pitchFamily="34" charset="0"/>
              </a:rPr>
              <a:t>Loeys</a:t>
            </a:r>
            <a:r>
              <a:rPr lang="en-US" sz="1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200" dirty="0">
                <a:latin typeface="Arial" pitchFamily="34" charset="0"/>
                <a:cs typeface="Arial" pitchFamily="34" charset="0"/>
              </a:rPr>
              <a:t>BL, </a:t>
            </a:r>
            <a:r>
              <a:rPr lang="en-US" sz="1200" dirty="0" err="1">
                <a:latin typeface="Arial" pitchFamily="34" charset="0"/>
                <a:cs typeface="Arial" pitchFamily="34" charset="0"/>
              </a:rPr>
              <a:t>Schwarze</a:t>
            </a:r>
            <a:r>
              <a:rPr lang="en-US" sz="1200" dirty="0">
                <a:latin typeface="Arial" pitchFamily="34" charset="0"/>
                <a:cs typeface="Arial" pitchFamily="34" charset="0"/>
              </a:rPr>
              <a:t> U, Holm T, et al. Aneurysm syndromes caused by mutations in the TGF-beta receptor. N </a:t>
            </a:r>
            <a:r>
              <a:rPr lang="en-US" sz="1200" dirty="0" err="1">
                <a:latin typeface="Arial" pitchFamily="34" charset="0"/>
                <a:cs typeface="Arial" pitchFamily="34" charset="0"/>
              </a:rPr>
              <a:t>Engl</a:t>
            </a:r>
            <a:r>
              <a:rPr lang="en-US" sz="1200" dirty="0">
                <a:latin typeface="Arial" pitchFamily="34" charset="0"/>
                <a:cs typeface="Arial" pitchFamily="34" charset="0"/>
              </a:rPr>
              <a:t> J Med 2006;8:788e98</a:t>
            </a:r>
            <a:endParaRPr lang="en-GB" sz="1200" dirty="0">
              <a:latin typeface="Arial" pitchFamily="34" charset="0"/>
              <a:cs typeface="Arial" pitchFamily="34" charset="0"/>
            </a:endParaRPr>
          </a:p>
          <a:p>
            <a:r>
              <a:rPr lang="en-US" sz="1200" dirty="0">
                <a:latin typeface="Arial" pitchFamily="34" charset="0"/>
                <a:cs typeface="Arial" pitchFamily="34" charset="0"/>
              </a:rPr>
              <a:t> </a:t>
            </a:r>
            <a:endParaRPr lang="en-GB" sz="1200" dirty="0">
              <a:latin typeface="Arial" pitchFamily="34" charset="0"/>
              <a:cs typeface="Arial" pitchFamily="34" charset="0"/>
            </a:endParaRPr>
          </a:p>
          <a:p>
            <a:pPr lvl="0"/>
            <a:r>
              <a:rPr lang="sr-Latn-BA" sz="1200" baseline="30000" dirty="0">
                <a:latin typeface="Arial" pitchFamily="34" charset="0"/>
                <a:cs typeface="Arial" pitchFamily="34" charset="0"/>
              </a:rPr>
              <a:t>3</a:t>
            </a:r>
            <a:r>
              <a:rPr lang="en-US" sz="1200" dirty="0" err="1" smtClean="0">
                <a:latin typeface="Arial" pitchFamily="34" charset="0"/>
                <a:cs typeface="Arial" pitchFamily="34" charset="0"/>
              </a:rPr>
              <a:t>Mahle</a:t>
            </a:r>
            <a:r>
              <a:rPr lang="en-US" sz="1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200" dirty="0">
                <a:latin typeface="Arial" pitchFamily="34" charset="0"/>
                <a:cs typeface="Arial" pitchFamily="34" charset="0"/>
              </a:rPr>
              <a:t>WT, Sutherland JL, </a:t>
            </a:r>
            <a:r>
              <a:rPr lang="en-US" sz="1200" dirty="0" err="1">
                <a:latin typeface="Arial" pitchFamily="34" charset="0"/>
                <a:cs typeface="Arial" pitchFamily="34" charset="0"/>
              </a:rPr>
              <a:t>Frias</a:t>
            </a:r>
            <a:r>
              <a:rPr lang="en-US" sz="1200" dirty="0">
                <a:latin typeface="Arial" pitchFamily="34" charset="0"/>
                <a:cs typeface="Arial" pitchFamily="34" charset="0"/>
              </a:rPr>
              <a:t> PA. Outcome of isolated bicuspid aortic valve in childhood. J </a:t>
            </a:r>
            <a:r>
              <a:rPr lang="en-US" sz="1200" dirty="0" err="1" smtClean="0">
                <a:latin typeface="Arial" pitchFamily="34" charset="0"/>
                <a:cs typeface="Arial" pitchFamily="34" charset="0"/>
              </a:rPr>
              <a:t>Pediatr</a:t>
            </a:r>
            <a:r>
              <a:rPr lang="bs-Latn-BA" sz="1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200" dirty="0" smtClean="0">
                <a:latin typeface="Arial" pitchFamily="34" charset="0"/>
                <a:cs typeface="Arial" pitchFamily="34" charset="0"/>
              </a:rPr>
              <a:t>2010;3:445e9</a:t>
            </a:r>
            <a:endParaRPr lang="en-GB" sz="1200" dirty="0"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buFont typeface="Wingdings" pitchFamily="2" charset="2"/>
              <a:buChar char="v"/>
            </a:pPr>
            <a:endParaRPr lang="sr-Latn-BA" sz="2000" baseline="30000" dirty="0" smtClean="0"/>
          </a:p>
          <a:p>
            <a:pPr algn="just"/>
            <a:endParaRPr lang="sr-Latn-BA" sz="2000" baseline="30000" dirty="0" smtClean="0"/>
          </a:p>
          <a:p>
            <a:pPr marL="342900" indent="-342900" algn="just">
              <a:buFont typeface="Wingdings" pitchFamily="2" charset="2"/>
              <a:buChar char="v"/>
            </a:pPr>
            <a:endParaRPr lang="sr-Latn-BA" sz="2000" dirty="0" smtClean="0">
              <a:latin typeface="Arial" pitchFamily="34" charset="0"/>
              <a:cs typeface="Arial" pitchFamily="34" charset="0"/>
            </a:endParaRPr>
          </a:p>
          <a:p>
            <a:pPr algn="just"/>
            <a:endParaRPr lang="sr-Latn-BA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buFont typeface="Wingdings" pitchFamily="2" charset="2"/>
              <a:buChar char="v"/>
            </a:pPr>
            <a:endParaRPr lang="bs-Latn-BA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755576" y="493986"/>
            <a:ext cx="778674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r-HR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DISKUSIJA</a:t>
            </a:r>
            <a:endParaRPr lang="hr-HR" sz="32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9442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8C5FB6E4-1AD3-41B4-99B9-9F4FECB0536F}"/>
              </a:ext>
            </a:extLst>
          </p:cNvPr>
          <p:cNvSpPr txBox="1"/>
          <p:nvPr/>
        </p:nvSpPr>
        <p:spPr>
          <a:xfrm>
            <a:off x="1997046" y="6191527"/>
            <a:ext cx="51718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900" b="1" dirty="0">
                <a:solidFill>
                  <a:prstClr val="white">
                    <a:lumMod val="50000"/>
                  </a:prstClr>
                </a:solidFill>
              </a:rPr>
              <a:t>УНИВЕРЗИТЕТ У БАЊОЈ ЛУЦИ</a:t>
            </a:r>
          </a:p>
          <a:p>
            <a:pPr algn="ctr"/>
            <a:r>
              <a:rPr lang="en-US" sz="700" dirty="0">
                <a:solidFill>
                  <a:prstClr val="white">
                    <a:lumMod val="50000"/>
                  </a:prstClr>
                </a:solidFill>
              </a:rPr>
              <a:t>UNIVERSITY OF BANJA LUKA</a:t>
            </a:r>
            <a:endParaRPr lang="sr-Cyrl-RS" sz="700" dirty="0">
              <a:solidFill>
                <a:prstClr val="white">
                  <a:lumMod val="50000"/>
                </a:prstClr>
              </a:solidFill>
            </a:endParaRPr>
          </a:p>
          <a:p>
            <a:pPr algn="ctr"/>
            <a:r>
              <a:rPr lang="sr-Cyrl-RS" sz="900" b="1" dirty="0">
                <a:solidFill>
                  <a:prstClr val="white">
                    <a:lumMod val="50000"/>
                  </a:prstClr>
                </a:solidFill>
              </a:rPr>
              <a:t>МЕДИЦИНСКИ ФАКУЛТЕТ</a:t>
            </a:r>
            <a:endParaRPr lang="en-US" sz="900" b="1" dirty="0">
              <a:solidFill>
                <a:prstClr val="white">
                  <a:lumMod val="50000"/>
                </a:prstClr>
              </a:solidFill>
            </a:endParaRPr>
          </a:p>
          <a:p>
            <a:pPr algn="ctr"/>
            <a:r>
              <a:rPr lang="en-US" sz="700" dirty="0">
                <a:solidFill>
                  <a:prstClr val="white">
                    <a:lumMod val="50000"/>
                  </a:prstClr>
                </a:solidFill>
              </a:rPr>
              <a:t>FACULTY OF MEDICINE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092CDECE-E189-45DC-9331-2056D1F05E9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9592" y="6220225"/>
            <a:ext cx="449782" cy="52737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="" xmlns:a16="http://schemas.microsoft.com/office/drawing/2014/main" id="{A84540D9-CFC8-4E37-88F0-88A7C194DAB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2203" y="6219734"/>
            <a:ext cx="508151" cy="50174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91A7596E-0ECB-4833-AF87-5FF27853123E}"/>
              </a:ext>
            </a:extLst>
          </p:cNvPr>
          <p:cNvSpPr txBox="1"/>
          <p:nvPr/>
        </p:nvSpPr>
        <p:spPr>
          <a:xfrm>
            <a:off x="465118" y="1484784"/>
            <a:ext cx="8077200" cy="73763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buFont typeface="Wingdings" pitchFamily="2" charset="2"/>
              <a:buChar char="v"/>
            </a:pPr>
            <a:r>
              <a:rPr lang="en-US" sz="2000" dirty="0" err="1">
                <a:latin typeface="Arial" pitchFamily="34" charset="0"/>
                <a:cs typeface="Arial" pitchFamily="34" charset="0"/>
              </a:rPr>
              <a:t>Dijametar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tubularnog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dijela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aorte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i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ascendentne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aorte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ne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razlikuje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se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kod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pacijenata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sa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bikuspidnom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aortnom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valvulom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u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odnosu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na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pacijente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sa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trolisnom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valvulom</a:t>
            </a:r>
            <a:r>
              <a:rPr lang="bs-Latn-BA" sz="2000" dirty="0">
                <a:latin typeface="Arial" pitchFamily="34" charset="0"/>
                <a:cs typeface="Arial" pitchFamily="34" charset="0"/>
              </a:rPr>
              <a:t>;</a:t>
            </a:r>
            <a:r>
              <a:rPr lang="sr-Latn-BA" sz="2000" baseline="30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4,5</a:t>
            </a:r>
            <a:endParaRPr lang="en-GB" sz="2000" dirty="0" smtClean="0">
              <a:latin typeface="Arial" pitchFamily="34" charset="0"/>
              <a:cs typeface="Arial" pitchFamily="34" charset="0"/>
            </a:endParaRPr>
          </a:p>
          <a:p>
            <a:pPr algn="just"/>
            <a:endParaRPr lang="sr-Latn-BA" sz="2000" baseline="30000" dirty="0">
              <a:solidFill>
                <a:prstClr val="black"/>
              </a:solidFill>
            </a:endParaRPr>
          </a:p>
          <a:p>
            <a:pPr marL="342900" indent="-342900" algn="just">
              <a:buFont typeface="Wingdings" pitchFamily="2" charset="2"/>
              <a:buChar char="v"/>
            </a:pPr>
            <a:endParaRPr lang="sr-Latn-BA" sz="1400" baseline="30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buFont typeface="Wingdings" pitchFamily="2" charset="2"/>
              <a:buChar char="v"/>
            </a:pPr>
            <a:endParaRPr lang="sr-Latn-BA" sz="1400" baseline="30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sz="1400" baseline="30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sz="1400" baseline="300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sz="1400" baseline="30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sz="1400" baseline="300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sz="1400" baseline="30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sz="1400" baseline="300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sz="1400" baseline="30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sz="1400" baseline="300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sz="1400" baseline="30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sz="1400" baseline="300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sz="1400" baseline="30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sz="1400" baseline="300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sz="1400" baseline="300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sz="1400" baseline="30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sz="1400" baseline="300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sz="1400" baseline="30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sz="1200" baseline="300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/>
            <a:r>
              <a:rPr lang="sr-Latn-BA" sz="1200" baseline="30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</a:t>
            </a:r>
            <a:r>
              <a:rPr lang="en-US" sz="1200" dirty="0">
                <a:latin typeface="Arial" pitchFamily="34" charset="0"/>
                <a:cs typeface="Arial" pitchFamily="34" charset="0"/>
              </a:rPr>
              <a:t> Ma, M., Li, Z., Mohamed, M.A. et al. Aortic root </a:t>
            </a:r>
            <a:r>
              <a:rPr lang="en-US" sz="1200" dirty="0" err="1">
                <a:latin typeface="Arial" pitchFamily="34" charset="0"/>
                <a:cs typeface="Arial" pitchFamily="34" charset="0"/>
              </a:rPr>
              <a:t>aortopathy</a:t>
            </a:r>
            <a:r>
              <a:rPr lang="en-US" sz="1200" dirty="0">
                <a:latin typeface="Arial" pitchFamily="34" charset="0"/>
                <a:cs typeface="Arial" pitchFamily="34" charset="0"/>
              </a:rPr>
              <a:t> in bicuspid aortic valve associated with high </a:t>
            </a:r>
            <a:r>
              <a:rPr lang="en-US" sz="1200" dirty="0" smtClean="0">
                <a:latin typeface="Arial" pitchFamily="34" charset="0"/>
                <a:cs typeface="Arial" pitchFamily="34" charset="0"/>
              </a:rPr>
              <a:t>genetic </a:t>
            </a:r>
            <a:r>
              <a:rPr lang="en-US" sz="1200" dirty="0">
                <a:latin typeface="Arial" pitchFamily="34" charset="0"/>
                <a:cs typeface="Arial" pitchFamily="34" charset="0"/>
              </a:rPr>
              <a:t>risk. BMC </a:t>
            </a:r>
            <a:r>
              <a:rPr lang="en-US" sz="1200" dirty="0" err="1">
                <a:latin typeface="Arial" pitchFamily="34" charset="0"/>
                <a:cs typeface="Arial" pitchFamily="34" charset="0"/>
              </a:rPr>
              <a:t>Cardiovasc</a:t>
            </a:r>
            <a:r>
              <a:rPr lang="en-US" sz="1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200" dirty="0" err="1">
                <a:latin typeface="Arial" pitchFamily="34" charset="0"/>
                <a:cs typeface="Arial" pitchFamily="34" charset="0"/>
              </a:rPr>
              <a:t>Disord</a:t>
            </a:r>
            <a:r>
              <a:rPr lang="en-US" sz="1200" dirty="0">
                <a:latin typeface="Arial" pitchFamily="34" charset="0"/>
                <a:cs typeface="Arial" pitchFamily="34" charset="0"/>
              </a:rPr>
              <a:t> 21, 413 (2021</a:t>
            </a:r>
            <a:r>
              <a:rPr lang="en-US" sz="1200" dirty="0" smtClean="0">
                <a:latin typeface="Arial" pitchFamily="34" charset="0"/>
                <a:cs typeface="Arial" pitchFamily="34" charset="0"/>
              </a:rPr>
              <a:t>)</a:t>
            </a:r>
            <a:endParaRPr lang="bs-Latn-BA" sz="1200" dirty="0" smtClean="0">
              <a:latin typeface="Arial" pitchFamily="34" charset="0"/>
              <a:cs typeface="Arial" pitchFamily="34" charset="0"/>
            </a:endParaRPr>
          </a:p>
          <a:p>
            <a:pPr lvl="0"/>
            <a:endParaRPr lang="en-GB" sz="1200" dirty="0">
              <a:latin typeface="Arial" pitchFamily="34" charset="0"/>
              <a:cs typeface="Arial" pitchFamily="34" charset="0"/>
            </a:endParaRPr>
          </a:p>
          <a:p>
            <a:pPr lvl="0"/>
            <a:r>
              <a:rPr lang="sr-Latn-BA" sz="1200" baseline="30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5 </a:t>
            </a:r>
            <a:r>
              <a:rPr lang="en-US" sz="1200" dirty="0" smtClean="0">
                <a:latin typeface="Arial" pitchFamily="34" charset="0"/>
                <a:cs typeface="Arial" pitchFamily="34" charset="0"/>
              </a:rPr>
              <a:t>Cohn </a:t>
            </a:r>
            <a:r>
              <a:rPr lang="en-US" sz="1200" dirty="0">
                <a:latin typeface="Arial" pitchFamily="34" charset="0"/>
                <a:cs typeface="Arial" pitchFamily="34" charset="0"/>
              </a:rPr>
              <a:t>L.H., &amp; Adams D.H.(Eds.), (2017). Cardiac Surgery in the Adult, 5e. McGraw Hill</a:t>
            </a:r>
            <a:endParaRPr lang="en-GB" sz="1200" dirty="0">
              <a:latin typeface="Arial" pitchFamily="34" charset="0"/>
              <a:cs typeface="Arial" pitchFamily="34" charset="0"/>
            </a:endParaRPr>
          </a:p>
          <a:p>
            <a:pPr algn="just"/>
            <a:endParaRPr lang="sr-Latn-BA" sz="1400" baseline="30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sz="2000" baseline="30000" dirty="0">
              <a:solidFill>
                <a:prstClr val="black"/>
              </a:solidFill>
            </a:endParaRPr>
          </a:p>
          <a:p>
            <a:pPr algn="just"/>
            <a:endParaRPr lang="sr-Latn-BA" sz="2000" baseline="30000" dirty="0">
              <a:solidFill>
                <a:prstClr val="black"/>
              </a:solidFill>
            </a:endParaRPr>
          </a:p>
          <a:p>
            <a:pPr marL="342900" indent="-342900" algn="just">
              <a:buFont typeface="Wingdings" pitchFamily="2" charset="2"/>
              <a:buChar char="v"/>
            </a:pPr>
            <a:endParaRPr lang="sr-Latn-BA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buFont typeface="Wingdings" pitchFamily="2" charset="2"/>
              <a:buChar char="v"/>
            </a:pPr>
            <a:endParaRPr lang="bs-Latn-BA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755576" y="493986"/>
            <a:ext cx="778674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r-HR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DISKUSIJA</a:t>
            </a:r>
          </a:p>
        </p:txBody>
      </p:sp>
    </p:spTree>
    <p:extLst>
      <p:ext uri="{BB962C8B-B14F-4D97-AF65-F5344CB8AC3E}">
        <p14:creationId xmlns:p14="http://schemas.microsoft.com/office/powerpoint/2010/main" val="2244760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8C5FB6E4-1AD3-41B4-99B9-9F4FECB0536F}"/>
              </a:ext>
            </a:extLst>
          </p:cNvPr>
          <p:cNvSpPr txBox="1"/>
          <p:nvPr/>
        </p:nvSpPr>
        <p:spPr>
          <a:xfrm>
            <a:off x="1997046" y="6191527"/>
            <a:ext cx="51718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900" b="1" dirty="0">
                <a:solidFill>
                  <a:prstClr val="white">
                    <a:lumMod val="50000"/>
                  </a:prstClr>
                </a:solidFill>
              </a:rPr>
              <a:t>УНИВЕРЗИТЕТ У БАЊОЈ ЛУЦИ</a:t>
            </a:r>
          </a:p>
          <a:p>
            <a:pPr algn="ctr"/>
            <a:r>
              <a:rPr lang="en-US" sz="700" dirty="0">
                <a:solidFill>
                  <a:prstClr val="white">
                    <a:lumMod val="50000"/>
                  </a:prstClr>
                </a:solidFill>
              </a:rPr>
              <a:t>UNIVERSITY OF BANJA LUKA</a:t>
            </a:r>
            <a:endParaRPr lang="sr-Cyrl-RS" sz="700" dirty="0">
              <a:solidFill>
                <a:prstClr val="white">
                  <a:lumMod val="50000"/>
                </a:prstClr>
              </a:solidFill>
            </a:endParaRPr>
          </a:p>
          <a:p>
            <a:pPr algn="ctr"/>
            <a:r>
              <a:rPr lang="sr-Cyrl-RS" sz="900" b="1" dirty="0">
                <a:solidFill>
                  <a:prstClr val="white">
                    <a:lumMod val="50000"/>
                  </a:prstClr>
                </a:solidFill>
              </a:rPr>
              <a:t>МЕДИЦИНСКИ ФАКУЛТЕТ</a:t>
            </a:r>
            <a:endParaRPr lang="en-US" sz="900" b="1" dirty="0">
              <a:solidFill>
                <a:prstClr val="white">
                  <a:lumMod val="50000"/>
                </a:prstClr>
              </a:solidFill>
            </a:endParaRPr>
          </a:p>
          <a:p>
            <a:pPr algn="ctr"/>
            <a:r>
              <a:rPr lang="en-US" sz="700" dirty="0">
                <a:solidFill>
                  <a:prstClr val="white">
                    <a:lumMod val="50000"/>
                  </a:prstClr>
                </a:solidFill>
              </a:rPr>
              <a:t>FACULTY OF MEDICINE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092CDECE-E189-45DC-9331-2056D1F05E9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9592" y="6220225"/>
            <a:ext cx="449782" cy="52737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="" xmlns:a16="http://schemas.microsoft.com/office/drawing/2014/main" id="{A84540D9-CFC8-4E37-88F0-88A7C194DAB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2203" y="6219734"/>
            <a:ext cx="508151" cy="50174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91A7596E-0ECB-4833-AF87-5FF27853123E}"/>
              </a:ext>
            </a:extLst>
          </p:cNvPr>
          <p:cNvSpPr txBox="1"/>
          <p:nvPr/>
        </p:nvSpPr>
        <p:spPr>
          <a:xfrm>
            <a:off x="441086" y="1412776"/>
            <a:ext cx="8077200" cy="74687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buFont typeface="Wingdings" pitchFamily="2" charset="2"/>
              <a:buChar char="v"/>
            </a:pPr>
            <a:r>
              <a:rPr lang="bs-Latn-BA" sz="2000" dirty="0" err="1">
                <a:latin typeface="Arial" pitchFamily="34" charset="0"/>
                <a:cs typeface="Arial" pitchFamily="34" charset="0"/>
              </a:rPr>
              <a:t>Z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načajan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je i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direktan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uticaj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hemodinamskog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remećenja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na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zidove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aorte</a:t>
            </a:r>
            <a:r>
              <a:rPr lang="bs-Latn-BA" sz="2000" dirty="0" smtClean="0">
                <a:latin typeface="Arial" pitchFamily="34" charset="0"/>
                <a:cs typeface="Arial" pitchFamily="34" charset="0"/>
              </a:rPr>
              <a:t> - v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iši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pritisak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trpi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dio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zida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aorte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koji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je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bliži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samoj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aberantnoj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valvuli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(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korijen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aorte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) od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udaljenijeg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tubularnog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dijela</a:t>
            </a:r>
            <a:r>
              <a:rPr lang="bs-Latn-BA" sz="2000" dirty="0" smtClean="0">
                <a:latin typeface="Arial" pitchFamily="34" charset="0"/>
                <a:cs typeface="Arial" pitchFamily="34" charset="0"/>
              </a:rPr>
              <a:t>;</a:t>
            </a:r>
            <a:r>
              <a:rPr lang="sr-Latn-BA" sz="2000" baseline="30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6,7</a:t>
            </a:r>
            <a:endParaRPr lang="en-GB" sz="2000" dirty="0"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buFont typeface="Wingdings" pitchFamily="2" charset="2"/>
              <a:buChar char="v"/>
            </a:pPr>
            <a:endParaRPr lang="sr-Latn-BA" sz="2000" baseline="30000" dirty="0">
              <a:latin typeface="Arial" pitchFamily="34" charset="0"/>
              <a:cs typeface="Arial" pitchFamily="34" charset="0"/>
            </a:endParaRPr>
          </a:p>
          <a:p>
            <a:pPr algn="just"/>
            <a:endParaRPr lang="sr-Latn-BA" sz="2000" baseline="30000" dirty="0" smtClean="0">
              <a:latin typeface="Arial" pitchFamily="34" charset="0"/>
              <a:cs typeface="Arial" pitchFamily="34" charset="0"/>
            </a:endParaRPr>
          </a:p>
          <a:p>
            <a:pPr algn="just"/>
            <a:endParaRPr lang="sr-Latn-BA" sz="2000" baseline="30000" dirty="0">
              <a:latin typeface="Arial" pitchFamily="34" charset="0"/>
              <a:cs typeface="Arial" pitchFamily="34" charset="0"/>
            </a:endParaRPr>
          </a:p>
          <a:p>
            <a:pPr algn="just"/>
            <a:endParaRPr lang="sr-Latn-BA" sz="2000" baseline="30000" dirty="0" smtClean="0">
              <a:latin typeface="Arial" pitchFamily="34" charset="0"/>
              <a:cs typeface="Arial" pitchFamily="34" charset="0"/>
            </a:endParaRPr>
          </a:p>
          <a:p>
            <a:pPr algn="just"/>
            <a:endParaRPr lang="sr-Latn-BA" sz="2000" baseline="30000" dirty="0">
              <a:latin typeface="Arial" pitchFamily="34" charset="0"/>
              <a:cs typeface="Arial" pitchFamily="34" charset="0"/>
            </a:endParaRPr>
          </a:p>
          <a:p>
            <a:pPr algn="just"/>
            <a:endParaRPr lang="sr-Latn-BA" sz="2000" baseline="30000" dirty="0" smtClean="0">
              <a:latin typeface="Arial" pitchFamily="34" charset="0"/>
              <a:cs typeface="Arial" pitchFamily="34" charset="0"/>
            </a:endParaRPr>
          </a:p>
          <a:p>
            <a:pPr algn="just"/>
            <a:endParaRPr lang="sr-Latn-BA" sz="2000" baseline="30000" dirty="0">
              <a:latin typeface="Arial" pitchFamily="34" charset="0"/>
              <a:cs typeface="Arial" pitchFamily="34" charset="0"/>
            </a:endParaRPr>
          </a:p>
          <a:p>
            <a:pPr algn="just"/>
            <a:endParaRPr lang="sr-Latn-BA" sz="2000" baseline="30000" dirty="0" smtClean="0">
              <a:latin typeface="Arial" pitchFamily="34" charset="0"/>
              <a:cs typeface="Arial" pitchFamily="34" charset="0"/>
            </a:endParaRPr>
          </a:p>
          <a:p>
            <a:pPr algn="just"/>
            <a:endParaRPr lang="sr-Latn-BA" sz="2000" baseline="30000" dirty="0">
              <a:latin typeface="Arial" pitchFamily="34" charset="0"/>
              <a:cs typeface="Arial" pitchFamily="34" charset="0"/>
            </a:endParaRPr>
          </a:p>
          <a:p>
            <a:pPr algn="just"/>
            <a:endParaRPr lang="sr-Latn-BA" sz="2000" baseline="30000" dirty="0" smtClean="0">
              <a:latin typeface="Arial" pitchFamily="34" charset="0"/>
              <a:cs typeface="Arial" pitchFamily="34" charset="0"/>
            </a:endParaRPr>
          </a:p>
          <a:p>
            <a:pPr algn="just"/>
            <a:endParaRPr lang="sr-Latn-BA" sz="2000" baseline="30000" dirty="0" smtClean="0">
              <a:latin typeface="Arial" pitchFamily="34" charset="0"/>
              <a:cs typeface="Arial" pitchFamily="34" charset="0"/>
            </a:endParaRPr>
          </a:p>
          <a:p>
            <a:endParaRPr lang="sr-Latn-BA" sz="2000" baseline="30000" dirty="0" smtClean="0">
              <a:solidFill>
                <a:prstClr val="black"/>
              </a:solidFill>
            </a:endParaRPr>
          </a:p>
          <a:p>
            <a:pPr lvl="0" algn="just"/>
            <a:endParaRPr lang="sr-Latn-BA" sz="1400" baseline="30000" dirty="0" smtClean="0">
              <a:latin typeface="Arial" pitchFamily="34" charset="0"/>
              <a:cs typeface="Arial" pitchFamily="34" charset="0"/>
            </a:endParaRPr>
          </a:p>
          <a:p>
            <a:pPr lvl="0" algn="just"/>
            <a:r>
              <a:rPr lang="sr-Latn-BA" sz="1400" baseline="30000" dirty="0" smtClean="0">
                <a:latin typeface="Arial" pitchFamily="34" charset="0"/>
                <a:cs typeface="Arial" pitchFamily="34" charset="0"/>
              </a:rPr>
              <a:t>6</a:t>
            </a:r>
            <a:r>
              <a:rPr lang="en-US" sz="1200" dirty="0">
                <a:latin typeface="Arial" pitchFamily="34" charset="0"/>
                <a:cs typeface="Arial" pitchFamily="34" charset="0"/>
              </a:rPr>
              <a:t>Ashton HA, Buxton MJ, Day NE, Kim LG, </a:t>
            </a:r>
            <a:r>
              <a:rPr lang="en-US" sz="1200" dirty="0" err="1">
                <a:latin typeface="Arial" pitchFamily="34" charset="0"/>
                <a:cs typeface="Arial" pitchFamily="34" charset="0"/>
              </a:rPr>
              <a:t>Marteau</a:t>
            </a:r>
            <a:r>
              <a:rPr lang="en-US" sz="1200" dirty="0">
                <a:latin typeface="Arial" pitchFamily="34" charset="0"/>
                <a:cs typeface="Arial" pitchFamily="34" charset="0"/>
              </a:rPr>
              <a:t> TM, Scott RAP, et al. The </a:t>
            </a:r>
            <a:r>
              <a:rPr lang="en-US" sz="1200" dirty="0" err="1">
                <a:latin typeface="Arial" pitchFamily="34" charset="0"/>
                <a:cs typeface="Arial" pitchFamily="34" charset="0"/>
              </a:rPr>
              <a:t>Multicentre</a:t>
            </a:r>
            <a:r>
              <a:rPr lang="en-US" sz="1200" dirty="0">
                <a:latin typeface="Arial" pitchFamily="34" charset="0"/>
                <a:cs typeface="Arial" pitchFamily="34" charset="0"/>
              </a:rPr>
              <a:t> Aneurysm Screening Study (MASS) into the effect of abdominal aortic aneurysm screening on mortality in men: a </a:t>
            </a:r>
            <a:r>
              <a:rPr lang="en-US" sz="1200" dirty="0" err="1">
                <a:latin typeface="Arial" pitchFamily="34" charset="0"/>
                <a:cs typeface="Arial" pitchFamily="34" charset="0"/>
              </a:rPr>
              <a:t>randomised</a:t>
            </a:r>
            <a:r>
              <a:rPr lang="en-US" sz="1200" dirty="0">
                <a:latin typeface="Arial" pitchFamily="34" charset="0"/>
                <a:cs typeface="Arial" pitchFamily="34" charset="0"/>
              </a:rPr>
              <a:t> controlled trial. Lancet 2002;360:1531–9. </a:t>
            </a:r>
            <a:endParaRPr lang="bs-Latn-BA" sz="1200" dirty="0" smtClean="0">
              <a:latin typeface="Arial" pitchFamily="34" charset="0"/>
              <a:cs typeface="Arial" pitchFamily="34" charset="0"/>
            </a:endParaRPr>
          </a:p>
          <a:p>
            <a:pPr lvl="0" algn="just"/>
            <a:endParaRPr lang="en-GB" sz="1200" dirty="0">
              <a:latin typeface="Arial" pitchFamily="34" charset="0"/>
              <a:cs typeface="Arial" pitchFamily="34" charset="0"/>
            </a:endParaRPr>
          </a:p>
          <a:p>
            <a:pPr lvl="0" algn="just"/>
            <a:r>
              <a:rPr lang="sr-Latn-BA" sz="1200" baseline="30000" dirty="0">
                <a:latin typeface="Arial" pitchFamily="34" charset="0"/>
                <a:cs typeface="Arial" pitchFamily="34" charset="0"/>
              </a:rPr>
              <a:t>7</a:t>
            </a:r>
            <a:r>
              <a:rPr lang="en-US" sz="1200" dirty="0" smtClean="0">
                <a:latin typeface="Arial" pitchFamily="34" charset="0"/>
                <a:cs typeface="Arial" pitchFamily="34" charset="0"/>
              </a:rPr>
              <a:t>Scott </a:t>
            </a:r>
            <a:r>
              <a:rPr lang="en-US" sz="1200" dirty="0">
                <a:latin typeface="Arial" pitchFamily="34" charset="0"/>
                <a:cs typeface="Arial" pitchFamily="34" charset="0"/>
              </a:rPr>
              <a:t>RAP, Bridgewater SG, Ashton HA. Randomized clinical trial of screening for abdominal aortic aneurysm in women. Br J </a:t>
            </a:r>
            <a:r>
              <a:rPr lang="en-US" sz="1200" dirty="0" err="1">
                <a:latin typeface="Arial" pitchFamily="34" charset="0"/>
                <a:cs typeface="Arial" pitchFamily="34" charset="0"/>
              </a:rPr>
              <a:t>Surg</a:t>
            </a:r>
            <a:r>
              <a:rPr lang="en-US" sz="1200" dirty="0">
                <a:latin typeface="Arial" pitchFamily="34" charset="0"/>
                <a:cs typeface="Arial" pitchFamily="34" charset="0"/>
              </a:rPr>
              <a:t> 2002;89:283–5.</a:t>
            </a:r>
            <a:endParaRPr lang="en-GB" sz="1200" dirty="0">
              <a:latin typeface="Arial" pitchFamily="34" charset="0"/>
              <a:cs typeface="Arial" pitchFamily="34" charset="0"/>
            </a:endParaRPr>
          </a:p>
          <a:p>
            <a:pPr algn="just"/>
            <a:endParaRPr lang="en-GB" sz="1400" dirty="0">
              <a:latin typeface="Arial" pitchFamily="34" charset="0"/>
              <a:cs typeface="Arial" pitchFamily="34" charset="0"/>
            </a:endParaRPr>
          </a:p>
          <a:p>
            <a:pPr algn="just"/>
            <a:endParaRPr lang="sr-Latn-BA" sz="1400" baseline="30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sz="1400" baseline="30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buFont typeface="Wingdings" pitchFamily="2" charset="2"/>
              <a:buChar char="v"/>
            </a:pPr>
            <a:endParaRPr lang="sr-Latn-BA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buFont typeface="Wingdings" pitchFamily="2" charset="2"/>
              <a:buChar char="v"/>
            </a:pPr>
            <a:endParaRPr lang="bs-Latn-BA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755576" y="493986"/>
            <a:ext cx="778674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r-HR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DISKUSIJA</a:t>
            </a:r>
          </a:p>
        </p:txBody>
      </p:sp>
    </p:spTree>
    <p:extLst>
      <p:ext uri="{BB962C8B-B14F-4D97-AF65-F5344CB8AC3E}">
        <p14:creationId xmlns:p14="http://schemas.microsoft.com/office/powerpoint/2010/main" val="977365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8C5FB6E4-1AD3-41B4-99B9-9F4FECB0536F}"/>
              </a:ext>
            </a:extLst>
          </p:cNvPr>
          <p:cNvSpPr txBox="1"/>
          <p:nvPr/>
        </p:nvSpPr>
        <p:spPr>
          <a:xfrm>
            <a:off x="1997046" y="6191527"/>
            <a:ext cx="51718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900" b="1" dirty="0">
                <a:solidFill>
                  <a:prstClr val="white">
                    <a:lumMod val="50000"/>
                  </a:prstClr>
                </a:solidFill>
              </a:rPr>
              <a:t>УНИВЕРЗИТЕТ У БАЊОЈ ЛУЦИ</a:t>
            </a:r>
          </a:p>
          <a:p>
            <a:pPr algn="ctr"/>
            <a:r>
              <a:rPr lang="en-US" sz="700" dirty="0">
                <a:solidFill>
                  <a:prstClr val="white">
                    <a:lumMod val="50000"/>
                  </a:prstClr>
                </a:solidFill>
              </a:rPr>
              <a:t>UNIVERSITY OF BANJA LUKA</a:t>
            </a:r>
            <a:endParaRPr lang="sr-Cyrl-RS" sz="700" dirty="0">
              <a:solidFill>
                <a:prstClr val="white">
                  <a:lumMod val="50000"/>
                </a:prstClr>
              </a:solidFill>
            </a:endParaRPr>
          </a:p>
          <a:p>
            <a:pPr algn="ctr"/>
            <a:r>
              <a:rPr lang="sr-Cyrl-RS" sz="900" b="1" dirty="0">
                <a:solidFill>
                  <a:prstClr val="white">
                    <a:lumMod val="50000"/>
                  </a:prstClr>
                </a:solidFill>
              </a:rPr>
              <a:t>МЕДИЦИНСКИ ФАКУЛТЕТ</a:t>
            </a:r>
            <a:endParaRPr lang="en-US" sz="900" b="1" dirty="0">
              <a:solidFill>
                <a:prstClr val="white">
                  <a:lumMod val="50000"/>
                </a:prstClr>
              </a:solidFill>
            </a:endParaRPr>
          </a:p>
          <a:p>
            <a:pPr algn="ctr"/>
            <a:r>
              <a:rPr lang="en-US" sz="700" dirty="0">
                <a:solidFill>
                  <a:prstClr val="white">
                    <a:lumMod val="50000"/>
                  </a:prstClr>
                </a:solidFill>
              </a:rPr>
              <a:t>FACULTY OF MEDICINE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092CDECE-E189-45DC-9331-2056D1F05E9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9592" y="6220225"/>
            <a:ext cx="449782" cy="52737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="" xmlns:a16="http://schemas.microsoft.com/office/drawing/2014/main" id="{A84540D9-CFC8-4E37-88F0-88A7C194DAB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2203" y="6219734"/>
            <a:ext cx="508151" cy="50174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91A7596E-0ECB-4833-AF87-5FF27853123E}"/>
              </a:ext>
            </a:extLst>
          </p:cNvPr>
          <p:cNvSpPr txBox="1"/>
          <p:nvPr/>
        </p:nvSpPr>
        <p:spPr>
          <a:xfrm>
            <a:off x="465118" y="1772816"/>
            <a:ext cx="8077200" cy="53245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sr-Latn-BA" sz="2000" dirty="0">
                <a:latin typeface="Arial" pitchFamily="34" charset="0"/>
                <a:cs typeface="Arial" pitchFamily="34" charset="0"/>
              </a:rPr>
              <a:t>1. Starost pacijenata i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dijamet</a:t>
            </a:r>
            <a:r>
              <a:rPr lang="bs-Latn-BA" sz="2000" dirty="0">
                <a:latin typeface="Arial" pitchFamily="34" charset="0"/>
                <a:cs typeface="Arial" pitchFamily="34" charset="0"/>
              </a:rPr>
              <a:t>ar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aorte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na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nivou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Valsalvinih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sinusa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sr-Latn-BA" sz="2000" dirty="0">
                <a:latin typeface="Arial" pitchFamily="34" charset="0"/>
                <a:cs typeface="Arial" pitchFamily="34" charset="0"/>
              </a:rPr>
              <a:t>su se pokazali kao statistički signifikantni parametri (</a:t>
            </a:r>
            <a:r>
              <a:rPr lang="sr-Latn-BA" sz="2000" i="1" dirty="0">
                <a:latin typeface="Arial" pitchFamily="34" charset="0"/>
                <a:cs typeface="Arial" pitchFamily="34" charset="0"/>
              </a:rPr>
              <a:t>p&lt;0,05</a:t>
            </a:r>
            <a:r>
              <a:rPr lang="sr-Latn-BA" sz="2000" dirty="0" smtClean="0">
                <a:latin typeface="Arial" pitchFamily="34" charset="0"/>
                <a:cs typeface="Arial" pitchFamily="34" charset="0"/>
              </a:rPr>
              <a:t>) u nastanku patoloških promjena aortnog korijena. </a:t>
            </a:r>
            <a:endParaRPr lang="sr-Latn-BA" sz="2000" dirty="0">
              <a:latin typeface="Arial" pitchFamily="34" charset="0"/>
              <a:cs typeface="Arial" pitchFamily="34" charset="0"/>
            </a:endParaRPr>
          </a:p>
          <a:p>
            <a:pPr algn="just"/>
            <a:endParaRPr lang="en-GB" sz="2000" dirty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sr-Latn-BA" sz="2000" dirty="0">
                <a:latin typeface="Arial" pitchFamily="34" charset="0"/>
                <a:cs typeface="Arial" pitchFamily="34" charset="0"/>
              </a:rPr>
              <a:t>2. Hipertenzija,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dijametar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ST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spoja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bs-Latn-BA" sz="2000" dirty="0">
                <a:latin typeface="Arial" pitchFamily="34" charset="0"/>
                <a:cs typeface="Arial" pitchFamily="34" charset="0"/>
              </a:rPr>
              <a:t>i ascendentne aorte, kao i disekcija korijena aorte nisu statistički signifikantni</a:t>
            </a:r>
            <a:r>
              <a:rPr lang="sr-Latn-BA" sz="2000" dirty="0">
                <a:latin typeface="Arial" pitchFamily="34" charset="0"/>
                <a:cs typeface="Arial" pitchFamily="34" charset="0"/>
              </a:rPr>
              <a:t> parametri </a:t>
            </a:r>
            <a:r>
              <a:rPr lang="sr-Latn-BA" sz="2000">
                <a:latin typeface="Arial" pitchFamily="34" charset="0"/>
                <a:cs typeface="Arial" pitchFamily="34" charset="0"/>
              </a:rPr>
              <a:t>(</a:t>
            </a:r>
            <a:r>
              <a:rPr lang="sr-Latn-BA" sz="2000" i="1" smtClean="0">
                <a:latin typeface="Arial" pitchFamily="34" charset="0"/>
                <a:cs typeface="Arial" pitchFamily="34" charset="0"/>
              </a:rPr>
              <a:t>p&gt;0,05</a:t>
            </a:r>
            <a:r>
              <a:rPr lang="sr-Latn-BA" sz="2000" dirty="0" smtClean="0">
                <a:latin typeface="Arial" pitchFamily="34" charset="0"/>
                <a:cs typeface="Arial" pitchFamily="34" charset="0"/>
              </a:rPr>
              <a:t>) </a:t>
            </a:r>
            <a:r>
              <a:rPr lang="sr-Latn-BA" sz="2000" dirty="0">
                <a:latin typeface="Arial" pitchFamily="34" charset="0"/>
                <a:cs typeface="Arial" pitchFamily="34" charset="0"/>
              </a:rPr>
              <a:t>u nastanku patoloških promjena aortnog korijena</a:t>
            </a:r>
            <a:r>
              <a:rPr lang="sr-Latn-BA" sz="2000" dirty="0" smtClean="0">
                <a:latin typeface="Arial" pitchFamily="34" charset="0"/>
                <a:cs typeface="Arial" pitchFamily="34" charset="0"/>
              </a:rPr>
              <a:t>.</a:t>
            </a:r>
            <a:endParaRPr lang="sr-Latn-BA" sz="2000" dirty="0">
              <a:latin typeface="Arial" pitchFamily="34" charset="0"/>
              <a:cs typeface="Arial" pitchFamily="34" charset="0"/>
            </a:endParaRPr>
          </a:p>
          <a:p>
            <a:pPr algn="just"/>
            <a:endParaRPr lang="en-GB" sz="2000" dirty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sr-Latn-BA" sz="2000" dirty="0">
                <a:latin typeface="Arial" pitchFamily="34" charset="0"/>
                <a:cs typeface="Arial" pitchFamily="34" charset="0"/>
              </a:rPr>
              <a:t>3.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Pacijenti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sa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bikuspidnom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aortnom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valvulom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signifikantno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češće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imaju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udruženu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patologiju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korijena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aorte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.</a:t>
            </a:r>
            <a:endParaRPr lang="sr-Latn-BA" sz="2000" dirty="0"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buFont typeface="Wingdings" pitchFamily="2" charset="2"/>
              <a:buChar char="v"/>
            </a:pPr>
            <a:endParaRPr lang="sr-Latn-BA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buFont typeface="Wingdings" pitchFamily="2" charset="2"/>
              <a:buChar char="v"/>
            </a:pPr>
            <a:endParaRPr lang="bs-Latn-BA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755576" y="493986"/>
            <a:ext cx="778674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r-HR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ZAKLJUČAK</a:t>
            </a:r>
            <a:endParaRPr lang="hr-HR" sz="32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9295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14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36E8601D-C1EC-4117-A63D-BE06A36A281A}"/>
              </a:ext>
            </a:extLst>
          </p:cNvPr>
          <p:cNvSpPr/>
          <p:nvPr/>
        </p:nvSpPr>
        <p:spPr>
          <a:xfrm>
            <a:off x="331098" y="2636912"/>
            <a:ext cx="8711883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bs-Latn-BA" sz="3200" b="1" spc="50" smtClean="0">
                <a:ln w="0"/>
                <a:solidFill>
                  <a:prstClr val="black">
                    <a:lumMod val="75000"/>
                    <a:lumOff val="25000"/>
                  </a:prst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Hvala na pažnji!</a:t>
            </a:r>
            <a:endParaRPr lang="en-US" sz="3200" b="1" spc="50" dirty="0">
              <a:ln w="0"/>
              <a:solidFill>
                <a:prstClr val="black">
                  <a:lumMod val="75000"/>
                  <a:lumOff val="25000"/>
                </a:prstClr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D0D53ED6-F4BF-4037-B559-098F20616C42}"/>
              </a:ext>
            </a:extLst>
          </p:cNvPr>
          <p:cNvSpPr txBox="1"/>
          <p:nvPr/>
        </p:nvSpPr>
        <p:spPr>
          <a:xfrm>
            <a:off x="1981045" y="6246525"/>
            <a:ext cx="51718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900" b="1" dirty="0">
                <a:solidFill>
                  <a:prstClr val="white"/>
                </a:solidFill>
              </a:rPr>
              <a:t>УНИВЕРЗИТЕТ У БАЊОЈ ЛУЦИ</a:t>
            </a:r>
          </a:p>
          <a:p>
            <a:pPr algn="ctr"/>
            <a:r>
              <a:rPr lang="en-US" sz="700" dirty="0">
                <a:solidFill>
                  <a:prstClr val="white"/>
                </a:solidFill>
              </a:rPr>
              <a:t>UNIVERSITY OF BANJA LUKA</a:t>
            </a:r>
            <a:endParaRPr lang="sr-Cyrl-RS" sz="700" dirty="0">
              <a:solidFill>
                <a:prstClr val="white"/>
              </a:solidFill>
            </a:endParaRPr>
          </a:p>
          <a:p>
            <a:pPr algn="ctr"/>
            <a:r>
              <a:rPr lang="sr-Cyrl-RS" sz="900" b="1" dirty="0">
                <a:solidFill>
                  <a:prstClr val="white"/>
                </a:solidFill>
              </a:rPr>
              <a:t>МЕДИЦИНСКИ ФАКУЛТЕТ</a:t>
            </a:r>
            <a:endParaRPr lang="en-US" sz="900" b="1" dirty="0">
              <a:solidFill>
                <a:prstClr val="white"/>
              </a:solidFill>
            </a:endParaRPr>
          </a:p>
          <a:p>
            <a:pPr algn="ctr"/>
            <a:r>
              <a:rPr lang="en-US" sz="700" dirty="0">
                <a:solidFill>
                  <a:prstClr val="white"/>
                </a:solidFill>
              </a:rPr>
              <a:t>FACULTY OF MEDICINE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4A8752ED-730C-4F47-8DA7-EB092EA0DEA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8018" y="6237210"/>
            <a:ext cx="601679" cy="59409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="" xmlns:a16="http://schemas.microsoft.com/office/drawing/2014/main" id="{B5ED642F-0A58-4082-9DC3-716F4ADC8ED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3399" y="6272669"/>
            <a:ext cx="446194" cy="523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4733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190</TotalTime>
  <Words>918</Words>
  <Application>Microsoft Office PowerPoint</Application>
  <PresentationFormat>On-screen Show (4:3)</PresentationFormat>
  <Paragraphs>247</Paragraphs>
  <Slides>14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3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Office Theme</vt:lpstr>
      <vt:lpstr>1_Office Theme</vt:lpstr>
      <vt:lpstr>2_Office Theme</vt:lpstr>
      <vt:lpstr>Document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Orhan</dc:creator>
  <cp:lastModifiedBy>Orhan</cp:lastModifiedBy>
  <cp:revision>21</cp:revision>
  <dcterms:created xsi:type="dcterms:W3CDTF">2022-02-05T19:27:47Z</dcterms:created>
  <dcterms:modified xsi:type="dcterms:W3CDTF">2022-02-10T22:14:08Z</dcterms:modified>
</cp:coreProperties>
</file>