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9"/>
  </p:notesMasterIdLst>
  <p:sldIdLst>
    <p:sldId id="271" r:id="rId2"/>
    <p:sldId id="284" r:id="rId3"/>
    <p:sldId id="290" r:id="rId4"/>
    <p:sldId id="296" r:id="rId5"/>
    <p:sldId id="298" r:id="rId6"/>
    <p:sldId id="299" r:id="rId7"/>
    <p:sldId id="301" r:id="rId8"/>
    <p:sldId id="300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10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tjana Udovicic" initials="TU" lastIdx="1" clrIdx="0">
    <p:extLst>
      <p:ext uri="{19B8F6BF-5375-455C-9EA6-DF929625EA0E}">
        <p15:presenceInfo xmlns:p15="http://schemas.microsoft.com/office/powerpoint/2012/main" userId="e5d64b1ef3f26f6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Etiologija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Etiologija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793-4739-BFD3-A4141CEB58A2}"/>
              </c:ext>
            </c:extLst>
          </c:dPt>
          <c:dPt>
            <c:idx val="1"/>
            <c:bubble3D val="0"/>
            <c:spPr>
              <a:solidFill>
                <a:schemeClr val="accent2">
                  <a:tint val="7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793-4739-BFD3-A4141CEB58A2}"/>
              </c:ext>
            </c:extLst>
          </c:dPt>
          <c:dPt>
            <c:idx val="2"/>
            <c:bubble3D val="0"/>
            <c:spPr>
              <a:solidFill>
                <a:schemeClr val="accent2">
                  <a:tint val="9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793-4739-BFD3-A4141CEB58A2}"/>
              </c:ext>
            </c:extLst>
          </c:dPt>
          <c:dPt>
            <c:idx val="3"/>
            <c:bubble3D val="0"/>
            <c:spPr>
              <a:solidFill>
                <a:schemeClr val="accent2">
                  <a:shade val="9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793-4739-BFD3-A4141CEB58A2}"/>
              </c:ext>
            </c:extLst>
          </c:dPt>
          <c:dPt>
            <c:idx val="4"/>
            <c:bubble3D val="0"/>
            <c:spPr>
              <a:solidFill>
                <a:schemeClr val="accent2">
                  <a:shade val="7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793-4739-BFD3-A4141CEB58A2}"/>
              </c:ext>
            </c:extLst>
          </c:dPt>
          <c:dPt>
            <c:idx val="5"/>
            <c:bubble3D val="0"/>
            <c:spPr>
              <a:solidFill>
                <a:schemeClr val="accent2">
                  <a:shade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E793-4739-BFD3-A4141CEB58A2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Sheet1!$A$2:$A$7</c:f>
              <c:strCache>
                <c:ptCount val="6"/>
                <c:pt idx="0">
                  <c:v>St post thyroidectomiam</c:v>
                </c:pt>
                <c:pt idx="1">
                  <c:v>St post tracheotomiam</c:v>
                </c:pt>
                <c:pt idx="2">
                  <c:v>St post fracturam baseos cranii</c:v>
                </c:pt>
                <c:pt idx="3">
                  <c:v>Struma štitne žlijezde</c:v>
                </c:pt>
                <c:pt idx="4">
                  <c:v>Hipotireoza</c:v>
                </c:pt>
                <c:pt idx="5">
                  <c:v>Idiopatski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0.47620000000000001</c:v>
                </c:pt>
                <c:pt idx="1">
                  <c:v>9.5200000000000007E-2</c:v>
                </c:pt>
                <c:pt idx="2">
                  <c:v>4.7600000000000003E-2</c:v>
                </c:pt>
                <c:pt idx="3">
                  <c:v>4.7600000000000003E-2</c:v>
                </c:pt>
                <c:pt idx="4">
                  <c:v>4.7600000000000003E-2</c:v>
                </c:pt>
                <c:pt idx="5">
                  <c:v>0.28810000000000002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E793-4739-BFD3-A4141CEB58A2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 cap="flat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 w="12700">
                  <a:solidFill>
                    <a:srgbClr val="C00000"/>
                  </a:solidFill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0" y="562227"/>
            <a:ext cx="6441701" cy="31801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Latn-RS" sz="4000" b="1" spc="50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UČESTALOST I NAJČEŠĆA ETIOLOGIJA OBOSTRANE NEUROGENE PARALIZE LARINKSA</a:t>
            </a:r>
            <a:endParaRPr lang="en-US" sz="4400" b="1" spc="50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7109" y="4211034"/>
            <a:ext cx="2940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Tatjana</a:t>
            </a:r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Udovičić</a:t>
            </a:r>
            <a:endParaRPr lang="sr-Latn-BA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9003" y="5832418"/>
            <a:ext cx="3035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Banja Luka,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Oktobar</a:t>
            </a:r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2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UNIVERZITET U BANJOJ LUCI</a:t>
            </a:r>
            <a:endParaRPr lang="sr-Cyrl-RS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sr-Latn-RS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MEDICINSKI FAKULTET</a:t>
            </a:r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1870" y="535091"/>
            <a:ext cx="4624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sr-Latn-B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3901" y="1670538"/>
            <a:ext cx="792995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„Kerber pluća“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Ludwig Turck – prvi put opisao obostranu paralizu larinksa 1860. godine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Prate hirurgiju štitne žlijezde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Najbolja terapija – </a:t>
            </a:r>
            <a:r>
              <a:rPr lang="sr-Latn-BA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prevencija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03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Neurogene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endParaRPr lang="sr-Latn-B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Nastaju oštećenjem PNS-a (vagusa ili laringealnih živaca) ili oštećenjem CNS-a</a:t>
            </a:r>
          </a:p>
          <a:p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Urođene i stečene, centralne i periferne, simptomatske i asimptomatske, reverzibilne i ireverzibilne, </a:t>
            </a:r>
            <a:r>
              <a:rPr lang="sr-Latn-BA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JEDNOSTRANE I OBOSTRANE</a:t>
            </a:r>
          </a:p>
          <a:p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 klasična tipa neurogene paralize:</a:t>
            </a:r>
          </a:p>
          <a:p>
            <a:pPr marL="514350" indent="-514350">
              <a:buFont typeface="+mj-lt"/>
              <a:buAutoNum type="alphaLcPeriod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praksija</a:t>
            </a:r>
          </a:p>
          <a:p>
            <a:pPr marL="514350" indent="-514350">
              <a:buFont typeface="+mj-lt"/>
              <a:buAutoNum type="alphaLcPeriod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Aksonotemeza</a:t>
            </a:r>
          </a:p>
          <a:p>
            <a:pPr marL="514350" indent="-514350">
              <a:buFont typeface="+mj-lt"/>
              <a:buAutoNum type="alphaLcPeriod"/>
            </a:pP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Neurotemeza</a:t>
            </a:r>
          </a:p>
          <a:p>
            <a:pPr marL="0" indent="0">
              <a:buNone/>
            </a:pP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8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Ciljevi istraživanja</a:t>
            </a:r>
            <a:endParaRPr lang="sr-Latn-B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425" y="1590675"/>
            <a:ext cx="8467725" cy="4586288"/>
          </a:xfrm>
        </p:spPr>
        <p:txBody>
          <a:bodyPr>
            <a:normAutofit fontScale="92500"/>
          </a:bodyPr>
          <a:lstStyle/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Ispitati da li postoji razlika u učestalosti između </a:t>
            </a: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jednostranih i obostranih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neurogenih paraliza larinksa.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Ispitati da li postoji razlika u učestalosti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obostranih neurogenih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paraliza larinksa u </a:t>
            </a: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odnosu na pol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Ispitati da li postoji razlika u učestalosti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obostranih neurogenih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paraliza larinksa u </a:t>
            </a: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odnosu na dob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Utvrditi </a:t>
            </a: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etiološke faktore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obostranih neurogenih paraliza larinksa.</a:t>
            </a:r>
          </a:p>
          <a:p>
            <a:endParaRPr lang="sr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0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Materijali</a:t>
            </a:r>
            <a:r>
              <a:rPr lang="sr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metode</a:t>
            </a:r>
            <a:endParaRPr lang="sr-Latn-B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Izbor ispitanika -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pacijenti </a:t>
            </a:r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liječeni na Klinici za bolesti uha, grla i nosa Univerzitetskog kliničkog centra Republike Srpske (UKC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RS). Obuhvaćena populacija </a:t>
            </a:r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95 pacijenata čije se liječenje odvijalo u periodu od 1.1.2018. godine do 31.12.2019.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godine </a:t>
            </a:r>
          </a:p>
          <a:p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Dijagnostičke metode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anamneza, ORL pregled, endovideostroboskopija</a:t>
            </a:r>
          </a:p>
          <a:p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Statistička analiza podataka - T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test: vrijednosti </a:t>
            </a:r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kojima je p&lt;0.05 uzimaju se za statistički značajne, a ukoliko je p&lt;0.01 razlika se smatra izuzetno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značajnom</a:t>
            </a: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93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istraživanja</a:t>
            </a:r>
            <a:endParaRPr lang="sr-Latn-B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69378"/>
            <a:ext cx="7886700" cy="546002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Učestalost obostranih neurogenih paraliza larinksa u odnosu na 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jednostrane</a:t>
            </a:r>
          </a:p>
          <a:p>
            <a:endParaRPr lang="pl-PL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B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Uočena je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izuzetno značajna statistička razlika između učestalost jednostrane neurogene paralize larinksa u odnosu na obostranu, u korist jednostrane (t=3,968, p&lt;0,001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r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706904"/>
              </p:ext>
            </p:extLst>
          </p:nvPr>
        </p:nvGraphicFramePr>
        <p:xfrm>
          <a:off x="628650" y="2224451"/>
          <a:ext cx="7886700" cy="2708032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628318">
                  <a:extLst>
                    <a:ext uri="{9D8B030D-6E8A-4147-A177-3AD203B41FA5}">
                      <a16:colId xmlns="" xmlns:a16="http://schemas.microsoft.com/office/drawing/2014/main" val="1425661"/>
                    </a:ext>
                  </a:extLst>
                </a:gridCol>
                <a:gridCol w="2629191">
                  <a:extLst>
                    <a:ext uri="{9D8B030D-6E8A-4147-A177-3AD203B41FA5}">
                      <a16:colId xmlns="" xmlns:a16="http://schemas.microsoft.com/office/drawing/2014/main" val="185569264"/>
                    </a:ext>
                  </a:extLst>
                </a:gridCol>
                <a:gridCol w="2629191">
                  <a:extLst>
                    <a:ext uri="{9D8B030D-6E8A-4147-A177-3AD203B41FA5}">
                      <a16:colId xmlns="" xmlns:a16="http://schemas.microsoft.com/office/drawing/2014/main" val="3181359660"/>
                    </a:ext>
                  </a:extLst>
                </a:gridCol>
              </a:tblGrid>
              <a:tr h="58199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sr-Latn-BA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Neurogena paraliza larinksa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Učestalost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51655744"/>
                  </a:ext>
                </a:extLst>
              </a:tr>
              <a:tr h="686399">
                <a:tc v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Apsolutna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52006536"/>
                  </a:ext>
                </a:extLst>
              </a:tr>
              <a:tr h="4349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Jednostrana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77,89%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107470990"/>
                  </a:ext>
                </a:extLst>
              </a:tr>
              <a:tr h="4427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Obostrana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22,11%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826096328"/>
                  </a:ext>
                </a:extLst>
              </a:tr>
              <a:tr h="5252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4990745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8650" y="1899082"/>
            <a:ext cx="788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1</a:t>
            </a:r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Učestalost jednostranih i obostranih neurogenih paraliza larinksa</a:t>
            </a:r>
          </a:p>
        </p:txBody>
      </p:sp>
    </p:spTree>
    <p:extLst>
      <p:ext uri="{BB962C8B-B14F-4D97-AF65-F5344CB8AC3E}">
        <p14:creationId xmlns:p14="http://schemas.microsoft.com/office/powerpoint/2010/main" val="371608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Rezultati istraživanja</a:t>
            </a:r>
            <a:endParaRPr lang="sr-Latn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22132"/>
            <a:ext cx="7886700" cy="52402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Latn-BA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Učestalost </a:t>
            </a: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obostranih neurogenih paraliza larinksa u donosu na </a:t>
            </a:r>
            <a:r>
              <a:rPr lang="sr-Latn-BA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</a:t>
            </a:r>
            <a:endParaRPr lang="en-US" sz="2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Statistički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značajna razlika u odnosu na pol nije uočena (t=1,546, p=0,086).</a:t>
            </a: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598108"/>
              </p:ext>
            </p:extLst>
          </p:nvPr>
        </p:nvGraphicFramePr>
        <p:xfrm>
          <a:off x="628647" y="2313795"/>
          <a:ext cx="7886701" cy="2797375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627159">
                  <a:extLst>
                    <a:ext uri="{9D8B030D-6E8A-4147-A177-3AD203B41FA5}">
                      <a16:colId xmlns="" xmlns:a16="http://schemas.microsoft.com/office/drawing/2014/main" val="2358673265"/>
                    </a:ext>
                  </a:extLst>
                </a:gridCol>
                <a:gridCol w="2629771">
                  <a:extLst>
                    <a:ext uri="{9D8B030D-6E8A-4147-A177-3AD203B41FA5}">
                      <a16:colId xmlns="" xmlns:a16="http://schemas.microsoft.com/office/drawing/2014/main" val="157530669"/>
                    </a:ext>
                  </a:extLst>
                </a:gridCol>
                <a:gridCol w="2629771">
                  <a:extLst>
                    <a:ext uri="{9D8B030D-6E8A-4147-A177-3AD203B41FA5}">
                      <a16:colId xmlns="" xmlns:a16="http://schemas.microsoft.com/office/drawing/2014/main" val="712880385"/>
                    </a:ext>
                  </a:extLst>
                </a:gridCol>
              </a:tblGrid>
              <a:tr h="54946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Učestalost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61759008"/>
                  </a:ext>
                </a:extLst>
              </a:tr>
              <a:tr h="641783">
                <a:tc v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Apsolutna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Relativna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40467828"/>
                  </a:ext>
                </a:extLst>
              </a:tr>
              <a:tr h="5283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Ženski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80,95%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493681663"/>
                  </a:ext>
                </a:extLst>
              </a:tr>
              <a:tr h="5494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Muški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19,05%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63182782"/>
                  </a:ext>
                </a:extLst>
              </a:tr>
              <a:tr h="5283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91966857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8648" y="1944463"/>
            <a:ext cx="7886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2</a:t>
            </a:r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Učestalost obostrane neurogene paralize larinksa u odnosu na pol</a:t>
            </a:r>
          </a:p>
        </p:txBody>
      </p:sp>
    </p:spTree>
    <p:extLst>
      <p:ext uri="{BB962C8B-B14F-4D97-AF65-F5344CB8AC3E}">
        <p14:creationId xmlns:p14="http://schemas.microsoft.com/office/powerpoint/2010/main" val="405089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Rezultati istraživanja</a:t>
            </a:r>
            <a:endParaRPr lang="sr-Latn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25562"/>
            <a:ext cx="7886700" cy="4855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Latn-BA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Učestalost obostranih neurogenih paraliza larinksa u odnosu na </a:t>
            </a:r>
            <a:r>
              <a:rPr lang="sr-Latn-BA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dob</a:t>
            </a:r>
            <a:endParaRPr lang="en-US" sz="26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Posmatrano prema starosnoj dobi pacijenata statistički značajna razlika nije uočena (t=1,467, p=0,086).</a:t>
            </a:r>
            <a:endParaRPr lang="sr-Latn-B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503906"/>
              </p:ext>
            </p:extLst>
          </p:nvPr>
        </p:nvGraphicFramePr>
        <p:xfrm>
          <a:off x="628650" y="2514601"/>
          <a:ext cx="7886702" cy="283680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627744">
                  <a:extLst>
                    <a:ext uri="{9D8B030D-6E8A-4147-A177-3AD203B41FA5}">
                      <a16:colId xmlns="" xmlns:a16="http://schemas.microsoft.com/office/drawing/2014/main" val="689708888"/>
                    </a:ext>
                  </a:extLst>
                </a:gridCol>
                <a:gridCol w="2629479">
                  <a:extLst>
                    <a:ext uri="{9D8B030D-6E8A-4147-A177-3AD203B41FA5}">
                      <a16:colId xmlns="" xmlns:a16="http://schemas.microsoft.com/office/drawing/2014/main" val="1868930200"/>
                    </a:ext>
                  </a:extLst>
                </a:gridCol>
                <a:gridCol w="2629479">
                  <a:extLst>
                    <a:ext uri="{9D8B030D-6E8A-4147-A177-3AD203B41FA5}">
                      <a16:colId xmlns="" xmlns:a16="http://schemas.microsoft.com/office/drawing/2014/main" val="1463978172"/>
                    </a:ext>
                  </a:extLst>
                </a:gridCol>
              </a:tblGrid>
              <a:tr h="42502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Dob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Učestalost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3167553"/>
                  </a:ext>
                </a:extLst>
              </a:tr>
              <a:tr h="550800">
                <a:tc v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Apsolutna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62728746"/>
                  </a:ext>
                </a:extLst>
              </a:tr>
              <a:tr h="4133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Mlađi od 55 godina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28,57%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75537287"/>
                  </a:ext>
                </a:extLst>
              </a:tr>
              <a:tr h="4133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 55 do 64 godine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42,86%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66687126"/>
                  </a:ext>
                </a:extLst>
              </a:tr>
              <a:tr h="4133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Stariji od 65 godina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28,57%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37741451"/>
                  </a:ext>
                </a:extLst>
              </a:tr>
              <a:tr h="4133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sr-Latn-BA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sr-Latn-BA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6645125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8648" y="2174789"/>
            <a:ext cx="7886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</a:t>
            </a:r>
            <a:r>
              <a:rPr lang="sr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Učestalost </a:t>
            </a:r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obostrane neurogene paralize larinksa u odnosu na dob</a:t>
            </a:r>
          </a:p>
        </p:txBody>
      </p:sp>
    </p:spTree>
    <p:extLst>
      <p:ext uri="{BB962C8B-B14F-4D97-AF65-F5344CB8AC3E}">
        <p14:creationId xmlns:p14="http://schemas.microsoft.com/office/powerpoint/2010/main" val="278997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Rezultati istraživanja</a:t>
            </a:r>
            <a:endParaRPr lang="sr-Latn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25563"/>
            <a:ext cx="7886700" cy="4864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Najčešća etiologija obostranih naurogenih paraliza larinksa</a:t>
            </a: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46534792"/>
              </p:ext>
            </p:extLst>
          </p:nvPr>
        </p:nvGraphicFramePr>
        <p:xfrm>
          <a:off x="1879917" y="2024185"/>
          <a:ext cx="5384165" cy="416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02485" y="6189785"/>
            <a:ext cx="5384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Dijagram 1</a:t>
            </a:r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Etiologija obostranih neurogenih paraliza larinksa</a:t>
            </a:r>
          </a:p>
        </p:txBody>
      </p:sp>
    </p:spTree>
    <p:extLst>
      <p:ext uri="{BB962C8B-B14F-4D97-AF65-F5344CB8AC3E}">
        <p14:creationId xmlns:p14="http://schemas.microsoft.com/office/powerpoint/2010/main" val="390131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010139"/>
              </p:ext>
            </p:extLst>
          </p:nvPr>
        </p:nvGraphicFramePr>
        <p:xfrm>
          <a:off x="593125" y="252028"/>
          <a:ext cx="7922226" cy="5958624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639564">
                  <a:extLst>
                    <a:ext uri="{9D8B030D-6E8A-4147-A177-3AD203B41FA5}">
                      <a16:colId xmlns="" xmlns:a16="http://schemas.microsoft.com/office/drawing/2014/main" val="13791896"/>
                    </a:ext>
                  </a:extLst>
                </a:gridCol>
                <a:gridCol w="2641331">
                  <a:extLst>
                    <a:ext uri="{9D8B030D-6E8A-4147-A177-3AD203B41FA5}">
                      <a16:colId xmlns="" xmlns:a16="http://schemas.microsoft.com/office/drawing/2014/main" val="4145520186"/>
                    </a:ext>
                  </a:extLst>
                </a:gridCol>
                <a:gridCol w="2641331">
                  <a:extLst>
                    <a:ext uri="{9D8B030D-6E8A-4147-A177-3AD203B41FA5}">
                      <a16:colId xmlns="" xmlns:a16="http://schemas.microsoft.com/office/drawing/2014/main" val="4024055615"/>
                    </a:ext>
                  </a:extLst>
                </a:gridCol>
              </a:tblGrid>
              <a:tr h="77302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  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Etiologija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 </a:t>
                      </a:r>
                      <a:r>
                        <a:rPr lang="sr-Latn-BA" sz="2000" dirty="0" smtClean="0">
                          <a:effectLst/>
                        </a:rPr>
                        <a:t>Učestalost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 h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41447853"/>
                  </a:ext>
                </a:extLst>
              </a:tr>
              <a:tr h="443250">
                <a:tc vMerge="1">
                  <a:txBody>
                    <a:bodyPr/>
                    <a:lstStyle/>
                    <a:p>
                      <a:endParaRPr lang="sr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Apsolutna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Relativna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418379812"/>
                  </a:ext>
                </a:extLst>
              </a:tr>
              <a:tr h="88650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St post thyroidectomiam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10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47,62%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391640924"/>
                  </a:ext>
                </a:extLst>
              </a:tr>
              <a:tr h="5093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St post tracheotomiam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2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9,52%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356251597"/>
                  </a:ext>
                </a:extLst>
              </a:tr>
              <a:tr h="88650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St post fracturam baseos cranii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1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4,76%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3843097272"/>
                  </a:ext>
                </a:extLst>
              </a:tr>
              <a:tr h="5093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St post strumectomiam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1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4,76%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3131993595"/>
                  </a:ext>
                </a:extLst>
              </a:tr>
              <a:tr h="5093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Struma štitne žlijezde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1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4,76%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2676999990"/>
                  </a:ext>
                </a:extLst>
              </a:tr>
              <a:tr h="44325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Hiopotireoza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1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4,76%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2357307138"/>
                  </a:ext>
                </a:extLst>
              </a:tr>
              <a:tr h="44325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Idiopatski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5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28,81%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3171601542"/>
                  </a:ext>
                </a:extLst>
              </a:tr>
              <a:tr h="293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Ukupno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</a:rPr>
                        <a:t>21</a:t>
                      </a:r>
                      <a:endParaRPr lang="sr-Latn-B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</a:rPr>
                        <a:t>100%</a:t>
                      </a:r>
                      <a:endParaRPr lang="sr-Latn-B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70" marR="53470" marT="0" marB="0"/>
                </a:tc>
                <a:extLst>
                  <a:ext uri="{0D108BD9-81ED-4DB2-BD59-A6C34878D82A}">
                    <a16:rowId xmlns="" xmlns:a16="http://schemas.microsoft.com/office/drawing/2014/main" val="94534688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93126" y="-73071"/>
            <a:ext cx="792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4</a:t>
            </a:r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Najčešća etiologija obostranih neurogenih paraliza larinksa</a:t>
            </a:r>
          </a:p>
        </p:txBody>
      </p:sp>
    </p:spTree>
    <p:extLst>
      <p:ext uri="{BB962C8B-B14F-4D97-AF65-F5344CB8AC3E}">
        <p14:creationId xmlns:p14="http://schemas.microsoft.com/office/powerpoint/2010/main" val="25096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r>
              <a:rPr lang="en-US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sr-Latn-B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280572" cy="43898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Latn-B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Učestalost jednostranih i obostranih neurogenih paraliza </a:t>
            </a:r>
            <a:r>
              <a:rPr lang="sr-Latn-BA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larinksa</a:t>
            </a:r>
          </a:p>
          <a:p>
            <a:pPr marL="0" indent="0">
              <a:buNone/>
            </a:pPr>
            <a:endParaRPr lang="sr-Latn-BA" sz="2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Učestalost jednostranih (77,89%) paraliza je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značajno veća u odnosu na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obostrane (22,11%)</a:t>
            </a:r>
          </a:p>
          <a:p>
            <a:endParaRPr lang="sr-Latn-BA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Kod 6.82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% ispitanika je dijagnostifikovana obostrana neurogena paraliza larinksa (Toutounch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i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saradnici, 2014.)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Od 113 ispitanika 84 je imalo jednostranu neurogenu paralizu larinksa (D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J.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Terris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i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saradnici, 1983-1991) </a:t>
            </a:r>
            <a:endParaRPr lang="sr-Latn-BA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6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endParaRPr lang="sr-Latn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sr-Latn-B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Polna </a:t>
            </a:r>
            <a:r>
              <a:rPr lang="sr-Latn-BA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zastupljenost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Obostrana </a:t>
            </a:r>
            <a:r>
              <a:rPr lang="sr-Latn-B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neurogena paraliza </a:t>
            </a:r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larinksa je </a:t>
            </a:r>
            <a:r>
              <a:rPr lang="sr-Latn-B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češća kod </a:t>
            </a:r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ženskog pola</a:t>
            </a:r>
          </a:p>
          <a:p>
            <a:endParaRPr lang="sr-Latn-B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Pripisuje </a:t>
            </a:r>
            <a:r>
              <a:rPr lang="sr-Latn-B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učestalijim bolestima  štitne žlijezde kod </a:t>
            </a:r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žene</a:t>
            </a:r>
          </a:p>
          <a:p>
            <a:endParaRPr lang="sr-Latn-B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Paralize larinksa su  </a:t>
            </a:r>
            <a:r>
              <a:rPr lang="sr-Latn-B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dva puta češće kod ženske populacije</a:t>
            </a:r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(</a:t>
            </a:r>
            <a:r>
              <a:rPr lang="sr-Latn-BA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Klinička </a:t>
            </a:r>
            <a:r>
              <a:rPr lang="sr-Latn-BA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studija kvaliteta života pacijenata sa neurogenim paralizama larinksa, </a:t>
            </a:r>
            <a:r>
              <a:rPr lang="sr-Latn-BA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Gnjatić, 2012.)</a:t>
            </a: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2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endParaRPr lang="sr-Latn-B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47851"/>
            <a:ext cx="8391782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r-Latn-B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Dobna </a:t>
            </a:r>
            <a:r>
              <a:rPr lang="sr-Latn-BA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zastupljenost</a:t>
            </a:r>
          </a:p>
          <a:p>
            <a:pPr marL="0" indent="0">
              <a:buNone/>
            </a:pP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Češće se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javlja u populaciji od 55te do 64te godine, relativna učestalost 42,86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%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Podjednaka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kod grupe pacijenata mlađih od 55 godina i grupe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starijih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od 65 godina, a relativna učestalost iznosi po 28,57%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pojedinačno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Obostrana neurogena paraliza larinksa se javila kod muškaraca prosječne starosti 55,7 godina i kod žena prosječne starosti 59,7 godina. (Lederova studija, 2005.)</a:t>
            </a: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84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BA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Etiologija</a:t>
            </a:r>
          </a:p>
          <a:p>
            <a:pPr marL="0" indent="0">
              <a:buNone/>
            </a:pP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Vodeći etiološki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hirurgija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štitne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žlijezde (47,62%)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Kod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28,81% ispitanika uzrok paralize je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nepoznat</a:t>
            </a:r>
          </a:p>
          <a:p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Ostali uzroci: traheotomija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struma štitne žlijezde i prelomi baze lobanje</a:t>
            </a:r>
            <a:endParaRPr lang="sr-Latn-BA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04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4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Latn-BA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Etiologija</a:t>
            </a:r>
          </a:p>
          <a:p>
            <a:r>
              <a:rPr lang="sr-Latn-B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Grupa turskih autora je u svojoj studiji</a:t>
            </a:r>
            <a:r>
              <a:rPr lang="sr-Latn-B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Vocal cord paralysis: What matters between idiopathic and non-idiopathic cases? </a:t>
            </a:r>
            <a:r>
              <a:rPr lang="sr-Latn-B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iz 2016. godine, prikazala da se idiopatska paraliza larinksa javila kod 31,5% ispitanika, a u 34,8% slučajeva je bila posljedica operacija štitne žlijezde</a:t>
            </a:r>
          </a:p>
          <a:p>
            <a:endParaRPr lang="sr-Latn-BA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Vodeći etiološki faktor paraliza larinska je hirurgija vratnih struktura, relativne učestalosti 40,2%, od čega polovina otpada na hirurgiju štitne žlijezde; neoplazme (najčešće karcinomi pluća) su uzročnici 29,9% paraliza, idiopatska paraliza larinksa se javila kod 10.7% ispitanika, a traumatska kod 8%. (Chen i saradnici, 2007. )</a:t>
            </a:r>
            <a:endParaRPr lang="sr-Latn-BA" sz="2400" dirty="0"/>
          </a:p>
          <a:p>
            <a:pPr marL="0" indent="0">
              <a:buNone/>
            </a:pPr>
            <a:endParaRPr lang="sr-Latn-BA" sz="2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4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4351338"/>
          </a:xfrm>
        </p:spPr>
        <p:txBody>
          <a:bodyPr>
            <a:normAutofit fontScale="92500"/>
          </a:bodyPr>
          <a:lstStyle/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Obostane neurogene paralize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larinksa se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javljaju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rjeđe u odnosu na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jednostrane.</a:t>
            </a:r>
          </a:p>
          <a:p>
            <a:endParaRPr lang="sr-Latn-BA" sz="2600" dirty="0">
              <a:latin typeface="Times New Roman" panose="02020603050405020304" pitchFamily="18" charset="0"/>
            </a:endParaRPr>
          </a:p>
          <a:p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Obostrane paralize larinks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se češće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javljaju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kod ženskog pola, ali nakon sprovedenih statističkih analiza ova razlika nije pokazala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značajnost.</a:t>
            </a:r>
            <a:endParaRPr lang="en-US" sz="2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Češće se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javlja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ju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u populaciji od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55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do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64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godine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života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sr-Latn-BA" sz="2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sr-Latn-BA" sz="2600" dirty="0">
              <a:latin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Vodeći etiološki faktor u nastanku obostrane neurogene paralize larinksa jeste hirurgija štitne </a:t>
            </a:r>
            <a:r>
              <a:rPr lang="sr-Latn-BA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žlijezde.</a:t>
            </a:r>
            <a:endParaRPr lang="sr-Latn-BA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06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17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446230" y="294946"/>
            <a:ext cx="43011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</a:t>
            </a:r>
            <a:r>
              <a:rPr lang="sr-Cyrl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1330</TotalTime>
  <Words>917</Words>
  <Application>Microsoft Office PowerPoint</Application>
  <PresentationFormat>On-screen Show (4:3)</PresentationFormat>
  <Paragraphs>224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Neurogene paralize larinksa</vt:lpstr>
      <vt:lpstr>Ciljevi istraživanja</vt:lpstr>
      <vt:lpstr>Materijali i metode</vt:lpstr>
      <vt:lpstr>Rezultati istraživanja</vt:lpstr>
      <vt:lpstr>Rezultati istraživanja</vt:lpstr>
      <vt:lpstr>Rezultati istraživanja</vt:lpstr>
      <vt:lpstr>Rezultati istraživanja</vt:lpstr>
      <vt:lpstr>PowerPoint Presentation</vt:lpstr>
      <vt:lpstr>Diskusija </vt:lpstr>
      <vt:lpstr>Diskusija</vt:lpstr>
      <vt:lpstr>Diskusija</vt:lpstr>
      <vt:lpstr>Diskusija</vt:lpstr>
      <vt:lpstr>Diskusija</vt:lpstr>
      <vt:lpstr>Zaključak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Microsoft account</cp:lastModifiedBy>
  <cp:revision>164</cp:revision>
  <dcterms:created xsi:type="dcterms:W3CDTF">2017-11-08T08:09:10Z</dcterms:created>
  <dcterms:modified xsi:type="dcterms:W3CDTF">2022-09-28T17:13:33Z</dcterms:modified>
</cp:coreProperties>
</file>