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Medijana </a:t>
            </a:r>
            <a:r>
              <a:rPr lang="bs-Latn-BA"/>
              <a:t>PF</a:t>
            </a:r>
            <a:r>
              <a:rPr lang="en-US"/>
              <a:t>S</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r-Latn-RS"/>
        </a:p>
      </c:txPr>
    </c:title>
    <c:autoTitleDeleted val="0"/>
    <c:plotArea>
      <c:layout/>
      <c:barChart>
        <c:barDir val="col"/>
        <c:grouping val="stacked"/>
        <c:varyColors val="0"/>
        <c:ser>
          <c:idx val="0"/>
          <c:order val="0"/>
          <c:tx>
            <c:strRef>
              <c:f>Sheet1!$B$1</c:f>
              <c:strCache>
                <c:ptCount val="1"/>
                <c:pt idx="0">
                  <c:v>Medijana FPS</c:v>
                </c:pt>
              </c:strCache>
            </c:strRef>
          </c:tx>
          <c:spPr>
            <a:solidFill>
              <a:schemeClr val="accent1"/>
            </a:solidFill>
            <a:ln>
              <a:noFill/>
            </a:ln>
            <a:effectLst/>
          </c:spPr>
          <c:invertIfNegative val="0"/>
          <c:dLbls>
            <c:dLbl>
              <c:idx val="0"/>
              <c:layout/>
              <c:showLegendKey val="0"/>
              <c:showVal val="1"/>
              <c:showCatName val="0"/>
              <c:showSerName val="0"/>
              <c:showPercent val="0"/>
              <c:showBubbleSize val="0"/>
              <c:extLst>
                <c:ext xmlns:c15="http://schemas.microsoft.com/office/drawing/2012/chart" uri="{CE6537A1-D6FC-4f65-9D91-7224C49458BB}">
                  <c15:layout/>
                </c:ext>
              </c:extLst>
            </c:dLbl>
            <c:dLbl>
              <c:idx val="1"/>
              <c:layout/>
              <c:showLegendKey val="0"/>
              <c:showVal val="1"/>
              <c:showCatName val="0"/>
              <c:showSerName val="0"/>
              <c:showPercent val="0"/>
              <c:showBubbleSize val="0"/>
              <c:extLst>
                <c:ext xmlns:c15="http://schemas.microsoft.com/office/drawing/2012/chart" uri="{CE6537A1-D6FC-4f65-9D91-7224C49458BB}">
                  <c15:layout/>
                </c:ext>
              </c:extLst>
            </c:dLbl>
            <c:dLbl>
              <c:idx val="2"/>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Grudna kičma</c:v>
                </c:pt>
                <c:pt idx="1">
                  <c:v>Lumbalna kičma</c:v>
                </c:pt>
                <c:pt idx="2">
                  <c:v>Karlična kost</c:v>
                </c:pt>
              </c:strCache>
            </c:strRef>
          </c:cat>
          <c:val>
            <c:numRef>
              <c:f>Sheet1!$B$2:$B$4</c:f>
              <c:numCache>
                <c:formatCode>General</c:formatCode>
                <c:ptCount val="3"/>
                <c:pt idx="0">
                  <c:v>840</c:v>
                </c:pt>
                <c:pt idx="1">
                  <c:v>650</c:v>
                </c:pt>
                <c:pt idx="2">
                  <c:v>753</c:v>
                </c:pt>
              </c:numCache>
            </c:numRef>
          </c:val>
        </c:ser>
        <c:dLbls>
          <c:showLegendKey val="0"/>
          <c:showVal val="0"/>
          <c:showCatName val="0"/>
          <c:showSerName val="0"/>
          <c:showPercent val="0"/>
          <c:showBubbleSize val="0"/>
        </c:dLbls>
        <c:gapWidth val="150"/>
        <c:overlap val="100"/>
        <c:axId val="261348264"/>
        <c:axId val="261351008"/>
      </c:barChart>
      <c:catAx>
        <c:axId val="261348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261351008"/>
        <c:crosses val="autoZero"/>
        <c:auto val="1"/>
        <c:lblAlgn val="ctr"/>
        <c:lblOffset val="100"/>
        <c:noMultiLvlLbl val="0"/>
      </c:catAx>
      <c:valAx>
        <c:axId val="261351008"/>
        <c:scaling>
          <c:orientation val="minMax"/>
          <c:max val="10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2613482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sr-Latn-R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sr-Latn-R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Primarno sijelo</c:v>
                </c:pt>
              </c:strCache>
            </c:strRef>
          </c:tx>
          <c:dPt>
            <c:idx val="0"/>
            <c:bubble3D val="0"/>
            <c:spPr>
              <a:solidFill>
                <a:schemeClr val="accent1"/>
              </a:solidFill>
              <a:ln w="25400">
                <a:solidFill>
                  <a:schemeClr val="lt1"/>
                </a:solidFill>
              </a:ln>
              <a:effectLst/>
              <a:sp3d contourW="25400">
                <a:contourClr>
                  <a:schemeClr val="lt1"/>
                </a:contourClr>
              </a:sp3d>
            </c:spPr>
          </c:dPt>
          <c:dPt>
            <c:idx val="1"/>
            <c:bubble3D val="0"/>
            <c:spPr>
              <a:solidFill>
                <a:schemeClr val="accent2"/>
              </a:solidFill>
              <a:ln w="25400">
                <a:solidFill>
                  <a:schemeClr val="lt1"/>
                </a:solidFill>
              </a:ln>
              <a:effectLst/>
              <a:sp3d contourW="25400">
                <a:contourClr>
                  <a:schemeClr val="lt1"/>
                </a:contourClr>
              </a:sp3d>
            </c:spPr>
          </c:dPt>
          <c:dPt>
            <c:idx val="2"/>
            <c:bubble3D val="0"/>
            <c:spPr>
              <a:solidFill>
                <a:schemeClr val="accent3"/>
              </a:solidFill>
              <a:ln w="25400">
                <a:solidFill>
                  <a:schemeClr val="lt1"/>
                </a:solidFill>
              </a:ln>
              <a:effectLst/>
              <a:sp3d contourW="25400">
                <a:contourClr>
                  <a:schemeClr val="lt1"/>
                </a:contourClr>
              </a:sp3d>
            </c:spPr>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sr-Latn-R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Sheet1!$A$2:$A$4</c:f>
              <c:strCache>
                <c:ptCount val="3"/>
                <c:pt idx="0">
                  <c:v>Bubrezi</c:v>
                </c:pt>
                <c:pt idx="1">
                  <c:v>Prostata</c:v>
                </c:pt>
                <c:pt idx="2">
                  <c:v>Pluća</c:v>
                </c:pt>
              </c:strCache>
            </c:strRef>
          </c:cat>
          <c:val>
            <c:numRef>
              <c:f>Sheet1!$B$2:$B$4</c:f>
              <c:numCache>
                <c:formatCode>General</c:formatCode>
                <c:ptCount val="3"/>
                <c:pt idx="0">
                  <c:v>2</c:v>
                </c:pt>
                <c:pt idx="1">
                  <c:v>3</c:v>
                </c:pt>
                <c:pt idx="2">
                  <c:v>1</c:v>
                </c:pt>
              </c:numCache>
            </c:numRef>
          </c:val>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gap"/>
    <c:showDLblsOverMax val="0"/>
  </c:chart>
  <c:spPr>
    <a:noFill/>
    <a:ln>
      <a:noFill/>
    </a:ln>
    <a:effectLst/>
  </c:spPr>
  <c:txPr>
    <a:bodyPr/>
    <a:lstStyle/>
    <a:p>
      <a:pPr>
        <a:defRPr/>
      </a:pPr>
      <a:endParaRPr lang="sr-Latn-R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2/9/2022</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2/9/2022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bs-Latn-BA" sz="2800" dirty="0"/>
              <a:t>METASTATSKI KARCINOM NEPOZNATE </a:t>
            </a:r>
            <a:r>
              <a:rPr lang="bs-Latn-BA" sz="2800" dirty="0" smtClean="0"/>
              <a:t>PRIMARNE </a:t>
            </a:r>
            <a:r>
              <a:rPr lang="bs-Latn-BA" sz="2800" dirty="0"/>
              <a:t>LOKACIJE – RETROSPEKTIVNA STUDIJA</a:t>
            </a:r>
          </a:p>
        </p:txBody>
      </p:sp>
      <p:sp>
        <p:nvSpPr>
          <p:cNvPr id="3" name="Subtitle 2"/>
          <p:cNvSpPr>
            <a:spLocks noGrp="1"/>
          </p:cNvSpPr>
          <p:nvPr>
            <p:ph type="subTitle" idx="1"/>
          </p:nvPr>
        </p:nvSpPr>
        <p:spPr/>
        <p:txBody>
          <a:bodyPr/>
          <a:lstStyle/>
          <a:p>
            <a:r>
              <a:rPr lang="bs-Latn-BA" dirty="0" smtClean="0"/>
              <a:t>Družić Amil, dr. med</a:t>
            </a:r>
          </a:p>
          <a:p>
            <a:r>
              <a:rPr lang="bs-Latn-BA" dirty="0" smtClean="0"/>
              <a:t>Ljekar na specijalizaciji iz onkologije i radioterapije</a:t>
            </a:r>
            <a:endParaRPr lang="bs-Latn-BA" dirty="0"/>
          </a:p>
        </p:txBody>
      </p:sp>
    </p:spTree>
    <p:extLst>
      <p:ext uri="{BB962C8B-B14F-4D97-AF65-F5344CB8AC3E}">
        <p14:creationId xmlns:p14="http://schemas.microsoft.com/office/powerpoint/2010/main" val="213250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Uvod</a:t>
            </a:r>
            <a:endParaRPr lang="bs-Latn-BA" dirty="0"/>
          </a:p>
        </p:txBody>
      </p:sp>
      <p:sp>
        <p:nvSpPr>
          <p:cNvPr id="3" name="Content Placeholder 2"/>
          <p:cNvSpPr>
            <a:spLocks noGrp="1"/>
          </p:cNvSpPr>
          <p:nvPr>
            <p:ph idx="1"/>
          </p:nvPr>
        </p:nvSpPr>
        <p:spPr>
          <a:xfrm>
            <a:off x="677334" y="1558345"/>
            <a:ext cx="8596668" cy="4483018"/>
          </a:xfrm>
        </p:spPr>
        <p:txBody>
          <a:bodyPr/>
          <a:lstStyle/>
          <a:p>
            <a:endParaRPr lang="bs-Latn-BA" dirty="0"/>
          </a:p>
        </p:txBody>
      </p:sp>
    </p:spTree>
    <p:extLst>
      <p:ext uri="{BB962C8B-B14F-4D97-AF65-F5344CB8AC3E}">
        <p14:creationId xmlns:p14="http://schemas.microsoft.com/office/powerpoint/2010/main" val="1779855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Uvod</a:t>
            </a:r>
            <a:endParaRPr lang="bs-Latn-BA" dirty="0"/>
          </a:p>
        </p:txBody>
      </p:sp>
      <p:sp>
        <p:nvSpPr>
          <p:cNvPr id="3" name="Content Placeholder 2"/>
          <p:cNvSpPr>
            <a:spLocks noGrp="1"/>
          </p:cNvSpPr>
          <p:nvPr>
            <p:ph idx="1"/>
          </p:nvPr>
        </p:nvSpPr>
        <p:spPr>
          <a:xfrm>
            <a:off x="677334" y="1558345"/>
            <a:ext cx="8596668" cy="4483018"/>
          </a:xfrm>
        </p:spPr>
        <p:txBody>
          <a:bodyPr>
            <a:normAutofit fontScale="92500" lnSpcReduction="10000"/>
          </a:bodyPr>
          <a:lstStyle/>
          <a:p>
            <a:r>
              <a:rPr lang="bs-Latn-BA" dirty="0"/>
              <a:t>Za većinu ljudi s dijagnozom karcinoma primarni karcinom je reativno lako identificirati, sprovode se dijagnostički testovi kako bi otkrili gdje je primarni proces lociran i da li se proširio. </a:t>
            </a:r>
            <a:endParaRPr lang="bs-Latn-BA" dirty="0" smtClean="0"/>
          </a:p>
          <a:p>
            <a:r>
              <a:rPr lang="bs-Latn-BA" dirty="0" smtClean="0"/>
              <a:t>Kada </a:t>
            </a:r>
            <a:r>
              <a:rPr lang="bs-Latn-BA" dirty="0"/>
              <a:t>se karcinom pronađe na jednom ili više sekundarnih mjesta, ali iz rezultata testa nije jasno gdje je primarna lokacija, tada govorimo metastatskom karcinomu nepoznate primarne lokacije ili CUP (Cancer of Unknow Primary). </a:t>
            </a:r>
            <a:endParaRPr lang="bs-Latn-BA" dirty="0" smtClean="0"/>
          </a:p>
          <a:p>
            <a:r>
              <a:rPr lang="bs-Latn-BA" dirty="0" smtClean="0"/>
              <a:t>Metastatski </a:t>
            </a:r>
            <a:r>
              <a:rPr lang="bs-Latn-BA" dirty="0"/>
              <a:t>karcinom nepoznate primarne lokacije čini 3% do 5% svih malignih bolesti, što ga svrstava unutar 10 najčešćih karcinoma i po učestalost i po mortalitetu te predstavljaju terapijsku nedoumicu jer se liječenje karcinoma u pravilu usmjerava na primarnu </a:t>
            </a:r>
            <a:r>
              <a:rPr lang="bs-Latn-BA" dirty="0" smtClean="0"/>
              <a:t>promjenu. </a:t>
            </a:r>
          </a:p>
          <a:p>
            <a:r>
              <a:rPr lang="bs-Latn-BA" dirty="0"/>
              <a:t>Histološki, većina ovih karcinoma su ili adenokarcinomi ili nediferencirani karcinomi. </a:t>
            </a:r>
            <a:endParaRPr lang="bs-Latn-BA" dirty="0" smtClean="0"/>
          </a:p>
          <a:p>
            <a:r>
              <a:rPr lang="bs-Latn-BA" dirty="0" smtClean="0"/>
              <a:t>Dijagnostička </a:t>
            </a:r>
            <a:r>
              <a:rPr lang="bs-Latn-BA" dirty="0"/>
              <a:t>obrada uključuje opsežna histopatološka ispitivanja i modernu imidžing tehnologiju snimanja. Ipak, primarni tumor ostaje neotkriven većinu vremena.</a:t>
            </a:r>
          </a:p>
        </p:txBody>
      </p:sp>
    </p:spTree>
    <p:extLst>
      <p:ext uri="{BB962C8B-B14F-4D97-AF65-F5344CB8AC3E}">
        <p14:creationId xmlns:p14="http://schemas.microsoft.com/office/powerpoint/2010/main" val="2252911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Cilj rada</a:t>
            </a:r>
            <a:endParaRPr lang="bs-Latn-BA" dirty="0"/>
          </a:p>
        </p:txBody>
      </p:sp>
      <p:sp>
        <p:nvSpPr>
          <p:cNvPr id="3" name="Content Placeholder 2"/>
          <p:cNvSpPr>
            <a:spLocks noGrp="1"/>
          </p:cNvSpPr>
          <p:nvPr>
            <p:ph idx="1"/>
          </p:nvPr>
        </p:nvSpPr>
        <p:spPr/>
        <p:txBody>
          <a:bodyPr/>
          <a:lstStyle/>
          <a:p>
            <a:r>
              <a:rPr lang="bs-Latn-BA" dirty="0" smtClean="0"/>
              <a:t>Odrediti </a:t>
            </a:r>
            <a:r>
              <a:rPr lang="bs-Latn-BA" dirty="0"/>
              <a:t>vrijeme do progresije </a:t>
            </a:r>
            <a:r>
              <a:rPr lang="bs-Latn-BA" dirty="0" smtClean="0"/>
              <a:t>bolesti </a:t>
            </a:r>
            <a:r>
              <a:rPr lang="bs-Latn-BA" dirty="0"/>
              <a:t>kod pacijenata koji su inicijalno prezentovani kao metastatski carcinom nepoznate primarne lokacije (Cup</a:t>
            </a:r>
            <a:r>
              <a:rPr lang="bs-Latn-BA" dirty="0" smtClean="0"/>
              <a:t>).</a:t>
            </a:r>
            <a:endParaRPr lang="bs-Latn-BA" dirty="0"/>
          </a:p>
          <a:p>
            <a:r>
              <a:rPr lang="bs-Latn-BA" dirty="0" smtClean="0"/>
              <a:t>Najčešće primarno sijelo</a:t>
            </a:r>
            <a:endParaRPr lang="bs-Latn-BA" dirty="0"/>
          </a:p>
        </p:txBody>
      </p:sp>
    </p:spTree>
    <p:extLst>
      <p:ext uri="{BB962C8B-B14F-4D97-AF65-F5344CB8AC3E}">
        <p14:creationId xmlns:p14="http://schemas.microsoft.com/office/powerpoint/2010/main" val="3319953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Materijal i metode</a:t>
            </a:r>
            <a:endParaRPr lang="bs-Latn-BA" dirty="0"/>
          </a:p>
        </p:txBody>
      </p:sp>
      <p:sp>
        <p:nvSpPr>
          <p:cNvPr id="3" name="Content Placeholder 2"/>
          <p:cNvSpPr>
            <a:spLocks noGrp="1"/>
          </p:cNvSpPr>
          <p:nvPr>
            <p:ph idx="1"/>
          </p:nvPr>
        </p:nvSpPr>
        <p:spPr>
          <a:xfrm>
            <a:off x="677334" y="1558345"/>
            <a:ext cx="8596668" cy="4483018"/>
          </a:xfrm>
        </p:spPr>
        <p:txBody>
          <a:bodyPr>
            <a:normAutofit/>
          </a:bodyPr>
          <a:lstStyle/>
          <a:p>
            <a:r>
              <a:rPr lang="bs-Latn-BA" dirty="0"/>
              <a:t>Istraživanje je sprovedeno kao retrospektivna opservaciona studija. Uključeno je 20 pacijenata kojima je postavljena metastatski carcinom nepaznate primarne lokacije (Cup). </a:t>
            </a:r>
            <a:endParaRPr lang="bs-Latn-BA" dirty="0" smtClean="0"/>
          </a:p>
          <a:p>
            <a:r>
              <a:rPr lang="bs-Latn-BA" dirty="0"/>
              <a:t>Uključeni su svi pacijenti muškog spola sa adekvatnom dokumentacijom kod kojih se nije moglo utvrditi primarno sijelo bolesti nakon ph analize i kod kojih je phd nalaz pokazao da se radi u metastatksom adenokarcinomu nepoznate primarne lokacije, u Klinici za onkologiju, KCUS, u periodu od 01.01.2009.- 31.12.2009. (jedna godina</a:t>
            </a:r>
            <a:r>
              <a:rPr lang="bs-Latn-BA" dirty="0" smtClean="0"/>
              <a:t>).</a:t>
            </a:r>
          </a:p>
          <a:p>
            <a:r>
              <a:rPr lang="bs-Latn-BA" dirty="0" smtClean="0"/>
              <a:t> </a:t>
            </a:r>
            <a:r>
              <a:rPr lang="bs-Latn-BA" dirty="0"/>
              <a:t>U studiji je bilo uključeno sedam pacijenata sa sekundarnim depozitima na lumbalnoj kičmi, </a:t>
            </a:r>
            <a:r>
              <a:rPr lang="bs-Latn-BA" dirty="0" smtClean="0"/>
              <a:t>sedam </a:t>
            </a:r>
            <a:r>
              <a:rPr lang="bs-Latn-BA" dirty="0"/>
              <a:t>pacijenata na sa sekundarnim depozitima na grudnoj kičmi i šest pacijenata na sa sekundarnim depozitima na karličnoj </a:t>
            </a:r>
            <a:r>
              <a:rPr lang="bs-Latn-BA" dirty="0" smtClean="0"/>
              <a:t>kosti. </a:t>
            </a:r>
          </a:p>
          <a:p>
            <a:r>
              <a:rPr lang="bs-Latn-BA" dirty="0"/>
              <a:t>Isključujući kriterij su bili pacijenti koji nisu imali adekvatnu medicinsku dokumentaciju, phd nalaz, pacijenti ženskog spola te pacijenti koji  nisu stigli primiti terapiju</a:t>
            </a:r>
            <a:r>
              <a:rPr lang="bs-Latn-BA" dirty="0" smtClean="0"/>
              <a:t>.</a:t>
            </a:r>
          </a:p>
          <a:p>
            <a:endParaRPr lang="bs-Latn-BA" dirty="0"/>
          </a:p>
        </p:txBody>
      </p:sp>
    </p:spTree>
    <p:extLst>
      <p:ext uri="{BB962C8B-B14F-4D97-AF65-F5344CB8AC3E}">
        <p14:creationId xmlns:p14="http://schemas.microsoft.com/office/powerpoint/2010/main" val="1927471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a:t>Broj pacijenata po lokaciji sekundarnih depozita koji su bili uključeni u </a:t>
            </a:r>
            <a:r>
              <a:rPr lang="bs-Latn-BA" dirty="0" smtClean="0"/>
              <a:t>studiji:</a:t>
            </a:r>
            <a:endParaRPr lang="bs-Latn-B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07922397"/>
              </p:ext>
            </p:extLst>
          </p:nvPr>
        </p:nvGraphicFramePr>
        <p:xfrm>
          <a:off x="1628684" y="2802593"/>
          <a:ext cx="6739410" cy="2917680"/>
        </p:xfrm>
        <a:graphic>
          <a:graphicData uri="http://schemas.openxmlformats.org/drawingml/2006/table">
            <a:tbl>
              <a:tblPr firstRow="1" firstCol="1" bandRow="1"/>
              <a:tblGrid>
                <a:gridCol w="3369705"/>
                <a:gridCol w="3369705"/>
              </a:tblGrid>
              <a:tr h="583536">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Lokacija sekundarnih depozita</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Broj pacijenata</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536">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Lumbalna kičma</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7</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536">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Grudna kičma</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7</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536">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Karlična kost</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6</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536">
                <a:tc>
                  <a:txBody>
                    <a:bodyPr/>
                    <a:lstStyle/>
                    <a:p>
                      <a:pPr algn="ctr">
                        <a:lnSpc>
                          <a:spcPct val="200000"/>
                        </a:lnSpc>
                        <a:spcAft>
                          <a:spcPts val="0"/>
                        </a:spcAft>
                      </a:pPr>
                      <a:r>
                        <a:rPr lang="bs-Latn-BA" sz="1200">
                          <a:effectLst/>
                          <a:latin typeface="Times New Roman" panose="02020603050405020304" pitchFamily="18" charset="0"/>
                          <a:ea typeface="Calibri" panose="020F0502020204030204" pitchFamily="34" charset="0"/>
                          <a:cs typeface="Times New Roman" panose="02020603050405020304" pitchFamily="18" charset="0"/>
                        </a:rPr>
                        <a:t>Ukupno</a:t>
                      </a:r>
                      <a:endParaRPr lang="bs-Latn-BA"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bs-Latn-BA" sz="1200" dirty="0">
                          <a:effectLst/>
                          <a:latin typeface="Times New Roman" panose="02020603050405020304" pitchFamily="18" charset="0"/>
                          <a:ea typeface="Calibri" panose="020F0502020204030204" pitchFamily="34" charset="0"/>
                          <a:cs typeface="Times New Roman" panose="02020603050405020304" pitchFamily="18" charset="0"/>
                        </a:rPr>
                        <a:t>20</a:t>
                      </a:r>
                      <a:endParaRPr lang="bs-Latn-B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569843" y="-384313"/>
            <a:ext cx="14791570" cy="729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bs-Latn-BA"/>
          </a:p>
        </p:txBody>
      </p:sp>
    </p:spTree>
    <p:extLst>
      <p:ext uri="{BB962C8B-B14F-4D97-AF65-F5344CB8AC3E}">
        <p14:creationId xmlns:p14="http://schemas.microsoft.com/office/powerpoint/2010/main" val="339032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Rezultati:</a:t>
            </a:r>
            <a:endParaRPr lang="bs-Latn-BA" dirty="0"/>
          </a:p>
        </p:txBody>
      </p:sp>
      <p:sp>
        <p:nvSpPr>
          <p:cNvPr id="3" name="Content Placeholder 2"/>
          <p:cNvSpPr>
            <a:spLocks noGrp="1"/>
          </p:cNvSpPr>
          <p:nvPr>
            <p:ph idx="1"/>
          </p:nvPr>
        </p:nvSpPr>
        <p:spPr>
          <a:xfrm>
            <a:off x="677334" y="1481071"/>
            <a:ext cx="8596668" cy="4560292"/>
          </a:xfrm>
        </p:spPr>
        <p:txBody>
          <a:bodyPr/>
          <a:lstStyle/>
          <a:p>
            <a:r>
              <a:rPr lang="bs-Latn-BA" dirty="0"/>
              <a:t>Medijana PFS bolesti kod pacijenata kojima je postavljena dijagnoza metastatski karcinom nepoznate primarne lokacije sa sekundarnim depozitima na grudnoj kičmi iznosila je 840 mjeseci, lumbalnoj kičmi 650 mjeseci te </a:t>
            </a:r>
            <a:r>
              <a:rPr lang="bs-Latn-BA" dirty="0" smtClean="0"/>
              <a:t>karličnoj </a:t>
            </a:r>
            <a:r>
              <a:rPr lang="bs-Latn-BA" dirty="0"/>
              <a:t>kosti 753 </a:t>
            </a:r>
            <a:r>
              <a:rPr lang="bs-Latn-BA" dirty="0" smtClean="0"/>
              <a:t>mjeseci. </a:t>
            </a:r>
            <a:endParaRPr lang="bs-Latn-BA" dirty="0"/>
          </a:p>
        </p:txBody>
      </p:sp>
      <p:graphicFrame>
        <p:nvGraphicFramePr>
          <p:cNvPr id="4" name="Chart 3"/>
          <p:cNvGraphicFramePr/>
          <p:nvPr>
            <p:extLst>
              <p:ext uri="{D42A27DB-BD31-4B8C-83A1-F6EECF244321}">
                <p14:modId xmlns:p14="http://schemas.microsoft.com/office/powerpoint/2010/main" val="2440702752"/>
              </p:ext>
            </p:extLst>
          </p:nvPr>
        </p:nvGraphicFramePr>
        <p:xfrm>
          <a:off x="1578937" y="2766069"/>
          <a:ext cx="6380207" cy="327529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76504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Rezultati: </a:t>
            </a:r>
            <a:endParaRPr lang="bs-Latn-BA" dirty="0"/>
          </a:p>
        </p:txBody>
      </p:sp>
      <p:sp>
        <p:nvSpPr>
          <p:cNvPr id="3" name="Content Placeholder 2"/>
          <p:cNvSpPr>
            <a:spLocks noGrp="1"/>
          </p:cNvSpPr>
          <p:nvPr>
            <p:ph idx="1"/>
          </p:nvPr>
        </p:nvSpPr>
        <p:spPr>
          <a:xfrm>
            <a:off x="677334" y="1429555"/>
            <a:ext cx="8596668" cy="4611807"/>
          </a:xfrm>
        </p:spPr>
        <p:txBody>
          <a:bodyPr/>
          <a:lstStyle/>
          <a:p>
            <a:r>
              <a:rPr lang="bs-Latn-BA" dirty="0"/>
              <a:t>Radiološkom reevaluacijom bolesti u toku i nakon završetka specifičnog onkološkog tretmana kod 6 pacijenata je utvrđena lokacija primarnog sijela. Kod tri pacijenta je to bila prostata, kod dva pacijenta bubrezi te kod jednog </a:t>
            </a:r>
            <a:r>
              <a:rPr lang="bs-Latn-BA" dirty="0" smtClean="0"/>
              <a:t>pluća. </a:t>
            </a:r>
            <a:endParaRPr lang="bs-Latn-BA" dirty="0"/>
          </a:p>
        </p:txBody>
      </p:sp>
      <p:graphicFrame>
        <p:nvGraphicFramePr>
          <p:cNvPr id="4" name="Chart 3"/>
          <p:cNvGraphicFramePr/>
          <p:nvPr>
            <p:extLst>
              <p:ext uri="{D42A27DB-BD31-4B8C-83A1-F6EECF244321}">
                <p14:modId xmlns:p14="http://schemas.microsoft.com/office/powerpoint/2010/main" val="233147554"/>
              </p:ext>
            </p:extLst>
          </p:nvPr>
        </p:nvGraphicFramePr>
        <p:xfrm>
          <a:off x="441736" y="2744631"/>
          <a:ext cx="8832266" cy="36933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22183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Zaključak:</a:t>
            </a:r>
            <a:endParaRPr lang="bs-Latn-BA" dirty="0"/>
          </a:p>
        </p:txBody>
      </p:sp>
      <p:sp>
        <p:nvSpPr>
          <p:cNvPr id="3" name="Content Placeholder 2"/>
          <p:cNvSpPr>
            <a:spLocks noGrp="1"/>
          </p:cNvSpPr>
          <p:nvPr>
            <p:ph idx="1"/>
          </p:nvPr>
        </p:nvSpPr>
        <p:spPr>
          <a:xfrm>
            <a:off x="677334" y="1468193"/>
            <a:ext cx="8596668" cy="4573170"/>
          </a:xfrm>
        </p:spPr>
        <p:txBody>
          <a:bodyPr/>
          <a:lstStyle/>
          <a:p>
            <a:r>
              <a:rPr lang="bs-Latn-BA" dirty="0" smtClean="0"/>
              <a:t>Medijana </a:t>
            </a:r>
            <a:r>
              <a:rPr lang="bs-Latn-BA" dirty="0"/>
              <a:t>PFS bolesti kod pacijenata kojima je postavljena dijagnoza metastatski karcinom nepoznate primarne lokacije sa sekundarnim depozitima na grudnoj kičmi iznosila je 840 mjeseci. </a:t>
            </a:r>
          </a:p>
          <a:p>
            <a:r>
              <a:rPr lang="bs-Latn-BA" dirty="0" smtClean="0"/>
              <a:t>Medijana </a:t>
            </a:r>
            <a:r>
              <a:rPr lang="bs-Latn-BA" dirty="0"/>
              <a:t>PFS bolesti kod pacijenata kojima je postavljena dijagnoza metastatski karcinom nepoznate primarne lokacije pacijenata sa sekundarnim depozitima na lumbalnoj kičmi iznosila je 650 mjeseci.</a:t>
            </a:r>
          </a:p>
          <a:p>
            <a:r>
              <a:rPr lang="bs-Latn-BA" dirty="0" smtClean="0"/>
              <a:t>Medijana </a:t>
            </a:r>
            <a:r>
              <a:rPr lang="bs-Latn-BA" dirty="0"/>
              <a:t>PFS bolesti kod pacijenata kojima je postavljena dijagnoza metastatski karcinom nepoznate primarne lokacije pacijenata sa sekundarnim depozitima na karličnoj kosti iznosila je 753 mjeseci. </a:t>
            </a:r>
          </a:p>
          <a:p>
            <a:r>
              <a:rPr lang="bs-Latn-BA" dirty="0" smtClean="0"/>
              <a:t>Vrijeme </a:t>
            </a:r>
            <a:r>
              <a:rPr lang="bs-Latn-BA" dirty="0"/>
              <a:t>do progresije bolesti znatno je duže kod pacijenata kojima je postavljena dijagnoza metastatski karcinom nepoznate primarne lokacije sa sekundarnim depozitima na grudnoj kičmi, </a:t>
            </a:r>
          </a:p>
          <a:p>
            <a:r>
              <a:rPr lang="bs-Latn-BA" dirty="0" smtClean="0"/>
              <a:t>Najčešće </a:t>
            </a:r>
            <a:r>
              <a:rPr lang="bs-Latn-BA" dirty="0"/>
              <a:t>primarno sijelo je bila prostat, utvrđeno kod 3 pacijenta. </a:t>
            </a:r>
          </a:p>
          <a:p>
            <a:endParaRPr lang="bs-Latn-BA" dirty="0"/>
          </a:p>
        </p:txBody>
      </p:sp>
    </p:spTree>
    <p:extLst>
      <p:ext uri="{BB962C8B-B14F-4D97-AF65-F5344CB8AC3E}">
        <p14:creationId xmlns:p14="http://schemas.microsoft.com/office/powerpoint/2010/main" val="4230452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Zaključak: </a:t>
            </a:r>
            <a:endParaRPr lang="bs-Latn-BA" dirty="0"/>
          </a:p>
        </p:txBody>
      </p:sp>
      <p:sp>
        <p:nvSpPr>
          <p:cNvPr id="3" name="Content Placeholder 2"/>
          <p:cNvSpPr>
            <a:spLocks noGrp="1"/>
          </p:cNvSpPr>
          <p:nvPr>
            <p:ph idx="1"/>
          </p:nvPr>
        </p:nvSpPr>
        <p:spPr/>
        <p:txBody>
          <a:bodyPr/>
          <a:lstStyle/>
          <a:p>
            <a:r>
              <a:rPr lang="bs-Latn-BA" dirty="0"/>
              <a:t>Sadašnji podaci naglašavaju važnost PH nalaza, kao i adekvatnog terapijskog modaliteta u tretmanu metastatskog karcinoma nepoznate primarne lokacije, te važnosti kliničke i radiološke </a:t>
            </a:r>
            <a:r>
              <a:rPr lang="bs-Latn-BA" dirty="0" smtClean="0"/>
              <a:t>evaluacije </a:t>
            </a:r>
            <a:r>
              <a:rPr lang="bs-Latn-BA" dirty="0"/>
              <a:t>radi utvrđivanja lokacije primarnog sijela. </a:t>
            </a:r>
          </a:p>
        </p:txBody>
      </p:sp>
    </p:spTree>
    <p:extLst>
      <p:ext uri="{BB962C8B-B14F-4D97-AF65-F5344CB8AC3E}">
        <p14:creationId xmlns:p14="http://schemas.microsoft.com/office/powerpoint/2010/main" val="950235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3864" y="2914918"/>
            <a:ext cx="8596668" cy="1320800"/>
          </a:xfrm>
        </p:spPr>
        <p:txBody>
          <a:bodyPr/>
          <a:lstStyle/>
          <a:p>
            <a:r>
              <a:rPr lang="bs-Latn-BA" dirty="0" smtClean="0"/>
              <a:t>Hvala na pažnji!</a:t>
            </a:r>
            <a:endParaRPr lang="bs-Latn-BA" dirty="0"/>
          </a:p>
        </p:txBody>
      </p:sp>
    </p:spTree>
    <p:extLst>
      <p:ext uri="{BB962C8B-B14F-4D97-AF65-F5344CB8AC3E}">
        <p14:creationId xmlns:p14="http://schemas.microsoft.com/office/powerpoint/2010/main" val="379658257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Facet</Template>
  <TotalTime>18</TotalTime>
  <Words>602</Words>
  <Application>Microsoft Office PowerPoint</Application>
  <PresentationFormat>Widescreen</PresentationFormat>
  <Paragraphs>47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Times New Roman</vt:lpstr>
      <vt:lpstr>Trebuchet MS</vt:lpstr>
      <vt:lpstr>Wingdings 3</vt:lpstr>
      <vt:lpstr>Facet</vt:lpstr>
      <vt:lpstr>METASTATSKI KARCINOM NEPOZNATE PRIMARNE LOKACIJE – RETROSPEKTIVNA STUDIJA</vt:lpstr>
      <vt:lpstr>Uvod</vt:lpstr>
      <vt:lpstr>Uvod</vt:lpstr>
      <vt:lpstr>Cilj rada</vt:lpstr>
      <vt:lpstr>Materijal i metode</vt:lpstr>
      <vt:lpstr>Broj pacijenata po lokaciji sekundarnih depozita koji su bili uključeni u studiji:</vt:lpstr>
      <vt:lpstr>Rezultati:</vt:lpstr>
      <vt:lpstr>Rezultati: </vt:lpstr>
      <vt:lpstr>Zaključak:</vt:lpstr>
      <vt:lpstr>Zaključak: </vt:lpstr>
      <vt:lpstr>Hvala na pažnji!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METASTATSKI KARCINOM NEPOZNATE PRIMARNE LOKACIJE – RETROSPEKTIVNA STUDIJA</dc:title>
  <dc:creator>UnimatriX</dc:creator>
  <cp:lastModifiedBy>UnimatriX</cp:lastModifiedBy>
  <cp:revision>2</cp:revision>
  <dcterms:created xsi:type="dcterms:W3CDTF">2022-02-09T22:22:59Z</dcterms:created>
  <dcterms:modified xsi:type="dcterms:W3CDTF">2022-02-09T22:41:19Z</dcterms:modified>
</cp:coreProperties>
</file>