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Raspodjela</a:t>
            </a:r>
            <a:r>
              <a:rPr lang="en-US" baseline="0"/>
              <a:t> pacijentkinja prema starosnoj dobi</a:t>
            </a:r>
            <a:endParaRPr lang="en-U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broj pacijentkinja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Sheet2!$A$2:$A$8</c:f>
              <c:strCache>
                <c:ptCount val="7"/>
                <c:pt idx="0">
                  <c:v>20-30</c:v>
                </c:pt>
                <c:pt idx="1">
                  <c:v>31-40</c:v>
                </c:pt>
                <c:pt idx="2">
                  <c:v>41-50</c:v>
                </c:pt>
                <c:pt idx="3">
                  <c:v>51-60</c:v>
                </c:pt>
                <c:pt idx="4">
                  <c:v>61-70</c:v>
                </c:pt>
                <c:pt idx="5">
                  <c:v>71-80</c:v>
                </c:pt>
                <c:pt idx="6">
                  <c:v>81-90</c:v>
                </c:pt>
              </c:strCache>
            </c:strRef>
          </c:cat>
          <c:val>
            <c:numRef>
              <c:f>Sheet2!$B$2:$B$8</c:f>
              <c:numCache>
                <c:formatCode>General</c:formatCode>
                <c:ptCount val="7"/>
                <c:pt idx="0">
                  <c:v>1</c:v>
                </c:pt>
                <c:pt idx="1">
                  <c:v>10</c:v>
                </c:pt>
                <c:pt idx="2">
                  <c:v>21</c:v>
                </c:pt>
                <c:pt idx="3">
                  <c:v>33</c:v>
                </c:pt>
                <c:pt idx="4">
                  <c:v>29</c:v>
                </c:pt>
                <c:pt idx="5">
                  <c:v>7</c:v>
                </c:pt>
                <c:pt idx="6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790526576"/>
        <c:axId val="-790530384"/>
      </c:barChart>
      <c:catAx>
        <c:axId val="-79052657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Interval starosne dobi pacijentkinja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790530384"/>
        <c:crosses val="autoZero"/>
        <c:auto val="1"/>
        <c:lblAlgn val="ctr"/>
        <c:lblOffset val="100"/>
        <c:noMultiLvlLbl val="0"/>
      </c:catAx>
      <c:valAx>
        <c:axId val="-790530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broj</a:t>
                </a:r>
                <a:r>
                  <a:rPr lang="en-GB" baseline="0"/>
                  <a:t> pacijentkinja</a:t>
                </a:r>
                <a:endParaRPr lang="en-GB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79052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2400" b="0">
                <a:latin typeface="Times New Roman" panose="02020603050405020304" pitchFamily="18" charset="0"/>
                <a:cs typeface="Times New Roman" panose="02020603050405020304" pitchFamily="18" charset="0"/>
              </a:rPr>
              <a:t>Broj</a:t>
            </a:r>
            <a:r>
              <a:rPr lang="sr-Latn-BA" sz="2400" b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>
                <a:latin typeface="Times New Roman" panose="02020603050405020304" pitchFamily="18" charset="0"/>
                <a:cs typeface="Times New Roman" panose="02020603050405020304" pitchFamily="18" charset="0"/>
              </a:rPr>
              <a:t> pacijentkinja</a:t>
            </a:r>
            <a:r>
              <a:rPr lang="sr-Latn-BA" sz="2400" b="0">
                <a:latin typeface="Times New Roman" panose="02020603050405020304" pitchFamily="18" charset="0"/>
                <a:cs typeface="Times New Roman" panose="02020603050405020304" pitchFamily="18" charset="0"/>
              </a:rPr>
              <a:t> i zastupljenost u %</a:t>
            </a:r>
            <a:endParaRPr lang="en-US" sz="2400" b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Sheet2!$B$43</c:f>
              <c:strCache>
                <c:ptCount val="1"/>
                <c:pt idx="0">
                  <c:v>Broj pacijentkinja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98000"/>
                      <a:lumMod val="114000"/>
                    </a:schemeClr>
                  </a:gs>
                  <a:gs pos="100000">
                    <a:schemeClr val="accent1">
                      <a:shade val="90000"/>
                      <a:lumMod val="8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98000"/>
                      <a:lumMod val="114000"/>
                    </a:schemeClr>
                  </a:gs>
                  <a:gs pos="100000">
                    <a:schemeClr val="accent2">
                      <a:shade val="90000"/>
                      <a:lumMod val="8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98000"/>
                      <a:lumMod val="114000"/>
                    </a:schemeClr>
                  </a:gs>
                  <a:gs pos="100000">
                    <a:schemeClr val="accent3">
                      <a:shade val="90000"/>
                      <a:lumMod val="8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fld id="{AAF946FB-0ACD-4E66-A124-F59A625CE771}" type="VALUE">
                      <a:rPr lang="en-US"/>
                      <a:pPr/>
                      <a:t>[VALUE]</a:t>
                    </a:fld>
                    <a:r>
                      <a:rPr lang="en-US"/>
                      <a:t> (90%)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7</a:t>
                    </a:r>
                    <a:r>
                      <a:rPr lang="en-US" baseline="0"/>
                      <a:t> (8%)</a:t>
                    </a:r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27B81060-B403-4692-9C98-A453674AEAC8}" type="VALUE">
                      <a:rPr lang="en-US"/>
                      <a:pPr/>
                      <a:t>[VALUE]</a:t>
                    </a:fld>
                    <a:r>
                      <a:rPr lang="en-US"/>
                      <a:t> (2%)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Sheet2!$A$44:$A$46</c:f>
              <c:strCache>
                <c:ptCount val="3"/>
                <c:pt idx="0">
                  <c:v>PCC</c:v>
                </c:pt>
                <c:pt idx="1">
                  <c:v>ACC</c:v>
                </c:pt>
                <c:pt idx="2">
                  <c:v>nema PHD</c:v>
                </c:pt>
              </c:strCache>
            </c:strRef>
          </c:cat>
          <c:val>
            <c:numRef>
              <c:f>Sheet2!$B$44:$B$46</c:f>
              <c:numCache>
                <c:formatCode>General</c:formatCode>
                <c:ptCount val="3"/>
                <c:pt idx="0">
                  <c:v>82</c:v>
                </c:pt>
                <c:pt idx="1">
                  <c:v>7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Sheet2!$C$43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98000"/>
                      <a:lumMod val="114000"/>
                    </a:schemeClr>
                  </a:gs>
                  <a:gs pos="100000">
                    <a:schemeClr val="accent1">
                      <a:shade val="90000"/>
                      <a:lumMod val="8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98000"/>
                      <a:lumMod val="114000"/>
                    </a:schemeClr>
                  </a:gs>
                  <a:gs pos="100000">
                    <a:schemeClr val="accent2">
                      <a:shade val="90000"/>
                      <a:lumMod val="8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98000"/>
                      <a:lumMod val="114000"/>
                    </a:schemeClr>
                  </a:gs>
                  <a:gs pos="100000">
                    <a:schemeClr val="accent3">
                      <a:shade val="90000"/>
                      <a:lumMod val="8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Sheet2!$A$44:$A$46</c:f>
              <c:strCache>
                <c:ptCount val="3"/>
                <c:pt idx="0">
                  <c:v>PCC</c:v>
                </c:pt>
                <c:pt idx="1">
                  <c:v>ACC</c:v>
                </c:pt>
                <c:pt idx="2">
                  <c:v>nema PHD</c:v>
                </c:pt>
              </c:strCache>
            </c:strRef>
          </c:cat>
          <c:val>
            <c:numRef>
              <c:f>Sheet2!$C$44:$C$46</c:f>
              <c:numCache>
                <c:formatCode>0.00%</c:formatCode>
                <c:ptCount val="3"/>
                <c:pt idx="0">
                  <c:v>0.90109890109890112</c:v>
                </c:pt>
                <c:pt idx="1">
                  <c:v>7.6923076923076927E-2</c:v>
                </c:pt>
                <c:pt idx="2">
                  <c:v>2.197802197802198E-2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BA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Preživljavanje</a:t>
            </a:r>
            <a:r>
              <a:rPr lang="sr-Latn-BA" sz="2000" b="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% u odnosu na PHD</a:t>
            </a:r>
            <a:endParaRPr lang="en-GB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Sheet2!$P$17</c:f>
              <c:strCache>
                <c:ptCount val="1"/>
                <c:pt idx="0">
                  <c:v>preživjele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Sheet2!$Q$16:$R$16</c:f>
              <c:strCache>
                <c:ptCount val="2"/>
                <c:pt idx="0">
                  <c:v>PCC</c:v>
                </c:pt>
                <c:pt idx="1">
                  <c:v>ACC</c:v>
                </c:pt>
              </c:strCache>
            </c:strRef>
          </c:cat>
          <c:val>
            <c:numRef>
              <c:f>Sheet2!$Q$17:$R$17</c:f>
              <c:numCache>
                <c:formatCode>0%</c:formatCode>
                <c:ptCount val="2"/>
                <c:pt idx="0">
                  <c:v>0.52</c:v>
                </c:pt>
                <c:pt idx="1">
                  <c:v>0.43</c:v>
                </c:pt>
              </c:numCache>
            </c:numRef>
          </c:val>
        </c:ser>
        <c:ser>
          <c:idx val="1"/>
          <c:order val="1"/>
          <c:tx>
            <c:strRef>
              <c:f>Sheet2!$P$18</c:f>
              <c:strCache>
                <c:ptCount val="1"/>
                <c:pt idx="0">
                  <c:v>umrle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Sheet2!$Q$16:$R$16</c:f>
              <c:strCache>
                <c:ptCount val="2"/>
                <c:pt idx="0">
                  <c:v>PCC</c:v>
                </c:pt>
                <c:pt idx="1">
                  <c:v>ACC</c:v>
                </c:pt>
              </c:strCache>
            </c:strRef>
          </c:cat>
          <c:val>
            <c:numRef>
              <c:f>Sheet2!$Q$18:$R$18</c:f>
              <c:numCache>
                <c:formatCode>0%</c:formatCode>
                <c:ptCount val="2"/>
                <c:pt idx="0">
                  <c:v>0.48</c:v>
                </c:pt>
                <c:pt idx="1">
                  <c:v>0.56999999999999995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600628400"/>
        <c:axId val="-600631664"/>
      </c:barChart>
      <c:catAx>
        <c:axId val="-60062840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r-Latn-BA"/>
                  <a:t>Patohistološki tip karcinoma</a:t>
                </a:r>
                <a:endParaRPr lang="en-GB"/>
              </a:p>
            </c:rich>
          </c:tx>
          <c:layout>
            <c:manualLayout>
              <c:xMode val="edge"/>
              <c:yMode val="edge"/>
              <c:x val="0.37159601924759411"/>
              <c:y val="0.7912955672207641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600631664"/>
        <c:crosses val="autoZero"/>
        <c:auto val="1"/>
        <c:lblAlgn val="ctr"/>
        <c:lblOffset val="100"/>
        <c:noMultiLvlLbl val="0"/>
      </c:catAx>
      <c:valAx>
        <c:axId val="-600631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r-Latn-BA"/>
                  <a:t>broj</a:t>
                </a:r>
                <a:r>
                  <a:rPr lang="sr-Latn-BA" baseline="0"/>
                  <a:t> pacijentkinja u %</a:t>
                </a:r>
                <a:endParaRPr lang="en-GB"/>
              </a:p>
            </c:rich>
          </c:tx>
          <c:layout>
            <c:manualLayout>
              <c:xMode val="edge"/>
              <c:yMode val="edge"/>
              <c:x val="2.5000000000000001E-2"/>
              <c:y val="0.1999803149606299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600628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444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55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210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242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048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58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42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74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58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169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569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7820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34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507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0041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329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6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A3BD191-C829-4545-8DB5-5C15802C371A}" type="datetimeFigureOut">
              <a:rPr lang="en-GB" smtClean="0"/>
              <a:t>21/04/2022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03790-E4E8-4B28-8FEC-4859906E56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9809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0627" y="1199072"/>
            <a:ext cx="8689976" cy="4942936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PRIMJENA KONKOMITANTNE HEMIORADIOTERAPIJE KOD KARCINOMA CERVIKSA</a:t>
            </a:r>
            <a:b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KALABA DAJANA, DR MED.</a:t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Klinika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onkologiju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ukc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anja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uka,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april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2022.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74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endParaRPr lang="en-GB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761" y="1250662"/>
            <a:ext cx="10318062" cy="609904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Karcinom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cerviksa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predstavlja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preventabilno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kurabilno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oboljenje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ukoliko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otkrije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stadijumu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svoga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razvoja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Stadiranje za karcinom cerviksa je kliničko, najčešće se koristi sistem stadiranja preporučen od Međunarodne federacije ginekologije i opstetricije (engl. Federation of Gynecology and Obstetrics –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FIGO), koji objedinjuje: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Fizikalni ginekološki pregled,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Cervikalni bris,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Kolposkopiju,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Konizaciju,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Radiološke pretrage (KT, MR, PET/CT)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85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5893" y="1500828"/>
            <a:ext cx="10257677" cy="501211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sr-Cyrl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Lokalno ograničena bolest je prema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FIGO</a:t>
            </a:r>
            <a:r>
              <a:rPr lang="sr-Cyrl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stadiranju do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stadijuma</a:t>
            </a:r>
            <a:r>
              <a:rPr lang="sr-Cyrl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sr-Cyrl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ona je najčešće operabilna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(radikalna histerektomija, konizacija, radikalna vaginalna trahelektomija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buNone/>
            </a:pPr>
            <a:endParaRPr lang="sr-Latn-B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Lokalno unapredovala bolest su 2B – 4A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stadijumi;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sr-Cyrl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Kod </a:t>
            </a:r>
            <a:r>
              <a:rPr lang="sr-Cyrl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pacijenkinja sa lokalno uznapredovalim karcinom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om</a:t>
            </a:r>
            <a:r>
              <a:rPr lang="sr-Cyrl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primjenjuje konkomitantna </a:t>
            </a:r>
            <a:r>
              <a:rPr lang="sr-Cyrl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hemioradioterapija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endParaRPr lang="sr-Latn-B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Stadijum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4B </a:t>
            </a:r>
            <a:r>
              <a:rPr lang="sr-Cyrl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 metastatska bolest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tada se primjenjuje sistemska terapija, uz biološku i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imunoterapiju;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80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44761"/>
          </a:xfrm>
        </p:spPr>
        <p:txBody>
          <a:bodyPr/>
          <a:lstStyle/>
          <a:p>
            <a:r>
              <a:rPr lang="sr-Latn-B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CILJ RADA</a:t>
            </a: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5004" y="1164566"/>
            <a:ext cx="10317192" cy="526211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sr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Primarni cilj istraživanja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odrediti ukupan broj pacijentkinja kod kojih je sprovedena konkomitantna hemioradioterapija karcinoma cerviksa u Klinici za onkologiju Univerzitetskog kliničkog centra Republike Srpske  i odrediti prosječni period OS  tokom pet godina praćenja, u zavisnosti od stadijuma bolesti. 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Sekundarni ciljevi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jesu  odrediti prosječnu starosnu dob pacijentkinja, ispitati uticaj patohistološkog tipa karcinoma na OS.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24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sr-Latn-B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MATERIJAL I METODE</a:t>
            </a: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6378" y="1224951"/>
            <a:ext cx="10325818" cy="5193101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Kod 91 pacijentkinje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primjenjena je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hemioradioterapije, u periodu od oktobra 2013. do marta 2015. godine. 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studiju je bilo uključeno sedam pacijentkinja stadijuma 1B, dvije stadijuma 2A, 29 stadijuma 2B, jedna stadijuma 3A, 12 stadijuma 3B, 26 stadijuma 3C, 14 stadijuma 4A. </a:t>
            </a:r>
            <a:endParaRPr lang="sr-Latn-B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Obilježja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posmatranja: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starosna dob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FIGO stadijum bolesti, primjenjeni modalitet liječenja, patohistološki tip karcinoma. </a:t>
            </a:r>
            <a:endParaRPr lang="sr-Latn-B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sr-Cyrl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Pacijentkinje su prema stadijumu bolesti raspoređene u dvije grupe 1B – 3A i 3B - 4A. Konkomitantno sa radioterapijom aplikovana je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hemioterapija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Cisplatin (w) 30mg/m2 iv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Pacijentkinje su praćenje tokom 5 godina od završetka hemioradioterapije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59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60090"/>
          </a:xfrm>
        </p:spPr>
        <p:txBody>
          <a:bodyPr/>
          <a:lstStyle/>
          <a:p>
            <a:pPr algn="just"/>
            <a:r>
              <a:rPr lang="sr-Latn-B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5437016"/>
              </p:ext>
            </p:extLst>
          </p:nvPr>
        </p:nvGraphicFramePr>
        <p:xfrm>
          <a:off x="646111" y="1664989"/>
          <a:ext cx="6513243" cy="3614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52901" y="5650029"/>
            <a:ext cx="60446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B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Slika 1. Raspodjela pacijentkinja prema starosnoj dobi</a:t>
            </a:r>
            <a:endParaRPr lang="en-GB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76700" y="2204185"/>
            <a:ext cx="38597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Prosječna starosna dob pacijentkinja je 58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godina;</a:t>
            </a:r>
          </a:p>
          <a:p>
            <a:endParaRPr lang="sr-Latn-B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Najveći broj pacijentkinja je starosne dobi 56-60 godina.</a:t>
            </a:r>
          </a:p>
          <a:p>
            <a:pPr algn="just"/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30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21564"/>
          </a:xfrm>
        </p:spPr>
        <p:txBody>
          <a:bodyPr/>
          <a:lstStyle/>
          <a:p>
            <a:pPr algn="just"/>
            <a:r>
              <a:rPr lang="sr-Latn-B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6344968"/>
              </p:ext>
            </p:extLst>
          </p:nvPr>
        </p:nvGraphicFramePr>
        <p:xfrm>
          <a:off x="173255" y="1359821"/>
          <a:ext cx="5645217" cy="4225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16530" y="5604092"/>
            <a:ext cx="41196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Slika 2. </a:t>
            </a:r>
            <a:r>
              <a:rPr lang="sr-Latn-B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Prikaz zastupljenosti određenog </a:t>
            </a:r>
            <a:r>
              <a:rPr lang="sr-Latn-B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 tipa karcinoma </a:t>
            </a:r>
            <a:r>
              <a:rPr lang="sr-Latn-B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cerviksa</a:t>
            </a:r>
            <a:endParaRPr lang="en-GB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Latn-B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641400219"/>
              </p:ext>
            </p:extLst>
          </p:nvPr>
        </p:nvGraphicFramePr>
        <p:xfrm>
          <a:off x="5812723" y="1820126"/>
          <a:ext cx="5554713" cy="36470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333423" y="5584843"/>
            <a:ext cx="47645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Slika 3. Prikaz preživljavanja u odnosu na PHD</a:t>
            </a:r>
            <a:endParaRPr lang="en-GB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97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7485740"/>
              </p:ext>
            </p:extLst>
          </p:nvPr>
        </p:nvGraphicFramePr>
        <p:xfrm>
          <a:off x="2396688" y="1155032"/>
          <a:ext cx="6670311" cy="4886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3654"/>
                <a:gridCol w="962526"/>
                <a:gridCol w="1251284"/>
                <a:gridCol w="962527"/>
                <a:gridCol w="1405288"/>
                <a:gridCol w="1155032"/>
              </a:tblGrid>
              <a:tr h="367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FIGO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Broj pts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Terapija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Broj pts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Preživljavanje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Mortalitet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1295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1B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(8%)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PHRT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(14%)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(57%)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(29%)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(50%)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(50%)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487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2A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(2%)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PHRT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(50%)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(50%)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5103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2B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(30%)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PHRT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PHRT + BT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 + BT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RRT + BT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(4%)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(4%)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(4%)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(64%)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(24%)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(72%)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(29%)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(28%)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(71%)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1295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3A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(3%)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 + BT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RRT + BT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(33%)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(33%)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(33%)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415941" y="6121667"/>
            <a:ext cx="67858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Tabela 1. Prikaz modaliteta liječenja ~ FIGO stadijumi 1B – 3A</a:t>
            </a:r>
            <a:endParaRPr lang="en-GB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242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6579225"/>
              </p:ext>
            </p:extLst>
          </p:nvPr>
        </p:nvGraphicFramePr>
        <p:xfrm>
          <a:off x="2338937" y="1261534"/>
          <a:ext cx="6574057" cy="48601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0397"/>
                <a:gridCol w="991402"/>
                <a:gridCol w="1280160"/>
                <a:gridCol w="962527"/>
                <a:gridCol w="1453414"/>
                <a:gridCol w="1126157"/>
              </a:tblGrid>
              <a:tr h="29178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FIGO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Broj pts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Terapija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Broj pts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Preživljavanje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Mortalitet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21506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3B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(10%)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 + BT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(11%)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(11%)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(11%)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(67%)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(67%)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(33%)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8305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3C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(29%)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PHRT + BT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RRT + BH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 + BT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(14%)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(4%)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(7%)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(7%)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(25%)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(43%)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(75%)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(50%)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(29%)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(67%)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(25%)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(100%)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(50%)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(71%)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(33%)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52278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4A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(15%)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RRT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RHRT + BT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(7%)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(7%)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(50%)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(21%)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(14%)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(29%)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(0%)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(71%)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(100%)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r-Latn-BA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(50%)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81188" y="6256421"/>
            <a:ext cx="678581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Tabela 2. Prikaz modaliteta liječenja ~ FIGO stadijumi 3B – 4A</a:t>
            </a:r>
            <a:endParaRPr lang="en-GB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121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92688"/>
          </a:xfrm>
        </p:spPr>
        <p:txBody>
          <a:bodyPr/>
          <a:lstStyle/>
          <a:p>
            <a:pPr algn="just"/>
            <a:r>
              <a:rPr lang="sr-Latn-B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520" y="1145406"/>
            <a:ext cx="10385659" cy="5712594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Dobijeni rezultati pokazali su da je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kod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FIGO 1B –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3A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značajno manji rizik za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preživljavanje, prosječno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ukupno preživljavanja iznosi 54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mjeseca;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FIGO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3B – 4A, značajno je veći rizik za preživljavanje, prosječno ukupno preživljavanja iznosi 47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mjeseci;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Navedeni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podaci mogu da se prikažu putem Kaplan – Meierove krive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preživljavanja;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Razlika između ove dvije grupe pacijentkinja je statistički značajna, što je dokazano Hi-kvadrat testom koji iznosi </a:t>
            </a:r>
            <a:r>
              <a:rPr lang="sr-Cyrl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χ</a:t>
            </a:r>
            <a:r>
              <a:rPr lang="sr-Cyrl-BA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=7,308.  </a:t>
            </a:r>
            <a:endParaRPr lang="sr-Latn-B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Kod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85% pacijentkinja je zabilježeno jednogodišnje preživljavanje, kod 68% trogodišnje preživljavanje, dok je kod 59% pacijentkinja zabilježeno petogodišnje preživljavanje</a:t>
            </a:r>
            <a:r>
              <a:rPr lang="sr-Latn-BA" sz="2400" dirty="0" smtClean="0"/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Meta analize 18 randomizovanih kliničkih studija iz 2011. godine utvrdile su benefit u pogledu prosječnog preživljavanja kod primjene HT/RT u odnosu na samu RT kod pacijentkinja sa lokalnom uznapredovalim karcinomom cerviksa, što je u korelaciji sa rezultatima našeg istraživanja. 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02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135" y="567891"/>
            <a:ext cx="10992050" cy="612166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Ažurirana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meta analiza bazirana na randomizovanim kliničkim studijama, objavljena 2020. godine poredi rezultate primjene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 protokolu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Cisplatin q3w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uz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RT,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primjenom na sedmičnom nivou, pri čemu u prvoj grupi imamo smanjenu incidenciju  lokalnog recidiva i anemije, dok u drugoj grupi imamo smanjenu incidenciju neutropenije i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trombocitopenije.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Kada govorimo o budućnosti liječenja lokalnog i lokalnog uznapredovalog karcinoma cerviksa, najnovija istraživanja uključuju restrospektivnu studiju čiji su rezultati objavljeni 2021. godine koja je proučavala aplikaciju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 protokolu Vinkristin plus Cisplatin uz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RT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odnosu na samu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RT,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njeni rezultati su pokazali poboljšanje ukupnog trogodišnjeg preživljavanja, kao i poboljšanje kvaliteta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života.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Randomizovana klinička studija faze II iz 2020. godine istraživala je primjenu inhibitora angiogeneze uz </a:t>
            </a: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HT/RT lokalno </a:t>
            </a:r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uznapredovalog karcinoma cerviksa u odnosu na samu </a:t>
            </a: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HT/RT. </a:t>
            </a:r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 su pokazali poboljšanje ukupnog preživljavanja, kao i poboljšanje kvaliteta života, kod pacijentkinja koje imaju VEGFR2 ekspresiju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11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15686"/>
          </a:xfrm>
        </p:spPr>
        <p:txBody>
          <a:bodyPr/>
          <a:lstStyle/>
          <a:p>
            <a:r>
              <a:rPr lang="sr-Latn-B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647" y="1405288"/>
            <a:ext cx="10385657" cy="5789596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Najveći broj pacijentkinja sa cervikalnim karcinomom je starosne dobi 56-60 godina; prosječna starodna dob je 58 godina;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Patohistološka dijagnoza nema uticaj na petogodišnje preživljavanje;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Prosječni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 za FIGO stadijume 1B – 3A iznosi 54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mjeseca;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Prosječni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za FIGO stadijume 3B – 4A iznosi 47 mjeseci; 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Duži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prosječni OS prisutan je kod nižeg FIGO stadijuma bolesti, što nam govori o značaju pravovremene dijagnostike karcinoma cerviksa, značaju primarne prevencije u vidu redovnih ginekoloških pregleda i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vakcinacije;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Jednogodišnje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preživljavanje dostiglo je 85% pacijetkinja, trogodišnje 68% pacijentkinja, petogodišnje 59% pacijentkinja;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727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2877" y="3167042"/>
            <a:ext cx="9404723" cy="1400530"/>
          </a:xfrm>
        </p:spPr>
        <p:txBody>
          <a:bodyPr/>
          <a:lstStyle/>
          <a:p>
            <a:pPr algn="ctr"/>
            <a:r>
              <a:rPr lang="sr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PAŽNJI!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59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86</TotalTime>
  <Words>1273</Words>
  <Application>Microsoft Office PowerPoint</Application>
  <PresentationFormat>Widescreen</PresentationFormat>
  <Paragraphs>205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Wingdings</vt:lpstr>
      <vt:lpstr>Wingdings 3</vt:lpstr>
      <vt:lpstr>Ion</vt:lpstr>
      <vt:lpstr>PRIMJENA KONKOMITANTNE HEMIORADIOTERAPIJE KOD KARCINOMA CERVIKSA   KALABA DAJANA, DR MED. Klinika za onkologiju, ukc rs Banja Luka, april 2022. </vt:lpstr>
      <vt:lpstr>UVOD</vt:lpstr>
      <vt:lpstr>PowerPoint Presentation</vt:lpstr>
      <vt:lpstr>CILJ RADA</vt:lpstr>
      <vt:lpstr>MATERIJAL I METODE</vt:lpstr>
      <vt:lpstr>REZULTATI</vt:lpstr>
      <vt:lpstr>REZULTATI</vt:lpstr>
      <vt:lpstr>REZULTATI</vt:lpstr>
      <vt:lpstr>REZULTATI</vt:lpstr>
      <vt:lpstr>DISKUSIJA</vt:lpstr>
      <vt:lpstr>PowerPoint Presentation</vt:lpstr>
      <vt:lpstr>ZAKLJUČAK</vt:lpstr>
      <vt:lpstr>HVALA NA PAŽNJI!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Primjena konkomitantne hemioradioterapije kod karcinoma cerviksa   KALABA DAJANA, DR MED. Klinika za onkologiju, ukc rs banja luka, april 2022.</dc:title>
  <dc:creator>Windows User</dc:creator>
  <cp:lastModifiedBy>Windows User</cp:lastModifiedBy>
  <cp:revision>10</cp:revision>
  <dcterms:created xsi:type="dcterms:W3CDTF">2022-04-21T18:39:22Z</dcterms:created>
  <dcterms:modified xsi:type="dcterms:W3CDTF">2022-04-21T20:06:03Z</dcterms:modified>
</cp:coreProperties>
</file>