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9E6BF-EACA-4369-A9DA-0AE6D814C2DF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C768A-A951-4B58-A671-66F4B4955FA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662" y="285729"/>
            <a:ext cx="77867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sz="1600" b="1" dirty="0" smtClean="0"/>
              <a:t>                  </a:t>
            </a:r>
            <a:r>
              <a:rPr lang="bs-Latn-BA" sz="1400" b="1" dirty="0" smtClean="0">
                <a:solidFill>
                  <a:srgbClr val="C00000"/>
                </a:solidFill>
              </a:rPr>
              <a:t>SENTINEL BIOPSIJA LIMFNOG ČVORA U RANOM STADIJU MELANOMA KOŽE</a:t>
            </a:r>
            <a:endParaRPr lang="bs-Latn-BA" sz="1400" b="1" dirty="0">
              <a:solidFill>
                <a:srgbClr val="C00000"/>
              </a:solidFill>
            </a:endParaRPr>
          </a:p>
          <a:p>
            <a:r>
              <a:rPr lang="bs-Latn-BA" sz="1600" b="1" dirty="0" smtClean="0">
                <a:solidFill>
                  <a:srgbClr val="C00000"/>
                </a:solidFill>
              </a:rPr>
              <a:t>                                                              </a:t>
            </a:r>
            <a:r>
              <a:rPr lang="bs-Latn-BA" sz="1200" b="1" dirty="0" smtClean="0">
                <a:solidFill>
                  <a:srgbClr val="C00000"/>
                </a:solidFill>
              </a:rPr>
              <a:t>Dr Tea Topčić</a:t>
            </a:r>
          </a:p>
          <a:p>
            <a:pPr algn="just"/>
            <a:r>
              <a:rPr lang="bs-Latn-BA" sz="1200" b="1" dirty="0" smtClean="0">
                <a:solidFill>
                  <a:srgbClr val="C00000"/>
                </a:solidFill>
              </a:rPr>
              <a:t>                   Klinika za plastičnu, rekonstruktivnu i estetsku hirurgiju , Klinički centar Univerziteta u Sarajevu</a:t>
            </a:r>
          </a:p>
          <a:p>
            <a:pPr algn="just"/>
            <a:r>
              <a:rPr lang="bs-Latn-BA" sz="1200" b="1" dirty="0">
                <a:solidFill>
                  <a:srgbClr val="C00000"/>
                </a:solidFill>
              </a:rPr>
              <a:t> </a:t>
            </a:r>
            <a:r>
              <a:rPr lang="bs-Latn-BA" sz="1200" b="1" dirty="0" smtClean="0">
                <a:solidFill>
                  <a:srgbClr val="C00000"/>
                </a:solidFill>
              </a:rPr>
              <a:t>                                                                         teatopcic@hotmail.com</a:t>
            </a:r>
            <a:endParaRPr lang="en-US" sz="12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357299"/>
            <a:ext cx="4500594" cy="7063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100" b="1" dirty="0" smtClean="0">
                <a:solidFill>
                  <a:srgbClr val="C00000"/>
                </a:solidFill>
              </a:rPr>
              <a:t>UVOD</a:t>
            </a:r>
          </a:p>
          <a:p>
            <a:pPr marL="0" lvl="1" algn="just"/>
            <a:r>
              <a:rPr lang="sr-Latn-BA" sz="900" dirty="0" smtClean="0"/>
              <a:t>Melanom predstavlja najagresivniji karcinom kože koji nastaje tumorskom transformacijom melanocita</a:t>
            </a:r>
            <a:r>
              <a:rPr lang="sr-Latn-BA" sz="900" dirty="0" smtClean="0">
                <a:cs typeface="Times New Roman" pitchFamily="18" charset="0"/>
              </a:rPr>
              <a:t>. Biopsija sentinel limfnog čvora i široka ekscizija primarnog melanom a je osnovna terapija u ranom stadiju melanoma kože. </a:t>
            </a:r>
            <a:r>
              <a:rPr lang="sr-Latn-BA" sz="900" dirty="0"/>
              <a:t>Tačnost metode omogućava preoperativna limfoscintigrafija i upotreba γ sonde </a:t>
            </a:r>
            <a:r>
              <a:rPr lang="sr-Latn-BA" sz="900" dirty="0" smtClean="0"/>
              <a:t>intraoperativno. Porastom </a:t>
            </a:r>
            <a:r>
              <a:rPr lang="sr-Latn-BA" sz="900" dirty="0"/>
              <a:t>debljine melanoma raste i rizik zahvaćenosti limfnih čvorova</a:t>
            </a:r>
            <a:r>
              <a:rPr lang="sr-Latn-BA" sz="900" dirty="0" smtClean="0"/>
              <a:t>.</a:t>
            </a:r>
          </a:p>
          <a:p>
            <a:pPr marL="0" lvl="1" algn="just"/>
            <a:r>
              <a:rPr lang="sr-Latn-BA" sz="1100" b="1" dirty="0" smtClean="0">
                <a:solidFill>
                  <a:srgbClr val="C00000"/>
                </a:solidFill>
                <a:cs typeface="Times New Roman" pitchFamily="18" charset="0"/>
              </a:rPr>
              <a:t>MATERIJAL I METODE</a:t>
            </a:r>
          </a:p>
          <a:p>
            <a:pPr marL="0" lvl="1" algn="just"/>
            <a:r>
              <a:rPr lang="sr-Latn-BA" sz="900" dirty="0" smtClean="0"/>
              <a:t>Deskriptivna</a:t>
            </a:r>
            <a:r>
              <a:rPr lang="sr-Latn-BA" sz="900" dirty="0"/>
              <a:t>, klinički potvrđena, retrospektivna studija sprovedena je na Klinici za plastičnu, rekonstruktivnu i estetsku hirurgiju Kliničkog centra Univerziteta u Sarajevu CUS u periodu od januar - decembar 2020. Klinički podaci dobijeni iz medicinske dokumentacije pacijenata uključivali su: spol, dob, Clark razinu, Breslow indeks, broj pozitivnih SNLB, status negativnih SNLB</a:t>
            </a:r>
            <a:r>
              <a:rPr lang="sr-Latn-BA" sz="900" dirty="0" smtClean="0"/>
              <a:t>. </a:t>
            </a:r>
            <a:r>
              <a:rPr lang="sr-Latn-BA" sz="900" dirty="0"/>
              <a:t>Limfoscintigrafija je nuklerano-medicinska studija kojom se detektuje SLNB u toku hirurškog tretmana. </a:t>
            </a:r>
            <a:endParaRPr lang="sr-Latn-BA" sz="900" dirty="0" smtClean="0"/>
          </a:p>
          <a:p>
            <a:pPr marL="0" lvl="1" algn="just"/>
            <a:r>
              <a:rPr lang="sr-Latn-BA" sz="1100" b="1" dirty="0" smtClean="0">
                <a:solidFill>
                  <a:srgbClr val="C00000"/>
                </a:solidFill>
              </a:rPr>
              <a:t>STATISTIČKA ANALIZA</a:t>
            </a:r>
          </a:p>
          <a:p>
            <a:pPr marL="0" lvl="1" algn="just"/>
            <a:r>
              <a:rPr lang="sr-Latn-BA" sz="900" dirty="0" smtClean="0"/>
              <a:t>Univarijantna regresijska analiza : da li SLNB, totalna disekcija aksile , makro i mikrometastaze imaju signifikantan učinak na prognozu bolesti Za svaku varijablu izračunati omjer izgleda i 95% interval povjerenja. Razina značajnosti određena je za sve analize pri p&lt;0,05.</a:t>
            </a:r>
          </a:p>
          <a:p>
            <a:pPr marL="0" lvl="1" algn="just"/>
            <a:r>
              <a:rPr lang="sr-Latn-BA" sz="1100" b="1" dirty="0" smtClean="0">
                <a:solidFill>
                  <a:srgbClr val="C00000"/>
                </a:solidFill>
              </a:rPr>
              <a:t>REZULTATI</a:t>
            </a:r>
          </a:p>
          <a:p>
            <a:pPr marL="0" lvl="1" algn="just"/>
            <a:r>
              <a:rPr lang="sr-Latn-BA" sz="900" dirty="0" smtClean="0"/>
              <a:t>Od ukupnog broja pacijenata 36% su bili pacijenti muškog spola i 54 % ženskog. Najmlađi pacijent imao je 21 godinu, a najstariji 81.  Prosječna starost ispitivane populacije  pacijenata bila je 51.5 godina. Od ukupno 90 analiziranih apcijenata 45 (50,5%) pacijenata je imalo primarno mjesto melanoma u području gornjeg ekstremiteta. 16,2% pacijenata bilo je sa primarnim mjestom melanoma u području donjeg ekstemiteta, dok je 33,3 % pacijenata imalo primarno mjesto melanoma u području trupa.</a:t>
            </a:r>
            <a:endParaRPr lang="sr-Latn-BA" sz="900" i="1" dirty="0" smtClean="0">
              <a:solidFill>
                <a:srgbClr val="C00000"/>
              </a:solidFill>
            </a:endParaRPr>
          </a:p>
          <a:p>
            <a:pPr marL="0" lvl="1" algn="just"/>
            <a:r>
              <a:rPr lang="sr-Latn-BA" sz="900" i="1" dirty="0">
                <a:solidFill>
                  <a:srgbClr val="C00000"/>
                </a:solidFill>
              </a:rPr>
              <a:t>T</a:t>
            </a:r>
            <a:r>
              <a:rPr lang="sr-Latn-BA" sz="900" i="1" dirty="0" smtClean="0">
                <a:solidFill>
                  <a:srgbClr val="C00000"/>
                </a:solidFill>
              </a:rPr>
              <a:t>abela1. Lokalizacija i invazivnost melanoma</a:t>
            </a:r>
          </a:p>
          <a:p>
            <a:pPr marL="0" lvl="1" algn="just"/>
            <a:r>
              <a:rPr lang="sr-Latn-BA" sz="900" dirty="0" smtClean="0"/>
              <a:t> </a:t>
            </a:r>
          </a:p>
          <a:p>
            <a:pPr marL="0" lvl="1" algn="just"/>
            <a:endParaRPr lang="sr-Latn-BA" sz="900" dirty="0" smtClean="0"/>
          </a:p>
          <a:p>
            <a:pPr marL="0" lvl="1" algn="just"/>
            <a:endParaRPr lang="sr-Latn-BA" sz="900" dirty="0" smtClean="0"/>
          </a:p>
          <a:p>
            <a:pPr marL="0" lvl="1" algn="just"/>
            <a:endParaRPr lang="sr-Latn-BA" sz="900" dirty="0" smtClean="0"/>
          </a:p>
          <a:p>
            <a:pPr marL="0" lvl="1" algn="just"/>
            <a:endParaRPr lang="sr-Latn-BA" sz="900" dirty="0"/>
          </a:p>
          <a:p>
            <a:pPr marL="0" lvl="1" algn="just"/>
            <a:endParaRPr lang="sr-Latn-BA" sz="900" dirty="0" smtClean="0"/>
          </a:p>
          <a:p>
            <a:pPr marL="0" lvl="1" algn="just"/>
            <a:endParaRPr lang="sr-Latn-BA" sz="900" dirty="0" smtClean="0"/>
          </a:p>
          <a:p>
            <a:pPr marL="0" lvl="1" algn="just"/>
            <a:endParaRPr lang="sr-Latn-BA" sz="900" b="1" dirty="0" smtClean="0">
              <a:solidFill>
                <a:srgbClr val="C00000"/>
              </a:solidFill>
            </a:endParaRPr>
          </a:p>
          <a:p>
            <a:pPr marL="0" lvl="1" algn="just"/>
            <a:endParaRPr lang="sr-Latn-BA" sz="1100" b="1" dirty="0" smtClean="0">
              <a:solidFill>
                <a:srgbClr val="C00000"/>
              </a:solidFill>
            </a:endParaRPr>
          </a:p>
          <a:p>
            <a:pPr marL="0" lvl="1" algn="just"/>
            <a:endParaRPr lang="sr-Latn-BA" sz="1100" b="1" dirty="0" smtClean="0">
              <a:solidFill>
                <a:srgbClr val="C00000"/>
              </a:solidFill>
            </a:endParaRPr>
          </a:p>
          <a:p>
            <a:pPr marL="0" lvl="1" algn="just"/>
            <a:endParaRPr lang="sr-Latn-BA" sz="900" dirty="0" smtClean="0"/>
          </a:p>
          <a:p>
            <a:pPr marL="0" lvl="1" algn="just"/>
            <a:endParaRPr lang="sr-Latn-BA" sz="1100" dirty="0" smtClean="0">
              <a:solidFill>
                <a:srgbClr val="C00000"/>
              </a:solidFill>
            </a:endParaRPr>
          </a:p>
          <a:p>
            <a:pPr marL="0" lvl="1" algn="just"/>
            <a:endParaRPr lang="sr-Latn-BA" sz="1100" dirty="0" smtClean="0"/>
          </a:p>
          <a:p>
            <a:pPr marL="0" lvl="1" algn="just"/>
            <a:endParaRPr lang="en-US" sz="900" dirty="0"/>
          </a:p>
          <a:p>
            <a:pPr marL="0" lvl="1" algn="just"/>
            <a:endParaRPr lang="en-US" sz="1100" dirty="0"/>
          </a:p>
          <a:p>
            <a:pPr marL="0" lvl="1" algn="just"/>
            <a:endParaRPr lang="sr-Latn-BA" sz="1100" dirty="0" smtClean="0">
              <a:solidFill>
                <a:srgbClr val="C00000"/>
              </a:solidFill>
              <a:cs typeface="Times New Roman" pitchFamily="18" charset="0"/>
            </a:endParaRPr>
          </a:p>
          <a:p>
            <a:pPr marL="0" lvl="1" algn="just"/>
            <a:endParaRPr lang="sr-Latn-BA" sz="1100" dirty="0" smtClean="0">
              <a:solidFill>
                <a:srgbClr val="C00000"/>
              </a:solidFill>
              <a:cs typeface="Times New Roman" pitchFamily="18" charset="0"/>
            </a:endParaRPr>
          </a:p>
          <a:p>
            <a:pPr marL="0" lvl="1" algn="just"/>
            <a:endParaRPr lang="sr-Latn-BA" sz="1100" dirty="0" smtClean="0">
              <a:cs typeface="Times New Roman" pitchFamily="18" charset="0"/>
            </a:endParaRPr>
          </a:p>
          <a:p>
            <a:pPr marL="0" lvl="1" algn="just"/>
            <a:endParaRPr lang="sr-Latn-BA" sz="1100" dirty="0" smtClean="0">
              <a:cs typeface="Times New Roman" pitchFamily="18" charset="0"/>
            </a:endParaRPr>
          </a:p>
          <a:p>
            <a:pPr marL="0" lvl="1" algn="just"/>
            <a:endParaRPr lang="sr-Latn-BA" sz="1100" dirty="0" smtClean="0">
              <a:cs typeface="Times New Roman" pitchFamily="18" charset="0"/>
            </a:endParaRPr>
          </a:p>
          <a:p>
            <a:endParaRPr lang="bs-Latn-BA" sz="11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85720" y="5141936"/>
          <a:ext cx="4357718" cy="1735074"/>
        </p:xfrm>
        <a:graphic>
          <a:graphicData uri="http://schemas.openxmlformats.org/drawingml/2006/table">
            <a:tbl>
              <a:tblPr/>
              <a:tblGrid>
                <a:gridCol w="3342950"/>
                <a:gridCol w="1014768"/>
              </a:tblGrid>
              <a:tr h="3543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</a:t>
                      </a:r>
                      <a:r>
                        <a:rPr lang="en-US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Lokalizacija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</a:t>
                      </a:r>
                      <a:r>
                        <a:rPr lang="en-US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invazivnost</a:t>
                      </a: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melanoma </a:t>
                      </a:r>
                      <a:r>
                        <a:rPr lang="en-US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pacijenata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Interkvartilni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</a:t>
                      </a: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raspon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</a:t>
                      </a: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ili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n%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Prosječna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starost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pacijenata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51,5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1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Melanom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gornjeg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ekstremiteta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45 (50,5)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Melanom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donjeg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ekstremiteta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14(16,2)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1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Melanom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trupa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30(33,3)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BA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Tumor grade I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32(35,6)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1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Tumor grade II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48(53,1)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Tumor grade III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10(11,3)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214942" y="1357298"/>
            <a:ext cx="3071834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Latn-BA" sz="1100" i="1" dirty="0" smtClean="0">
              <a:solidFill>
                <a:srgbClr val="C00000"/>
              </a:solidFill>
            </a:endParaRPr>
          </a:p>
          <a:p>
            <a:r>
              <a:rPr lang="sr-Latn-BA" sz="1100" i="1" dirty="0" smtClean="0">
                <a:solidFill>
                  <a:srgbClr val="C00000"/>
                </a:solidFill>
              </a:rPr>
              <a:t>Tabela </a:t>
            </a:r>
            <a:r>
              <a:rPr lang="sr-Latn-BA" sz="1100" i="1" dirty="0">
                <a:solidFill>
                  <a:srgbClr val="C00000"/>
                </a:solidFill>
              </a:rPr>
              <a:t>2. Analiza verifikovanih </a:t>
            </a:r>
            <a:r>
              <a:rPr lang="sr-Latn-BA" sz="1100" i="1" dirty="0" smtClean="0">
                <a:solidFill>
                  <a:srgbClr val="C00000"/>
                </a:solidFill>
              </a:rPr>
              <a:t>SLNB</a:t>
            </a:r>
          </a:p>
          <a:p>
            <a:r>
              <a:rPr lang="sr-Latn-BA" sz="1100" i="1" dirty="0" smtClean="0">
                <a:solidFill>
                  <a:srgbClr val="C00000"/>
                </a:solidFill>
              </a:rPr>
              <a:t>  </a:t>
            </a:r>
            <a:endParaRPr lang="en-US" sz="1100" dirty="0">
              <a:solidFill>
                <a:srgbClr val="C00000"/>
              </a:solidFill>
            </a:endParaRPr>
          </a:p>
          <a:p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072066" y="1785926"/>
          <a:ext cx="3857652" cy="1927860"/>
        </p:xfrm>
        <a:graphic>
          <a:graphicData uri="http://schemas.openxmlformats.org/drawingml/2006/table">
            <a:tbl>
              <a:tblPr/>
              <a:tblGrid>
                <a:gridCol w="2433914"/>
                <a:gridCol w="1423738"/>
              </a:tblGrid>
              <a:tr h="3074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Broj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verifikovanih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sentinel </a:t>
                      </a: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nodusa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</a:t>
                      </a: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Interkvartilni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raspon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b="1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ili</a:t>
                      </a:r>
                      <a:r>
                        <a:rPr lang="en-US" sz="11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n%              </a:t>
                      </a:r>
                      <a:endParaRPr lang="en-US" sz="11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jedan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sentinel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nodus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63 (70)            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9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dva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22 (26,4)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tri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5 (5,6)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9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više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0 (0)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Times New Roman"/>
                          <a:cs typeface="Calibri"/>
                        </a:rPr>
                        <a:t>Broj pozitivnih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jedan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sentinel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nodus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pozitivan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9 (10)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49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dva sentinel nodusa pozitivna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5 (4)     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9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mikrometastaze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1 (1)    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143504" y="3714752"/>
            <a:ext cx="3000396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100" dirty="0" smtClean="0">
                <a:solidFill>
                  <a:srgbClr val="C00000"/>
                </a:solidFill>
              </a:rPr>
              <a:t>Tabela 3. </a:t>
            </a:r>
            <a:r>
              <a:rPr lang="sr-Latn-BA" sz="1100" i="1" dirty="0" smtClean="0">
                <a:solidFill>
                  <a:srgbClr val="C00000"/>
                </a:solidFill>
              </a:rPr>
              <a:t>Univarijantna regresijska analiza SLNB</a:t>
            </a:r>
          </a:p>
          <a:p>
            <a:r>
              <a:rPr lang="sr-Latn-BA" dirty="0" smtClean="0"/>
              <a:t> </a:t>
            </a:r>
            <a:endParaRPr lang="en-US" dirty="0"/>
          </a:p>
          <a:p>
            <a:endParaRPr lang="en-US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5000628" y="4071942"/>
          <a:ext cx="3929090" cy="1968750"/>
        </p:xfrm>
        <a:graphic>
          <a:graphicData uri="http://schemas.openxmlformats.org/drawingml/2006/table">
            <a:tbl>
              <a:tblPr/>
              <a:tblGrid>
                <a:gridCol w="2226578"/>
                <a:gridCol w="559935"/>
                <a:gridCol w="582642"/>
                <a:gridCol w="559935"/>
              </a:tblGrid>
              <a:tr h="275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Histopatološki</a:t>
                      </a:r>
                      <a:r>
                        <a:rPr lang="en-US" sz="9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9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verifikovani</a:t>
                      </a:r>
                      <a:r>
                        <a:rPr lang="en-US" sz="9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sentinel </a:t>
                      </a:r>
                      <a:r>
                        <a:rPr lang="en-US" sz="9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nodusi</a:t>
                      </a:r>
                      <a:r>
                        <a:rPr lang="en-US" sz="9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en-US" sz="9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OR</a:t>
                      </a:r>
                      <a:endParaRPr lang="en-US" sz="9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CI (95%)</a:t>
                      </a:r>
                      <a:endParaRPr lang="en-US" sz="9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</a:t>
                      </a:r>
                      <a:endParaRPr lang="en-US" sz="9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</a:t>
                      </a:r>
                      <a:r>
                        <a:rPr lang="en-US" sz="900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900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potvrđenih</a:t>
                      </a:r>
                      <a:r>
                        <a:rPr lang="en-US" sz="900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sentinel </a:t>
                      </a:r>
                      <a:r>
                        <a:rPr lang="en-US" sz="900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nodusa</a:t>
                      </a:r>
                      <a:r>
                        <a:rPr lang="en-US" sz="900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en-U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0,98</a:t>
                      </a:r>
                      <a:endParaRPr lang="en-U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0,70-0,85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0,004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5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negativnih sentinel nodusa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0,88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0,86-0,88</a:t>
                      </a:r>
                      <a:endParaRPr lang="en-U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0,015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pozitivnih sentinel nodusa 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0,80-0,89</a:t>
                      </a:r>
                      <a:endParaRPr lang="en-U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0,135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5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makrometastaza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0,48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0,82-0,89</a:t>
                      </a:r>
                      <a:endParaRPr lang="en-U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0,017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aksilarnih disekcija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0,89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0,89-0,91</a:t>
                      </a:r>
                      <a:endParaRPr lang="en-U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0,244</a:t>
                      </a:r>
                      <a:endParaRPr lang="en-U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5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ingvinalnih disekcija 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0,90-0,92</a:t>
                      </a:r>
                      <a:endParaRPr lang="en-U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0,232</a:t>
                      </a:r>
                      <a:endParaRPr lang="en-US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929190" y="6072206"/>
            <a:ext cx="400052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100" b="1" dirty="0" smtClean="0">
                <a:solidFill>
                  <a:srgbClr val="C00000"/>
                </a:solidFill>
              </a:rPr>
              <a:t>ZAKLJUČAK</a:t>
            </a:r>
          </a:p>
          <a:p>
            <a:r>
              <a:rPr lang="sr-Latn-BA" sz="900" dirty="0" smtClean="0"/>
              <a:t>Biopsija </a:t>
            </a:r>
            <a:r>
              <a:rPr lang="sr-Latn-BA" sz="900" dirty="0"/>
              <a:t>sentinel limfnog čvora predstavlja standardnu hiruršku proceduru kod pacijenata sa patohistološki verificiranim melanomom u ranom stadiju, uz široku eksciziju rubova primarnog mjesta melanoma.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511</Words>
  <Application>Microsoft Office PowerPoint</Application>
  <PresentationFormat>On-screen Show (4:3)</PresentationFormat>
  <Paragraphs>100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</dc:creator>
  <cp:lastModifiedBy>Tea</cp:lastModifiedBy>
  <cp:revision>71</cp:revision>
  <dcterms:created xsi:type="dcterms:W3CDTF">2022-02-10T20:15:57Z</dcterms:created>
  <dcterms:modified xsi:type="dcterms:W3CDTF">2022-02-10T21:31:17Z</dcterms:modified>
</cp:coreProperties>
</file>