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77" r:id="rId6"/>
    <p:sldId id="261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3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951643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59882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68668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485693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59511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459094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443803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053435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5823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49115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93625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7341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470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5860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0161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786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0692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730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1145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5932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614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540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B0A79-DDBE-4D0B-913C-96E29529865A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473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EB346-6ED4-41AE-ABDC-76B79DEEA66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479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7B0AC-821B-48FC-916B-7F7E509A47D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12909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6002E-17F3-46D2-8209-2F13EA50101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5342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0EEE83-E9D7-4E16-950F-1872409135A4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3379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435D0B-4DC6-42AD-9ECA-FCAE5BD2D56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267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4E203-5910-4708-AF1C-D8F6E02F8F1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962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6598F-E423-45DF-8BDB-27BA356B275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78870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639C9-800D-4430-8527-CADB0147BEA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7762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FF1FD-B482-4E83-B3FB-51B18A09EF2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3746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30806-D936-478B-AF64-D73DCFF5F7F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3660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F78E5-B242-4380-9637-7B434477DCAF}" type="datetimeFigureOut">
              <a:rPr lang="en-GB" smtClean="0"/>
              <a:pPr/>
              <a:t>10/02/2022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1358-E5BA-44C0-8E49-0CB298DC867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84767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2733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296FF-2FE7-4B4A-86A7-089E2B07BFE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9730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/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UNIVERSITY OF BANJA LUKA</a:t>
            </a:r>
            <a:endParaRPr lang="sr-Cyrl-RS" sz="700" dirty="0">
              <a:solidFill>
                <a:prstClr val="white"/>
              </a:solidFill>
            </a:endParaRPr>
          </a:p>
          <a:p>
            <a:pPr algn="ctr"/>
            <a:r>
              <a:rPr lang="sr-Cyrl-RS" sz="900" b="1" dirty="0">
                <a:solidFill>
                  <a:prstClr val="white"/>
                </a:solidFill>
              </a:rPr>
              <a:t>МЕДИЦИНСКИ ФАКУЛТЕТ</a:t>
            </a:r>
            <a:endParaRPr lang="en-US" sz="900" b="1" dirty="0">
              <a:solidFill>
                <a:prstClr val="white"/>
              </a:solidFill>
            </a:endParaRP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D241919E-CE13-4575-8A72-C7C1014AC0FE}"/>
              </a:ext>
            </a:extLst>
          </p:cNvPr>
          <p:cNvSpPr txBox="1"/>
          <p:nvPr/>
        </p:nvSpPr>
        <p:spPr>
          <a:xfrm>
            <a:off x="5949593" y="3789038"/>
            <a:ext cx="290100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r-Latn-BA" alt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Dr Tea Topčić</a:t>
            </a:r>
            <a:endParaRPr lang="sr-Latn-BA" altLang="en-U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2976" y="1714488"/>
            <a:ext cx="7286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642910" y="1857364"/>
            <a:ext cx="821537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BIOPSIJA SENTINEL LIMFNOG ČVORA U RANOM STADIJU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MELANOMA KOŽE 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862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30846"/>
            <a:ext cx="80772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17682" y="493986"/>
            <a:ext cx="44879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s-Latn-B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UVOD</a:t>
            </a:r>
            <a:endParaRPr lang="hr-HR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2910" y="1500174"/>
            <a:ext cx="792961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Melanom predstavlja najagresivniji karcinom kože koji nastaje tumorskom transformacijom melanocita. </a:t>
            </a:r>
          </a:p>
          <a:p>
            <a:endParaRPr lang="sr-Latn-BA" dirty="0" smtClean="0"/>
          </a:p>
          <a:p>
            <a:endParaRPr lang="sr-Latn-BA" dirty="0" smtClean="0"/>
          </a:p>
          <a:p>
            <a:endParaRPr lang="sr-Latn-BA" dirty="0" smtClean="0"/>
          </a:p>
          <a:p>
            <a:endParaRPr lang="sr-Latn-BA" dirty="0" smtClean="0"/>
          </a:p>
          <a:p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14348" y="2214554"/>
            <a:ext cx="7072362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Na razvoj melanoma utiču genetski, epigenetski i faktori okoline (neselektivno izlaganje suncu).</a:t>
            </a:r>
          </a:p>
          <a:p>
            <a:endParaRPr lang="sr-Latn-BA" baseline="30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sr-Latn-BA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 Najčešće mutacije dešavaju se na onkogenima</a:t>
            </a:r>
          </a:p>
          <a:p>
            <a:pPr>
              <a:buFont typeface="Arial" pitchFamily="34" charset="0"/>
              <a:buChar char="•"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BRAF</a:t>
            </a: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 ( površno šireći ili nodularni melanom) i</a:t>
            </a:r>
          </a:p>
          <a:p>
            <a:pPr>
              <a:buFont typeface="Arial" pitchFamily="34" charset="0"/>
              <a:buChar char="•"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Latn-B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NRAS</a:t>
            </a: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 (melanom na koži pri hroničnom izlaganju suncu)</a:t>
            </a:r>
          </a:p>
          <a:p>
            <a:pPr>
              <a:buFont typeface="Arial" pitchFamily="34" charset="0"/>
              <a:buChar char="•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kliničkom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pregledu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kožne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lezije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obavezno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primjeniti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ABCDE </a:t>
            </a:r>
            <a:r>
              <a:rPr lang="en-US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pravilo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A-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asimetrija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B –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nepravilnost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rubova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C-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promjena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boje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D-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dimenzije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veće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5 mm, E-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eritem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796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428604"/>
            <a:ext cx="8429684" cy="5748359"/>
          </a:xfrm>
        </p:spPr>
        <p:txBody>
          <a:bodyPr/>
          <a:lstStyle/>
          <a:p>
            <a:pPr lvl="1">
              <a:buNone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Biopsija sentinel limfnog čvora i široka ekscizija primarnog melanom a je osnovna terapija u ranom stadiju melanoma kože. </a:t>
            </a:r>
          </a:p>
          <a:p>
            <a:pPr lvl="1">
              <a:buNone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SNLB predstavlja standardnu minimalnu invazivnu hiruršku metodu u otkrivanju okultnih metastaza u limfnim čvorovima.</a:t>
            </a:r>
          </a:p>
          <a:p>
            <a:pPr lvl="1">
              <a:buNone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Tačnost metode omogućava preoperativna limfoscintigrafija i upotreba γ sonde intraoperativno.</a:t>
            </a:r>
          </a:p>
          <a:p>
            <a:pPr lvl="1">
              <a:buNone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r>
              <a:rPr lang="sr-Latn-BA" dirty="0" smtClean="0"/>
              <a:t>Porastom debljine melanoma raste i rizik zahvaćenosti limfnih čvorova.</a:t>
            </a:r>
          </a:p>
          <a:p>
            <a:pPr lvl="1">
              <a:buNone/>
            </a:pPr>
            <a:endParaRPr lang="sr-Latn-BA" dirty="0" smtClean="0"/>
          </a:p>
          <a:p>
            <a:pPr lvl="1">
              <a:buNone/>
            </a:pPr>
            <a:r>
              <a:rPr lang="sr-Latn-BA" dirty="0" smtClean="0"/>
              <a:t>Većina pacijenata nema kliničke znake limfadenopatije u stadiju I i II, od kojih se od oko 16% nađe mikroskopska zahvaćenost nakon daljnje analize. </a:t>
            </a:r>
          </a:p>
          <a:p>
            <a:pPr lvl="1">
              <a:buNone/>
            </a:pPr>
            <a:endParaRPr lang="sr-Latn-BA" dirty="0" smtClean="0"/>
          </a:p>
          <a:p>
            <a:pPr lvl="1">
              <a:buNone/>
            </a:pPr>
            <a:endParaRPr lang="sr-Latn-BA" dirty="0" smtClean="0"/>
          </a:p>
          <a:p>
            <a:pPr lvl="1">
              <a:buNone/>
            </a:pPr>
            <a:r>
              <a:rPr lang="en-US" dirty="0" smtClean="0"/>
              <a:t>Na </a:t>
            </a:r>
            <a:r>
              <a:rPr lang="en-US" dirty="0" err="1" smtClean="0"/>
              <a:t>Klinici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plastičnu</a:t>
            </a:r>
            <a:r>
              <a:rPr lang="en-US" dirty="0" smtClean="0"/>
              <a:t>, </a:t>
            </a:r>
            <a:r>
              <a:rPr lang="en-US" dirty="0" err="1" smtClean="0"/>
              <a:t>rekonstruktivnu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estetsku</a:t>
            </a:r>
            <a:r>
              <a:rPr lang="en-US" dirty="0" smtClean="0"/>
              <a:t> </a:t>
            </a:r>
            <a:r>
              <a:rPr lang="en-US" dirty="0" err="1" smtClean="0"/>
              <a:t>hirurgiju</a:t>
            </a:r>
            <a:r>
              <a:rPr lang="en-US" dirty="0" smtClean="0"/>
              <a:t> </a:t>
            </a:r>
            <a:r>
              <a:rPr lang="en-US" dirty="0" err="1" smtClean="0"/>
              <a:t>Kliničkog</a:t>
            </a:r>
            <a:r>
              <a:rPr lang="en-US" dirty="0" smtClean="0"/>
              <a:t> </a:t>
            </a:r>
            <a:r>
              <a:rPr lang="en-US" dirty="0" err="1" smtClean="0"/>
              <a:t>centra</a:t>
            </a:r>
            <a:r>
              <a:rPr lang="en-US" dirty="0" smtClean="0"/>
              <a:t> </a:t>
            </a:r>
            <a:r>
              <a:rPr lang="en-US" dirty="0" err="1" smtClean="0"/>
              <a:t>Univerziteta</a:t>
            </a:r>
            <a:r>
              <a:rPr lang="en-US" dirty="0" smtClean="0"/>
              <a:t> u </a:t>
            </a:r>
            <a:r>
              <a:rPr lang="en-US" dirty="0" err="1" smtClean="0"/>
              <a:t>Sarajevu</a:t>
            </a:r>
            <a:r>
              <a:rPr lang="en-US" dirty="0" smtClean="0"/>
              <a:t> </a:t>
            </a:r>
            <a:r>
              <a:rPr lang="en-US" dirty="0" err="1" smtClean="0"/>
              <a:t>urađeno</a:t>
            </a:r>
            <a:r>
              <a:rPr lang="en-US" dirty="0" smtClean="0"/>
              <a:t> je </a:t>
            </a:r>
            <a:r>
              <a:rPr lang="en-US" dirty="0" err="1" smtClean="0"/>
              <a:t>ukupno</a:t>
            </a:r>
            <a:r>
              <a:rPr lang="en-US" dirty="0" smtClean="0"/>
              <a:t> 90 </a:t>
            </a:r>
            <a:r>
              <a:rPr lang="en-US" dirty="0" err="1" smtClean="0"/>
              <a:t>procedura</a:t>
            </a:r>
            <a:r>
              <a:rPr lang="en-US" dirty="0" smtClean="0"/>
              <a:t> u 2020. </a:t>
            </a:r>
          </a:p>
          <a:p>
            <a:pPr lvl="1">
              <a:buNone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None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142985"/>
            <a:ext cx="80772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225" name="Rectangle 1"/>
          <p:cNvSpPr>
            <a:spLocks noChangeArrowheads="1"/>
          </p:cNvSpPr>
          <p:nvPr/>
        </p:nvSpPr>
        <p:spPr bwMode="auto">
          <a:xfrm>
            <a:off x="2714612" y="285728"/>
            <a:ext cx="38576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s-Latn-B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MATERIJALI I METODE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571472" y="1285860"/>
            <a:ext cx="778674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bs-Latn-BA" dirty="0" smtClean="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Dizajn</a:t>
            </a: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bs-Latn-BA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eskriptivna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klinički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potvrđena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retrospektivna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studija</a:t>
            </a: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bs-Latn-BA" dirty="0" smtClean="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Tretman</a:t>
            </a: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SLNB i široka ekscizija primarnog melanoma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Vrijeme</a:t>
            </a: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bs-Latn-BA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od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januar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decembar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2020. </a:t>
            </a: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bs-Latn-BA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bs-Latn-BA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bs-Latn-BA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bs-Latn-BA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0034" y="3714751"/>
            <a:ext cx="79296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BA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Izvor podataka : </a:t>
            </a: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medicinska  pisana i elektronska dokumentacija </a:t>
            </a:r>
          </a:p>
          <a:p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(Bolnički informacioni sistem–</a:t>
            </a:r>
            <a:r>
              <a:rPr lang="sr-Latn-BA" i="1" dirty="0" smtClean="0">
                <a:latin typeface="Times New Roman" pitchFamily="18" charset="0"/>
                <a:cs typeface="Times New Roman" pitchFamily="18" charset="0"/>
              </a:rPr>
              <a:t>BIS</a:t>
            </a:r>
            <a:r>
              <a:rPr lang="sr-Latn-BA" dirty="0" smtClean="0"/>
              <a:t>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45251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357158" y="357166"/>
            <a:ext cx="818516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/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357158" y="785794"/>
            <a:ext cx="8429684" cy="7571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bs-Latn-BA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Klinički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podaci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dobijeni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iz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medicinske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dokumentacije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pacijenata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uključivali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spol</a:t>
            </a: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pacijenata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dob</a:t>
            </a: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pacijenata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Clark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razinu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Breslow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indeks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broj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pozitivnih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SNLB, </a:t>
            </a: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bs-Latn-BA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tatus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negativnih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SNLB.</a:t>
            </a: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bs-Latn-BA" dirty="0" smtClean="0">
              <a:solidFill>
                <a:srgbClr val="C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r-Latn-BA" dirty="0" smtClean="0"/>
              <a:t> Verifikaciju SNLB omogućava intraoperativno korištenje tehnike mapiranja limfnog čvora plavom bojom (</a:t>
            </a:r>
            <a:r>
              <a:rPr lang="sr-Latn-BA" i="1" dirty="0" smtClean="0"/>
              <a:t>Tehnecijum 99 mm)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sr-Latn-BA" i="1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sr-Latn-BA" dirty="0" smtClean="0"/>
              <a:t>Limfoscintigrafija je nuklerano-medicinska studija kojom se detektuje SLNB u toku hirurškog tretmana.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sr-Latn-BA" i="1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sr-Latn-BA" i="1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sr-Latn-BA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sr-Latn-BA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sr-Latn-BA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sr-Latn-BA" dirty="0" smtClean="0"/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0" lang="sr-Latn-BA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bs-Latn-BA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1743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endParaRPr lang="sr-Latn-BA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STATISTIČKA ANALIZA</a:t>
            </a:r>
            <a:endParaRPr lang="hr-HR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2910" y="1643050"/>
            <a:ext cx="814393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Univarijantna regresijska analiza</a:t>
            </a:r>
            <a:r>
              <a:rPr lang="sr-Latn-BA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da li SNLB, totalna disekcija aksile, makro i mikrometastaze imaju signifikantan učinak na prognozu i liječenje bolesti</a:t>
            </a:r>
          </a:p>
          <a:p>
            <a:pPr marL="342900" indent="-342900">
              <a:buFont typeface="Wingdings" pitchFamily="2" charset="2"/>
              <a:buChar char="v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Za svaku varijablu izračunati omjer izgleda i 95% intervali povjerenja</a:t>
            </a:r>
          </a:p>
          <a:p>
            <a:pPr marL="342900" indent="-342900">
              <a:buFont typeface="Wingdings" pitchFamily="2" charset="2"/>
              <a:buChar char="v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Razina značajnosti određena je pri </a:t>
            </a:r>
            <a:r>
              <a:rPr lang="sr-Latn-BA" i="1" dirty="0" smtClean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&lt;0,05 za sve analize</a:t>
            </a:r>
          </a:p>
          <a:p>
            <a:pPr marL="342900" indent="-342900">
              <a:buFont typeface="Wingdings" pitchFamily="2" charset="2"/>
              <a:buChar char="v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Rezultati prikazani tekstualno i tabelarno kompletna statistička obrada podataka u SPSS 28.0.1 softverskom statističkom paketu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3315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357166"/>
            <a:ext cx="80772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1472" y="2000240"/>
            <a:ext cx="8001056" cy="7848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Najmlađi pacijent imao je 21 godinu, a najstariji 81</a:t>
            </a:r>
          </a:p>
          <a:p>
            <a:pPr>
              <a:buFont typeface="Wingdings" pitchFamily="2" charset="2"/>
              <a:buChar char="Ø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45 (50,5%) pacijenata -primarno mjesto melanoma u području gornjeg ekstremiteta.</a:t>
            </a:r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 16,2% pacijenata -primarno mjesto melanoma u području donjeg ekstemiteta</a:t>
            </a:r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33,3 % pacijenata - primarno mjesto melanoma u području trupa</a:t>
            </a:r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Najčešći stadij melanoma po TNM klasifikaciji (AJCC)  bio je TIIa stadij (53,1 %)</a:t>
            </a:r>
          </a:p>
          <a:p>
            <a:pPr>
              <a:buFont typeface="Wingdings" pitchFamily="2" charset="2"/>
              <a:buChar char="Ø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1472" y="1285860"/>
            <a:ext cx="8572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Prosječna starost ispitivane populacije  pacijenata bila je 51.5 godina</a:t>
            </a:r>
          </a:p>
          <a:p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43240" y="357166"/>
            <a:ext cx="19253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s-Latn-BA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REZULTATI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1027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55576" y="493986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REZULTATI</a:t>
            </a:r>
            <a:endParaRPr lang="hr-HR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43608" y="5589240"/>
            <a:ext cx="6984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 err="1">
                <a:latin typeface="Arial" pitchFamily="34" charset="0"/>
                <a:cs typeface="Arial" pitchFamily="34" charset="0"/>
              </a:rPr>
              <a:t>Podaci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su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prikazani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kao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centralna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vrijednost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(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mediana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) i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interkvartilni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raspon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, </a:t>
            </a:r>
            <a:r>
              <a:rPr lang="en-GB" sz="1400" i="1" dirty="0" err="1">
                <a:latin typeface="Arial" pitchFamily="34" charset="0"/>
                <a:cs typeface="Arial" pitchFamily="34" charset="0"/>
              </a:rPr>
              <a:t>ili</a:t>
            </a:r>
            <a:r>
              <a:rPr lang="en-GB" sz="1400" i="1" dirty="0">
                <a:latin typeface="Arial" pitchFamily="34" charset="0"/>
                <a:cs typeface="Arial" pitchFamily="34" charset="0"/>
              </a:rPr>
              <a:t> n (%)</a:t>
            </a: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1285852" y="1357298"/>
            <a:ext cx="478634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Tabela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1. </a:t>
            </a:r>
            <a:r>
              <a:rPr kumimoji="0" lang="en-US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Lokalizacija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invazivnost</a:t>
            </a:r>
            <a:r>
              <a:rPr kumimoji="0" lang="en-US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melanoma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1071538" y="2000241"/>
          <a:ext cx="7500990" cy="3500460"/>
        </p:xfrm>
        <a:graphic>
          <a:graphicData uri="http://schemas.openxmlformats.org/drawingml/2006/table">
            <a:tbl>
              <a:tblPr/>
              <a:tblGrid>
                <a:gridCol w="5754259"/>
                <a:gridCol w="1746731"/>
              </a:tblGrid>
              <a:tr h="777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Lokalizacija i  invazivnost melanoma pacijenata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 b="1">
                          <a:latin typeface="Calibri"/>
                          <a:ea typeface="Times New Roman"/>
                          <a:cs typeface="Calibri"/>
                        </a:rPr>
                        <a:t>Interkvartilni  raspon  ili n%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Prosječna starost pacijenata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51,5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Melanom gornjeg ekstremiteta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45 (50,5)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Melanom donjeg ekstremiteta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14(16,2)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Melanom trupa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30(33,3)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r-Latn-BA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Tumor grade I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32(35,6)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Tumor grade II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48(53,1)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Tumor grade III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10(11,3)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732845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REZULTATI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2569" y="1488240"/>
            <a:ext cx="3875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s-Latn-BA" i="1" dirty="0" smtClean="0">
                <a:latin typeface="Times New Roman" pitchFamily="18" charset="0"/>
                <a:cs typeface="Times New Roman" pitchFamily="18" charset="0"/>
              </a:rPr>
              <a:t>Tabela2.</a:t>
            </a:r>
            <a:r>
              <a:rPr lang="bs-Latn-BA" b="1" i="1" dirty="0" smtClean="0">
                <a:latin typeface="Times New Roman" pitchFamily="18" charset="0"/>
                <a:cs typeface="Times New Roman" pitchFamily="18" charset="0"/>
              </a:rPr>
              <a:t>Analiza verifikovanih SLNB</a:t>
            </a:r>
            <a:endParaRPr lang="en-GB" sz="1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97046" y="5589240"/>
            <a:ext cx="6984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s-Latn-BA" sz="1400" dirty="0" smtClean="0"/>
              <a:t>      </a:t>
            </a:r>
            <a:r>
              <a:rPr lang="de-DE" sz="1400" dirty="0" smtClean="0">
                <a:latin typeface="Arial" pitchFamily="34" charset="0"/>
                <a:cs typeface="Arial" pitchFamily="34" charset="0"/>
              </a:rPr>
              <a:t>HTA</a:t>
            </a:r>
            <a:r>
              <a:rPr lang="de-DE" sz="1400" dirty="0">
                <a:latin typeface="Arial" pitchFamily="34" charset="0"/>
                <a:cs typeface="Arial" pitchFamily="34" charset="0"/>
              </a:rPr>
              <a:t>: Hypertensio arterialis; DM tip II: Diabetes mellitus tip II</a:t>
            </a:r>
            <a:endParaRPr lang="en-GB" sz="1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928663" y="2000241"/>
          <a:ext cx="7572428" cy="3500460"/>
        </p:xfrm>
        <a:graphic>
          <a:graphicData uri="http://schemas.openxmlformats.org/drawingml/2006/table">
            <a:tbl>
              <a:tblPr/>
              <a:tblGrid>
                <a:gridCol w="4777680"/>
                <a:gridCol w="2794748"/>
              </a:tblGrid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Broj verifikovanih sentinel nodusa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solidFill>
                            <a:srgbClr val="FF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</a:t>
                      </a:r>
                      <a:r>
                        <a:rPr lang="en-US" sz="1100" b="1">
                          <a:latin typeface="Calibri"/>
                          <a:ea typeface="Times New Roman"/>
                          <a:cs typeface="Calibri"/>
                        </a:rPr>
                        <a:t>Interkvartilni raspon ili  n%             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jedan sentinel nodus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63 (70)            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dva sentinel nodusa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22 (26,4)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tri sentinel nodusa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 5 (5,6)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više sentinel nodusa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 0 (0)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b="1">
                          <a:latin typeface="Calibri"/>
                          <a:ea typeface="Times New Roman"/>
                          <a:cs typeface="Calibri"/>
                        </a:rPr>
                        <a:t>Broj pozitivnih sentinel nodusa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jedan sentinel nodus pozitivan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 9 (10)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dva sentinel nodusa pozitivna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 5 (4)     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9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rgbClr val="C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mikrometastaze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Calibri"/>
                        </a:rPr>
                        <a:t>                     1 (1)    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58255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544369" y="1700808"/>
            <a:ext cx="80772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REZULTATI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2910" y="1571612"/>
            <a:ext cx="50006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 err="1">
                <a:latin typeface="Times New Roman" pitchFamily="18" charset="0"/>
                <a:cs typeface="Times New Roman" pitchFamily="18" charset="0"/>
              </a:rPr>
              <a:t>Tabela</a:t>
            </a:r>
            <a:r>
              <a:rPr lang="en-GB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bs-Latn-BA" i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GB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de-DE" b="1" i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bs-Latn-BA" b="1" i="1" dirty="0" smtClean="0">
                <a:latin typeface="Times New Roman" pitchFamily="18" charset="0"/>
                <a:cs typeface="Times New Roman" pitchFamily="18" charset="0"/>
              </a:rPr>
              <a:t>nivarijantna regresijska analiza SNLB</a:t>
            </a:r>
            <a:endParaRPr lang="en-GB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30617" y="4941168"/>
            <a:ext cx="69847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Arial" pitchFamily="34" charset="0"/>
                <a:cs typeface="Arial" pitchFamily="34" charset="0"/>
              </a:rPr>
              <a:t>CI: Confidence interval; OR: Odds ratio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714349" y="2071679"/>
          <a:ext cx="8001055" cy="2786084"/>
        </p:xfrm>
        <a:graphic>
          <a:graphicData uri="http://schemas.openxmlformats.org/drawingml/2006/table">
            <a:tbl>
              <a:tblPr/>
              <a:tblGrid>
                <a:gridCol w="4534116"/>
                <a:gridCol w="1140234"/>
                <a:gridCol w="1186471"/>
                <a:gridCol w="1140234"/>
              </a:tblGrid>
              <a:tr h="3980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Histopatološki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verifikovani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sentinel </a:t>
                      </a:r>
                      <a:r>
                        <a:rPr lang="en-US" sz="1200" b="1" dirty="0" err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nodusi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OR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CI (95%)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P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0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 potvrđenih sentinel nodusa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0,98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0,70-0,85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0,004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80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 negativnih sentinel nodusa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0,88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0,86-0,88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0,015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80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 pozitivnih sentinel nodusa 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0,78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0,80-0,89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0,135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80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 makrometastaza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0,48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0,82-0,89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0,017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80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 aksilarnih disekcija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0,89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0,89-0,91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0,244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80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Broj</a:t>
                      </a:r>
                      <a:r>
                        <a:rPr lang="en-US" sz="1200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ingvinalnih</a:t>
                      </a:r>
                      <a:r>
                        <a:rPr lang="en-US" sz="1200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200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disekcija</a:t>
                      </a:r>
                      <a:r>
                        <a:rPr lang="en-US" sz="1200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0,78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0,90-0,92</a:t>
                      </a: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0,232</a:t>
                      </a: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58255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544369" y="1988840"/>
            <a:ext cx="807720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sr-Latn-BA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Broj potvrđenih i patohistološki verificiranih  sentinel nodusa (OR0,95; CI 0,72-0,83; P 0,003) se pokazao kao statistički signifikantan parametar za rano otkrivanje i bolju prognozu kod pacijenata u ranoj fazi melanoma 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sr-Latn-BA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p&lt;0,05</a:t>
            </a:r>
            <a:r>
              <a:rPr lang="sr-Latn-BA" sz="2000" dirty="0" smtClean="0">
                <a:latin typeface="Arial" pitchFamily="34" charset="0"/>
                <a:cs typeface="Arial" pitchFamily="34" charset="0"/>
              </a:rPr>
              <a:t>).</a:t>
            </a:r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REZULTATI</a:t>
            </a:r>
          </a:p>
        </p:txBody>
      </p:sp>
    </p:spTree>
    <p:extLst>
      <p:ext uri="{BB962C8B-B14F-4D97-AF65-F5344CB8AC3E}">
        <p14:creationId xmlns:p14="http://schemas.microsoft.com/office/powerpoint/2010/main" xmlns="" val="1418793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00808"/>
            <a:ext cx="8077200" cy="2657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Wingdings" pitchFamily="2" charset="2"/>
              <a:buChar char="v"/>
            </a:pPr>
            <a:endParaRPr lang="sr-Latn-BA" sz="2000" baseline="30000" dirty="0" smtClean="0"/>
          </a:p>
          <a:p>
            <a:pPr algn="just"/>
            <a:endParaRPr lang="sr-Latn-BA" sz="2000" baseline="30000" dirty="0" smtClean="0"/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DISKUSIJA</a:t>
            </a:r>
            <a:endParaRPr lang="hr-HR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1472" y="1500174"/>
            <a:ext cx="8001056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sr-Latn-BA" dirty="0" smtClean="0"/>
              <a:t>Sentinel biopsija limfnog čvora od važan je prognostički faktor radi otkrivanja ranih metastaza u regionalnim limfnim čvorovima. SNLB kod melanoma &lt;1 mm u približno 5,2 % ima pozitivan rezultat. Ulceracija povećava rizik za pozitivnost.</a:t>
            </a:r>
            <a:r>
              <a:rPr lang="sr-Latn-BA" baseline="30000" dirty="0" smtClean="0"/>
              <a:t>6</a:t>
            </a:r>
          </a:p>
          <a:p>
            <a:pPr>
              <a:buFont typeface="Wingdings" pitchFamily="2" charset="2"/>
              <a:buChar char="Ø"/>
            </a:pPr>
            <a:endParaRPr lang="sr-Latn-BA" baseline="30000" dirty="0" smtClean="0"/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 U  našoj studiji SNLB ima veliki prognostički značaj i verifikovan je u 98% pomoću radioizotopa Tehnecij 99. </a:t>
            </a:r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Randomizacija pacijenata na SNLB, promatranje limfnih čvorova ili potpunu disekciju limfnih čvorova ukoliko se javi klinički nodalni recidiv pokazala je da nema razlike u desetogodišnjem praćenju preživljenja za melanom srednje debljine i debele melanome.(HR 0,84; 95% CI, 0,64–1,09; </a:t>
            </a:r>
            <a:r>
              <a:rPr lang="sr-Latn-BA" i="1" dirty="0" smtClean="0"/>
              <a:t>p</a:t>
            </a:r>
            <a:r>
              <a:rPr lang="sr-Latn-BA" dirty="0" smtClean="0"/>
              <a:t>  = 0,18) i (HR 1,12; 95% CI, 0,76– 1,67; </a:t>
            </a:r>
            <a:r>
              <a:rPr lang="sr-Latn-BA" i="1" dirty="0" smtClean="0"/>
              <a:t>p</a:t>
            </a:r>
            <a:r>
              <a:rPr lang="sr-Latn-BA" dirty="0" smtClean="0"/>
              <a:t>  = 0,56).</a:t>
            </a:r>
            <a:endParaRPr lang="sr-Latn-BA" baseline="30000" dirty="0" smtClean="0"/>
          </a:p>
          <a:p>
            <a:pPr>
              <a:buFont typeface="Wingdings" pitchFamily="2" charset="2"/>
              <a:buChar char="Ø"/>
            </a:pPr>
            <a:endParaRPr lang="sr-Latn-BA" baseline="30000" dirty="0" smtClean="0"/>
          </a:p>
          <a:p>
            <a:pPr>
              <a:buFont typeface="Wingdings" pitchFamily="2" charset="2"/>
              <a:buChar char="Ø"/>
            </a:pPr>
            <a:endParaRPr lang="sr-Latn-BA" baseline="30000" dirty="0" smtClean="0"/>
          </a:p>
          <a:p>
            <a:pPr>
              <a:buFont typeface="Wingdings" pitchFamily="2" charset="2"/>
              <a:buChar char="Ø"/>
            </a:pPr>
            <a:endParaRPr lang="en-US" dirty="0" smtClean="0"/>
          </a:p>
          <a:p>
            <a:r>
              <a:rPr lang="sr-Latn-BA" sz="1200" dirty="0" smtClean="0"/>
              <a:t>Falk Delgado A, Zommorodi S, Falk Delgado A. Sentinel Lymph Node Biopsy and Complete Lymph Node Dissection for Melanoma. Curr Oncol Rep. 2019 Apr 26;21(6):54. </a:t>
            </a:r>
            <a:endParaRPr lang="en-US" sz="1200" dirty="0" smtClean="0"/>
          </a:p>
          <a:p>
            <a:endParaRPr lang="sr-Latn-BA" dirty="0" smtClean="0"/>
          </a:p>
          <a:p>
            <a:endParaRPr lang="sr-Latn-BA" dirty="0" smtClean="0"/>
          </a:p>
          <a:p>
            <a:endParaRPr lang="sr-Latn-BA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99442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772816"/>
            <a:ext cx="8077200" cy="2657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/>
            <a:endParaRPr lang="sr-Latn-BA" sz="2000" baseline="30000" dirty="0">
              <a:solidFill>
                <a:prstClr val="black"/>
              </a:solidFill>
            </a:endParaRPr>
          </a:p>
          <a:p>
            <a:pPr algn="just"/>
            <a:endParaRPr lang="sr-Latn-BA" sz="2000" baseline="30000" dirty="0">
              <a:solidFill>
                <a:prstClr val="black"/>
              </a:solidFill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DISKUSIJA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472" y="1285860"/>
            <a:ext cx="807249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sr-Latn-BA" dirty="0" smtClean="0"/>
              <a:t>Broj pozitivnih sentinel nodusa (OR0,95; CI 0,72-0,83; P 0,003) se pokazao kao </a:t>
            </a:r>
            <a:r>
              <a:rPr lang="sr-Latn-BA" dirty="0" smtClean="0">
                <a:solidFill>
                  <a:srgbClr val="C00000"/>
                </a:solidFill>
              </a:rPr>
              <a:t>statistički signifikantan </a:t>
            </a:r>
            <a:r>
              <a:rPr lang="sr-Latn-BA" dirty="0" smtClean="0"/>
              <a:t>parametar za rano otkrivanje i bolju prognozu kod pacijenata u ranoj fazi melanoma u sprovedenoj studiji na našoj Klinici</a:t>
            </a:r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U našim rezultatima studije indiciran je SNLB kod pacijenata sa TI a melanomom i nismo pronašli statistički značajnu razliku u starosti pacijenta</a:t>
            </a:r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U našoj studiji ukupno 50,5% pacijenata je imalo lokalizaciju melanoma u području gornjeg ekstremiteta</a:t>
            </a:r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16,2 % pacijenata imalo je lokalizaciju melanoma na donjem ekstremitetu </a:t>
            </a:r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33,3% pacijenata imalo je lokalizaciju melanoma na trupu</a:t>
            </a:r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endParaRPr lang="sr-Latn-BA" dirty="0" smtClean="0"/>
          </a:p>
          <a:p>
            <a:endParaRPr lang="sr-Latn-BA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44760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41086" y="1484784"/>
            <a:ext cx="8077200" cy="30572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en-GB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endParaRPr lang="en-GB" sz="14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1400" baseline="30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DISKUSIJA</a:t>
            </a:r>
          </a:p>
        </p:txBody>
      </p:sp>
      <p:sp>
        <p:nvSpPr>
          <p:cNvPr id="8" name="Rectangle 7"/>
          <p:cNvSpPr/>
          <p:nvPr/>
        </p:nvSpPr>
        <p:spPr>
          <a:xfrm>
            <a:off x="214282" y="1500174"/>
            <a:ext cx="892971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sr-Latn-BA" dirty="0" smtClean="0">
                <a:latin typeface="Times New Roman" pitchFamily="18" charset="0"/>
                <a:cs typeface="Times New Roman" pitchFamily="18" charset="0"/>
              </a:rPr>
              <a:t>Aksilarna ili ingvinalna disekcija predstavljaju standard za pacijente sa udaljenim metastazama</a:t>
            </a:r>
          </a:p>
          <a:p>
            <a:pPr>
              <a:buFont typeface="Wingdings" pitchFamily="2" charset="2"/>
              <a:buChar char="Ø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sr-Latn-BA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Negativni uticaj na kvalitetu života pacijenata u smislu bolnosti, smanjene pokretljivosti, stresa i kao najteže komplikacije- limfedema</a:t>
            </a:r>
          </a:p>
          <a:p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sr-Latn-BA" dirty="0" smtClean="0"/>
              <a:t>U slučaju negativnog patohistološkog nalaza sentinel biopsije limfnog čvora preporučuje se praćenje pacijenta ( klinički, UZ i laboratorijski) svakih 3-6 mjeseci.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pPr>
              <a:buFont typeface="Wingdings" pitchFamily="2" charset="2"/>
              <a:buChar char="Ø"/>
            </a:pPr>
            <a:endParaRPr lang="sr-Latn-BA" dirty="0" smtClean="0"/>
          </a:p>
          <a:p>
            <a:endParaRPr lang="sr-Latn-BA" dirty="0" smtClean="0"/>
          </a:p>
          <a:p>
            <a:r>
              <a:rPr lang="sr-Latn-BA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7736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8C5FB6E4-1AD3-41B4-99B9-9F4FECB0536F}"/>
              </a:ext>
            </a:extLst>
          </p:cNvPr>
          <p:cNvSpPr txBox="1"/>
          <p:nvPr/>
        </p:nvSpPr>
        <p:spPr>
          <a:xfrm>
            <a:off x="1997046" y="6191527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UNIVERSITY OF BANJA LUKA</a:t>
            </a:r>
            <a:endParaRPr lang="sr-Cyrl-RS" sz="700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sr-Cyrl-RS" sz="900" b="1" dirty="0">
                <a:solidFill>
                  <a:prstClr val="white">
                    <a:lumMod val="50000"/>
                  </a:prstClr>
                </a:solidFill>
              </a:rPr>
              <a:t>МЕДИЦИНСКИ ФАКУЛТЕТ</a:t>
            </a:r>
            <a:endParaRPr lang="en-US" sz="900" b="1" dirty="0">
              <a:solidFill>
                <a:prstClr val="white">
                  <a:lumMod val="50000"/>
                </a:prstClr>
              </a:solidFill>
            </a:endParaRPr>
          </a:p>
          <a:p>
            <a:pPr algn="ctr"/>
            <a:r>
              <a:rPr lang="en-US" sz="700" dirty="0">
                <a:solidFill>
                  <a:prstClr val="white">
                    <a:lumMod val="50000"/>
                  </a:prstClr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092CDECE-E189-45DC-9331-2056D1F05E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79592" y="6220225"/>
            <a:ext cx="449782" cy="5273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A84540D9-CFC8-4E37-88F0-88A7C194DAB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2203" y="6219734"/>
            <a:ext cx="508151" cy="5017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91A7596E-0ECB-4833-AF87-5FF27853123E}"/>
              </a:ext>
            </a:extLst>
          </p:cNvPr>
          <p:cNvSpPr txBox="1"/>
          <p:nvPr/>
        </p:nvSpPr>
        <p:spPr>
          <a:xfrm>
            <a:off x="465118" y="1357298"/>
            <a:ext cx="8077200" cy="2451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sr-Latn-BA" sz="2000" baseline="30000" dirty="0">
              <a:solidFill>
                <a:prstClr val="black"/>
              </a:solidFill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v"/>
            </a:pPr>
            <a:endParaRPr lang="bs-Latn-BA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sr-Latn-BA" alt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5576" y="493986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r-HR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ZAKLJUČAK</a:t>
            </a:r>
            <a:endParaRPr lang="hr-HR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297" name="Rectangle 1"/>
          <p:cNvSpPr>
            <a:spLocks noChangeArrowheads="1"/>
          </p:cNvSpPr>
          <p:nvPr/>
        </p:nvSpPr>
        <p:spPr bwMode="auto">
          <a:xfrm>
            <a:off x="500034" y="1500174"/>
            <a:ext cx="8358246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Biopsija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sentinel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limfnog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čvora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predstavlja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standardnu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hiruršku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proceduru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kod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pacijenata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patohistološki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verificiranim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melanomom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u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ranom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stadiju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uz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široku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eksciziju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rubova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primarnog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mjesta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melanoma. </a:t>
            </a: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bs-Latn-BA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Patohistološki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status sentinel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limfnog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čvora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je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najvažniji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prognostički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faktor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koji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se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preporučuje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u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smjernicama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većine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nacionalnih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stručnih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organizacija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liječenje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melanoma,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čija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verifikacija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u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prikladno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vrijeme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povećava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stopu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preživljavanja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bs-Latn-BA" b="0" i="0" u="none" strike="noStrike" cap="none" normalizeH="0" baseline="3000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bs-Latn-BA" b="0" i="0" u="none" strike="noStrike" cap="none" normalizeH="0" baseline="3000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Uklanjanje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preostalih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limfnih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čvorova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disekcije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preporučuje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se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pacijentima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metastazama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u sentinel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nodusu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koja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razliku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od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SNLB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nosi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veći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rizik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u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nastanku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komplikacija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bolnosti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hrmatoma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krvarenja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kao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najteže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komplikacije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limfedema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).</a:t>
            </a:r>
            <a:r>
              <a:rPr kumimoji="0" lang="en-US" b="0" i="0" u="none" strike="noStrike" cap="none" normalizeH="0" baseline="3000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11</a:t>
            </a:r>
            <a:endParaRPr kumimoji="0" lang="bs-Latn-BA" b="0" i="0" u="none" strike="noStrike" cap="none" normalizeH="0" baseline="3000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lang="bs-Latn-BA" baseline="30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bs-Latn-BA" b="0" i="0" u="none" strike="noStrike" cap="none" normalizeH="0" baseline="3000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lang="bs-Latn-BA" baseline="30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bs-Latn-BA" b="0" i="0" u="none" strike="noStrike" cap="none" normalizeH="0" baseline="30000" dirty="0" smtClean="0">
              <a:ln>
                <a:noFill/>
              </a:ln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lang="bs-Latn-BA" baseline="300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sr-Latn-BA" sz="1200" dirty="0" smtClean="0"/>
              <a:t>Hochheiser K, Aw Yeang HX, Wagner T, Tutuka C, Behren A, Waithman J, Angel C, Neeson PJ, Gebhardt T, Gyorki DE. Accumulation of CD103</a:t>
            </a:r>
            <a:r>
              <a:rPr lang="sr-Latn-BA" sz="1200" baseline="30000" dirty="0" smtClean="0"/>
              <a:t>+</a:t>
            </a:r>
            <a:r>
              <a:rPr lang="sr-Latn-BA" sz="1200" dirty="0" smtClean="0"/>
              <a:t> CD8</a:t>
            </a:r>
            <a:r>
              <a:rPr lang="sr-Latn-BA" sz="1200" baseline="30000" dirty="0" smtClean="0"/>
              <a:t>+</a:t>
            </a:r>
            <a:r>
              <a:rPr lang="sr-Latn-BA" sz="1200" dirty="0" smtClean="0"/>
              <a:t> T cells in a cutaneous melanoma micrometastasis. Clin Transl Immunology. 2019 Dec 25;8(12):e1100</a:t>
            </a:r>
            <a:endParaRPr lang="en-US" sz="1200" dirty="0" smtClean="0"/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929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05A82-540F-44F6-907A-49035C5DE83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36E8601D-C1EC-4117-A63D-BE06A36A281A}"/>
              </a:ext>
            </a:extLst>
          </p:cNvPr>
          <p:cNvSpPr/>
          <p:nvPr/>
        </p:nvSpPr>
        <p:spPr>
          <a:xfrm>
            <a:off x="331098" y="2636912"/>
            <a:ext cx="871188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bs-Latn-BA" sz="2800" b="1" spc="50" dirty="0" smtClean="0">
                <a:ln w="0"/>
                <a:solidFill>
                  <a:srgbClr val="C0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HVALA NA PAŽNJI</a:t>
            </a:r>
            <a:endParaRPr lang="en-US" sz="2800" b="1" spc="50" dirty="0">
              <a:ln w="0"/>
              <a:solidFill>
                <a:srgbClr val="C0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0D53ED6-F4BF-4037-B559-098F20616C42}"/>
              </a:ext>
            </a:extLst>
          </p:cNvPr>
          <p:cNvSpPr txBox="1"/>
          <p:nvPr/>
        </p:nvSpPr>
        <p:spPr>
          <a:xfrm>
            <a:off x="1981045" y="6246525"/>
            <a:ext cx="517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900" b="1" dirty="0">
                <a:solidFill>
                  <a:prstClr val="white"/>
                </a:solidFill>
              </a:rPr>
              <a:t>УНИВЕРЗИТЕТ У БАЊОЈ ЛУЦИ</a:t>
            </a: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UNIVERSITY OF BANJA LUKA</a:t>
            </a:r>
            <a:endParaRPr lang="sr-Cyrl-RS" sz="700" dirty="0">
              <a:solidFill>
                <a:prstClr val="white"/>
              </a:solidFill>
            </a:endParaRPr>
          </a:p>
          <a:p>
            <a:pPr algn="ctr"/>
            <a:r>
              <a:rPr lang="sr-Cyrl-RS" sz="900" b="1" dirty="0">
                <a:solidFill>
                  <a:prstClr val="white"/>
                </a:solidFill>
              </a:rPr>
              <a:t>МЕДИЦИНСКИ ФАКУЛТЕТ</a:t>
            </a:r>
            <a:endParaRPr lang="en-US" sz="900" b="1" dirty="0">
              <a:solidFill>
                <a:prstClr val="white"/>
              </a:solidFill>
            </a:endParaRPr>
          </a:p>
          <a:p>
            <a:pPr algn="ctr"/>
            <a:r>
              <a:rPr lang="en-US" sz="700" dirty="0">
                <a:solidFill>
                  <a:prstClr val="white"/>
                </a:solidFill>
              </a:rPr>
              <a:t>FACULTY OF MEDICINE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4A8752ED-730C-4F47-8DA7-EB092EA0DEA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8018" y="6237210"/>
            <a:ext cx="601679" cy="594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B5ED642F-0A58-4082-9DC3-716F4ADC8ED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3399" y="6272669"/>
            <a:ext cx="446194" cy="523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4733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1024</TotalTime>
  <Words>1315</Words>
  <Application>Microsoft Office PowerPoint</Application>
  <PresentationFormat>On-screen Show (4:3)</PresentationFormat>
  <Paragraphs>364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Office Theme</vt:lpstr>
      <vt:lpstr>1_Office Theme</vt:lpstr>
      <vt:lpstr>2_Office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Orhan</dc:creator>
  <cp:lastModifiedBy>Tea</cp:lastModifiedBy>
  <cp:revision>276</cp:revision>
  <dcterms:created xsi:type="dcterms:W3CDTF">2022-02-05T19:27:47Z</dcterms:created>
  <dcterms:modified xsi:type="dcterms:W3CDTF">2022-02-10T20:11:21Z</dcterms:modified>
</cp:coreProperties>
</file>