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s-Latn-BA"/>
              <a:t>Kategorije pacijentica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Broj pacijentica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5A85-492E-9D81-031777B3190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5A85-492E-9D81-031777B31906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5A85-492E-9D81-031777B31906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niskorizična</c:v>
                </c:pt>
                <c:pt idx="1">
                  <c:v>srednjerizična</c:v>
                </c:pt>
                <c:pt idx="2">
                  <c:v>visokorizična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69</c:v>
                </c:pt>
                <c:pt idx="1">
                  <c:v>73</c:v>
                </c:pt>
                <c:pt idx="2">
                  <c:v>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A85-492E-9D81-031777B31906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sFlt-1/PIGF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Sheet1!$A$2:$A$4</c:f>
              <c:numCache>
                <c:formatCode>General</c:formatCode>
                <c:ptCount val="3"/>
                <c:pt idx="0">
                  <c:v>3</c:v>
                </c:pt>
                <c:pt idx="1">
                  <c:v>10</c:v>
                </c:pt>
                <c:pt idx="2">
                  <c:v>24</c:v>
                </c:pt>
              </c:numCache>
            </c:numRef>
          </c:xVal>
          <c:yVal>
            <c:numRef>
              <c:f>Sheet1!$B$2:$B$4</c:f>
              <c:numCache>
                <c:formatCode>General</c:formatCode>
                <c:ptCount val="3"/>
                <c:pt idx="0">
                  <c:v>228</c:v>
                </c:pt>
                <c:pt idx="1">
                  <c:v>64</c:v>
                </c:pt>
                <c:pt idx="2">
                  <c:v>16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079C-40F8-8C7A-A9E4DDF235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95911280"/>
        <c:axId val="1095913776"/>
      </c:scatterChart>
      <c:valAx>
        <c:axId val="10959112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bs-Latn-BA"/>
                  <a:t>dani</a:t>
                </a:r>
                <a:r>
                  <a:rPr lang="bs-Latn-BA" baseline="0"/>
                  <a:t> do porođaja</a:t>
                </a:r>
                <a:endParaRPr lang="bs-Latn-BA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sr-Latn-R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095913776"/>
        <c:crossesAt val="0"/>
        <c:crossBetween val="midCat"/>
      </c:valAx>
      <c:valAx>
        <c:axId val="1095913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bs-Latn-BA"/>
                  <a:t>sFlt-1/PIGF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sr-Latn-R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095911280"/>
        <c:crosses val="autoZero"/>
        <c:crossBetween val="midCat"/>
      </c:valAx>
      <c:spPr>
        <a:noFill/>
        <a:ln>
          <a:gradFill>
            <a:gsLst>
              <a:gs pos="72843">
                <a:srgbClr val="ADC1E5"/>
              </a:gs>
              <a:gs pos="71687">
                <a:srgbClr val="AEC2E5"/>
              </a:gs>
              <a:gs pos="69375">
                <a:srgbClr val="B0C4E6"/>
              </a:gs>
              <a:gs pos="64750">
                <a:srgbClr val="B5C7E7"/>
              </a:gs>
              <a:gs pos="55500">
                <a:srgbClr val="BECEEA"/>
              </a:gs>
              <a:gs pos="37000">
                <a:srgbClr val="D1DCF0"/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D7ACE-3F50-43A1-BA9E-7907F3EDCA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B0122C-6FE6-48B8-BB75-106D9458A2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bs-Latn-B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E9493-89E8-472D-A7CA-DB1F89DEB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25. 1. 2022.</a:t>
            </a:fld>
            <a:endParaRPr lang="bs-Latn-B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0B0B-08B1-42F8-A212-0C8D41711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D0F327-CF9B-4DFC-8E24-93F42273D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944909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7D242-6217-43E6-9202-46340AD94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2AC98-6923-4260-8A00-35D78B05B7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20E003-3D38-4E7F-B996-02A324158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25. 1. 2022.</a:t>
            </a:fld>
            <a:endParaRPr lang="bs-Latn-B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E89B87-BF14-44B6-874D-8ED61F9CB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6AA7F4-A28A-4142-B11B-9E4D130AF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580321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791A8-0CCC-40DB-807A-2CC4CEAFC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333728-F682-46C2-82DF-8024F402E1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A966D-D6EC-4328-B7A7-395B7AE23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25. 1. 2022.</a:t>
            </a:fld>
            <a:endParaRPr lang="bs-Latn-B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0ACE47-644D-401D-BE58-E0B269617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18311-D808-4284-BB86-513774793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144455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F854B-1848-4784-9A52-9DC1EC719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1E9524-8C42-43C0-A437-00C30FEDA6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1D6FFA-FA0F-4AFB-991E-3AEB4A69D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4AD2F2-E5CF-466B-A308-C4857C533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25. 1. 2022.</a:t>
            </a:fld>
            <a:endParaRPr lang="bs-Latn-B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A9461B-0D0B-407B-8B60-619AA1AD6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233351-3FEF-4DC1-8023-076D98513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396314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B0BD7-8532-4D86-8E8C-9454EC17A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461A0A-58B2-443D-A0E4-CE7D07EE5C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14A45B-BA93-4742-AF65-AA2A02301D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295402-2101-41E8-80E8-6279BF8925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FEDD01-6DD8-4896-AE7B-10A9D05F7E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A31F7A-624D-4F6E-B7ED-F579F0D79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25. 1. 2022.</a:t>
            </a:fld>
            <a:endParaRPr lang="bs-Latn-B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2CF6D0-6003-45CA-B974-B6337DBB4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E968AD-72B8-40DD-8541-98E344446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4156073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98E82-0164-4E43-8F44-8FF5C49BD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7ACBB7-A0B0-4D02-8071-9D531507F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25. 1. 2022.</a:t>
            </a:fld>
            <a:endParaRPr lang="bs-Latn-B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C682D7-ACBE-4701-A2D6-53ABC3941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92E74D-76C3-4DAF-8B3B-F4FD31164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799698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E21C6B-32B9-4AF6-87AD-65180B72A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25. 1. 2022.</a:t>
            </a:fld>
            <a:endParaRPr lang="bs-Latn-B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266DC9-5D44-4139-A768-93B7287F3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F03F9F-CED1-4F55-A4A0-4CCD15640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939776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3FA71-9713-43DE-BF97-3D8060209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5B5FC6-3032-4906-9E7E-44BCFD004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D43B94-55B9-4C41-A6FC-E43AB91EC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A313BC-C1B9-46CA-BFA9-886DA4D08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25. 1. 2022.</a:t>
            </a:fld>
            <a:endParaRPr lang="bs-Latn-B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01854A-DD02-4CAE-9E9C-24112697E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745974-026F-4E51-9CF0-D259A3D03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4248164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67FEA-3F0D-4D8C-A11F-7FFDD08A4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5F6803-3A8E-4ADD-A821-F3EC55BED5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s-Latn-B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0E5E0D-1650-4DE1-90A8-94B6EBE5A2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C0374C-AC00-4027-AFA6-1648B6D0E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25. 1. 2022.</a:t>
            </a:fld>
            <a:endParaRPr lang="bs-Latn-B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80424-30E1-48E6-A8EA-5532D3D1F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9F4D8C-E761-4762-9617-549C80904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111138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CB1D1-1737-405C-A441-AED2712AA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58F45E-DBCE-424D-9CA7-F18EB7A03A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AE7234-ED44-40B7-931B-DAE41298B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25. 1. 2022.</a:t>
            </a:fld>
            <a:endParaRPr lang="bs-Latn-B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45304-5B35-4F34-AC91-7F7AB2102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AE638-3247-4012-BD4E-9E14FF1BC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658731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6C2840-6081-4634-9738-5920764168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AD9FB2-3496-4A09-8A58-CCB76AD14A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0F4A3-E85C-4864-9878-7D5160D80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25. 1. 2022.</a:t>
            </a:fld>
            <a:endParaRPr lang="bs-Latn-B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FB5B2A-ACE7-41EF-B913-7F6B72177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D171A1-C814-4BEE-A5B7-68F6E0C24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810213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785C57-F38A-4121-BF1E-E7BA3127C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2D8279-6EA4-40E5-9E11-D3C19E2F81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343D1E-91B6-4A35-A27E-CA824276C9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AAA1D-6E43-4A88-B1C2-7F2CCC20ACB1}" type="datetimeFigureOut">
              <a:rPr lang="bs-Latn-BA" smtClean="0"/>
              <a:t>25. 1. 2022.</a:t>
            </a:fld>
            <a:endParaRPr lang="bs-Latn-B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A5C811-0C8C-49CE-AAE8-C7EFC63AF6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s-Latn-B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104AEA-52E3-4238-A6C1-208528D5FB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1781141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pubmed.ncbi.nlm.nih.gov/?term=Beckert+L&amp;cauthor_id=32992124" TargetMode="External"/><Relationship Id="rId13" Type="http://schemas.openxmlformats.org/officeDocument/2006/relationships/hyperlink" Target="https://pubmed.ncbi.nlm.nih.gov/?term=Perry+H&amp;cauthor_id=31983309" TargetMode="External"/><Relationship Id="rId18" Type="http://schemas.openxmlformats.org/officeDocument/2006/relationships/hyperlink" Target="https://pubmed.ncbi.nlm.nih.gov/?term=Khalil+A&amp;cauthor_id=31983309" TargetMode="External"/><Relationship Id="rId3" Type="http://schemas.openxmlformats.org/officeDocument/2006/relationships/hyperlink" Target="https://pubmed.ncbi.nlm.nih.gov/?term=Lopes+AMM&amp;cauthor_id=29174227" TargetMode="External"/><Relationship Id="rId7" Type="http://schemas.openxmlformats.org/officeDocument/2006/relationships/hyperlink" Target="https://pubmed.ncbi.nlm.nih.gov/?term=Karge+A&amp;cauthor_id=32992124" TargetMode="External"/><Relationship Id="rId12" Type="http://schemas.openxmlformats.org/officeDocument/2006/relationships/hyperlink" Target="https://pubmed.ncbi.nlm.nih.gov/?term=Lobmaier+SM&amp;cauthor_id=32992124" TargetMode="External"/><Relationship Id="rId17" Type="http://schemas.openxmlformats.org/officeDocument/2006/relationships/hyperlink" Target="https://pubmed.ncbi.nlm.nih.gov/?term=Thilaganathan+B&amp;cauthor_id=31983309" TargetMode="External"/><Relationship Id="rId2" Type="http://schemas.openxmlformats.org/officeDocument/2006/relationships/hyperlink" Target="https://pubmed.ncbi.nlm.nih.gov/?term=Helmo+FR&amp;cauthor_id=29174227" TargetMode="External"/><Relationship Id="rId16" Type="http://schemas.openxmlformats.org/officeDocument/2006/relationships/hyperlink" Target="https://pubmed.ncbi.nlm.nih.gov/?term=Jones+S&amp;cauthor_id=3198330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ubmed.ncbi.nlm.nih.gov/?term=Silva+PB&amp;cauthor_id=29174227" TargetMode="External"/><Relationship Id="rId11" Type="http://schemas.openxmlformats.org/officeDocument/2006/relationships/hyperlink" Target="https://pubmed.ncbi.nlm.nih.gov/?term=Ortiz+JU&amp;cauthor_id=32992124" TargetMode="External"/><Relationship Id="rId5" Type="http://schemas.openxmlformats.org/officeDocument/2006/relationships/hyperlink" Target="https://pubmed.ncbi.nlm.nih.gov/?term=Campos+CG&amp;cauthor_id=29174227" TargetMode="External"/><Relationship Id="rId15" Type="http://schemas.openxmlformats.org/officeDocument/2006/relationships/hyperlink" Target="https://pubmed.ncbi.nlm.nih.gov/?term=Kalafat+E&amp;cauthor_id=31983309" TargetMode="External"/><Relationship Id="rId10" Type="http://schemas.openxmlformats.org/officeDocument/2006/relationships/hyperlink" Target="https://pubmed.ncbi.nlm.nih.gov/?term=Haller+B&amp;cauthor_id=32992124" TargetMode="External"/><Relationship Id="rId4" Type="http://schemas.openxmlformats.org/officeDocument/2006/relationships/hyperlink" Target="https://pubmed.ncbi.nlm.nih.gov/?term=Carneiro+ACDM&amp;cauthor_id=29174227" TargetMode="External"/><Relationship Id="rId9" Type="http://schemas.openxmlformats.org/officeDocument/2006/relationships/hyperlink" Target="https://pubmed.ncbi.nlm.nih.gov/?term=Moog+P&amp;cauthor_id=32992124" TargetMode="External"/><Relationship Id="rId14" Type="http://schemas.openxmlformats.org/officeDocument/2006/relationships/hyperlink" Target="https://pubmed.ncbi.nlm.nih.gov/?term=Binder+J&amp;cauthor_id=3198330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A5CA7-D6D3-462B-B3F3-C45800A23A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5440" y="2245360"/>
            <a:ext cx="9144000" cy="2854960"/>
          </a:xfrm>
        </p:spPr>
        <p:txBody>
          <a:bodyPr>
            <a:normAutofit/>
          </a:bodyPr>
          <a:lstStyle/>
          <a:p>
            <a:r>
              <a:rPr lang="bs-Latn-BA" sz="3600" b="1" i="1" dirty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UTICAJ POVIŠENOG SFLT1/PIGF KOD PREEKLAMPSIJE NA ISHOD TRUDNOĆE- RETROPEKTIVNA STUDIJA</a:t>
            </a:r>
            <a:br>
              <a:rPr lang="bs-Latn-B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bs-Latn-BA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0A2F78-5B03-437F-A5AC-FFB2A58A56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72000"/>
            <a:ext cx="9144000" cy="1869440"/>
          </a:xfrm>
        </p:spPr>
        <p:txBody>
          <a:bodyPr>
            <a:normAutofit/>
          </a:bodyPr>
          <a:lstStyle/>
          <a:p>
            <a:pPr algn="r"/>
            <a:r>
              <a:rPr lang="bs-Latn-BA" sz="3200" dirty="0">
                <a:solidFill>
                  <a:schemeClr val="accent1">
                    <a:lumMod val="50000"/>
                  </a:schemeClr>
                </a:solidFill>
              </a:rPr>
              <a:t>dr Stefan Kremenović</a:t>
            </a:r>
            <a:r>
              <a:rPr lang="sr-Latn-CS" sz="3200" baseline="30000" dirty="0">
                <a:solidFill>
                  <a:schemeClr val="accent1">
                    <a:lumMod val="50000"/>
                  </a:schemeClr>
                </a:solidFill>
              </a:rPr>
              <a:t> 1,2</a:t>
            </a:r>
          </a:p>
          <a:p>
            <a:pPr algn="l"/>
            <a:r>
              <a:rPr lang="en-US" sz="2200" baseline="30000" dirty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bs-Latn-BA" sz="2200" dirty="0">
                <a:solidFill>
                  <a:schemeClr val="tx2">
                    <a:lumMod val="75000"/>
                  </a:schemeClr>
                </a:solidFill>
              </a:rPr>
              <a:t>Medicinski fakultet Univerziteta u Banjoj Luci, Republika Srpska</a:t>
            </a:r>
            <a:endParaRPr lang="sr-Latn-CS" sz="2200" dirty="0">
              <a:solidFill>
                <a:schemeClr val="tx2">
                  <a:lumMod val="75000"/>
                </a:schemeClr>
              </a:solidFill>
            </a:endParaRPr>
          </a:p>
          <a:p>
            <a:pPr algn="l"/>
            <a:r>
              <a:rPr lang="en-US" sz="2200" baseline="30000" dirty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bs-Latn-BA" sz="2200" dirty="0">
                <a:solidFill>
                  <a:schemeClr val="tx2">
                    <a:lumMod val="75000"/>
                  </a:schemeClr>
                </a:solidFill>
              </a:rPr>
              <a:t>Klinika za ginekologiju i akušerstvo, Univerzitetski klinički centar Republike Srpske, Banja Luka, Republika Srpska</a:t>
            </a:r>
            <a:endParaRPr lang="en-US" sz="2200" dirty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bs-Latn-BA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3" descr="medicinski-fakultet.jpg">
            <a:extLst>
              <a:ext uri="{FF2B5EF4-FFF2-40B4-BE49-F238E27FC236}">
                <a16:creationId xmlns:a16="http://schemas.microsoft.com/office/drawing/2014/main" id="{2314C4FB-864B-478C-93F7-6D5F0181266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7560" y="86261"/>
            <a:ext cx="3368040" cy="25503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2" descr="logo">
            <a:extLst>
              <a:ext uri="{FF2B5EF4-FFF2-40B4-BE49-F238E27FC236}">
                <a16:creationId xmlns:a16="http://schemas.microsoft.com/office/drawing/2014/main" id="{4F896157-A367-4623-ABF3-83E80EDC83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200" y="655221"/>
            <a:ext cx="3632200" cy="146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5084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C502F-B9BC-4189-B5FB-0B2F94730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i="1" dirty="0">
                <a:solidFill>
                  <a:schemeClr val="accent1">
                    <a:lumMod val="50000"/>
                  </a:schemeClr>
                </a:solidFill>
              </a:rPr>
              <a:t>UVOD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96625C-F79C-4E70-8D57-F42FEC6E0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1440"/>
            <a:ext cx="10515600" cy="5131435"/>
          </a:xfrm>
        </p:spPr>
        <p:txBody>
          <a:bodyPr/>
          <a:lstStyle/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Preeklampsija je stanje u trudnoći koje karakteriše novonastala hipertenzija i proteinurija iznad 20. gestacione nedjelje.</a:t>
            </a:r>
          </a:p>
          <a:p>
            <a:endParaRPr lang="bs-Latn-BA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Pored ovih izraženi su i ostali simptomi kao što su epigastrični bol uz (najmanje dvostruki) rast transaminaza, glavobolje, poremećaji vida, oštećenje bubrega, trombocitopenija.</a:t>
            </a:r>
          </a:p>
          <a:p>
            <a:endParaRPr lang="bs-Latn-BA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Patofiziologija bolesti je nerazjašnjena- abnormalna placentacija i/ili predominacija antiangiogenih faktora kao što je sFlt-1 (</a:t>
            </a:r>
            <a:r>
              <a:rPr lang="bs-Latn-BA" i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solubile fms-like tyrosine kinase-1) </a:t>
            </a:r>
            <a:r>
              <a:rPr lang="bs-Latn-BA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u odnosu na  angiogene faktore PIGF (</a:t>
            </a:r>
            <a:r>
              <a:rPr lang="bs-Latn-BA" i="1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placental growth factor).</a:t>
            </a:r>
            <a:endParaRPr lang="bs-Latn-BA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157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896ED-88C6-40A6-83AD-3E60167A8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>
                <a:solidFill>
                  <a:schemeClr val="accent1">
                    <a:lumMod val="50000"/>
                  </a:schemeClr>
                </a:solidFill>
              </a:rPr>
              <a:t>CILJ RADA I HIPOTEZA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1841FE-B7FB-4FD9-AD21-B4C341DD8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Cilj rada je utvrditi uticaj povišenog odnosa sFlt-1 i PIGF na ishod trudnoće (prijevremeni porod, maternalne i fetalne komplikacije) kod trudnica sa preeklampsijom.</a:t>
            </a:r>
          </a:p>
          <a:p>
            <a:endParaRPr lang="bs-Latn-BA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Nulta hipoteza: Povišene vrijednosti sFlt-1/PIGF dovode do prijevremenog porođaja i češćeg javljanja komplikacija.</a:t>
            </a:r>
          </a:p>
        </p:txBody>
      </p:sp>
    </p:spTree>
    <p:extLst>
      <p:ext uri="{BB962C8B-B14F-4D97-AF65-F5344CB8AC3E}">
        <p14:creationId xmlns:p14="http://schemas.microsoft.com/office/powerpoint/2010/main" val="2051379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F81869-5C9A-4BAA-BACB-0032A9F5C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>
                <a:solidFill>
                  <a:schemeClr val="accent1">
                    <a:lumMod val="50000"/>
                  </a:schemeClr>
                </a:solidFill>
              </a:rPr>
              <a:t>BOLESNICI </a:t>
            </a:r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I METODE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C028C2B-2905-4FBB-A20A-B5E1B529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6400" y="1371600"/>
            <a:ext cx="6106160" cy="4805363"/>
          </a:xfrm>
        </p:spPr>
        <p:txBody>
          <a:bodyPr>
            <a:normAutofit fontScale="92500"/>
          </a:bodyPr>
          <a:lstStyle/>
          <a:p>
            <a:r>
              <a:rPr lang="bs-Latn-BA" sz="3200" dirty="0"/>
              <a:t>Monocentrična retrospektivna studija </a:t>
            </a:r>
          </a:p>
          <a:p>
            <a:r>
              <a:rPr lang="bs-Latn-BA" sz="3200" dirty="0"/>
              <a:t>236 prvorotki sa jednoplodnom trudnoćom</a:t>
            </a:r>
          </a:p>
          <a:p>
            <a:r>
              <a:rPr lang="bs-Latn-BA" sz="3200" dirty="0"/>
              <a:t>&lt;34. gestacione nedjelje (28,6</a:t>
            </a:r>
            <a:r>
              <a:rPr lang="bs-Latn-BA" sz="3200" dirty="0">
                <a:effectLst/>
                <a:ea typeface="Calibri" panose="020F0502020204030204" pitchFamily="34" charset="0"/>
              </a:rPr>
              <a:t>± 5,19)</a:t>
            </a:r>
          </a:p>
          <a:p>
            <a:r>
              <a:rPr lang="bs-Latn-BA" sz="3200" dirty="0"/>
              <a:t>Hospitalizacija na GAK UKC RS zbog hipertenzije (TA &gt;140/90 mmHg) od 1. 1- 31. 12. 2021. god.</a:t>
            </a:r>
          </a:p>
          <a:p>
            <a:r>
              <a:rPr lang="bs-Latn-BA" sz="3200" dirty="0"/>
              <a:t>Prosjek godina trudnica 33</a:t>
            </a:r>
            <a:r>
              <a:rPr lang="bs-Latn-BA" sz="3200" dirty="0">
                <a:effectLst/>
                <a:ea typeface="Calibri" panose="020F0502020204030204" pitchFamily="34" charset="0"/>
              </a:rPr>
              <a:t>± 4,2 godine </a:t>
            </a:r>
            <a:endParaRPr lang="bs-Latn-BA" sz="3200" dirty="0"/>
          </a:p>
          <a:p>
            <a:pPr marL="0" indent="0">
              <a:buNone/>
            </a:pPr>
            <a:endParaRPr lang="bs-Latn-BA" dirty="0"/>
          </a:p>
        </p:txBody>
      </p:sp>
      <p:pic>
        <p:nvPicPr>
          <p:cNvPr id="20" name="Content Placeholder 19">
            <a:extLst>
              <a:ext uri="{FF2B5EF4-FFF2-40B4-BE49-F238E27FC236}">
                <a16:creationId xmlns:a16="http://schemas.microsoft.com/office/drawing/2014/main" id="{19304785-40A3-4E8E-AFE8-0C100552913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1803241"/>
            <a:ext cx="4698502" cy="39420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76324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C9F36-AA09-4507-85A4-D519E9486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BOLESNICI I </a:t>
            </a:r>
            <a:r>
              <a:rPr lang="bs-Latn-BA" b="1" dirty="0">
                <a:solidFill>
                  <a:schemeClr val="accent1">
                    <a:lumMod val="50000"/>
                  </a:schemeClr>
                </a:solidFill>
              </a:rPr>
              <a:t>METODE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052962-A2E1-4D18-8C6F-7C51E67566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9760" y="1825625"/>
            <a:ext cx="5750560" cy="4351338"/>
          </a:xfrm>
        </p:spPr>
        <p:txBody>
          <a:bodyPr/>
          <a:lstStyle/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Pacijenticama je uzeto 4 ml periferne venske krvi.</a:t>
            </a:r>
          </a:p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Unutar 2h odrađuje se centrifugiranje- 2000 obrtaja/10 min</a:t>
            </a:r>
          </a:p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Uz pomoć </a:t>
            </a:r>
            <a:r>
              <a:rPr lang="bs-Latn-BA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Elecsys® imunoeseja (Roche) automatski se određuje   sFlt-1/PIGF.</a:t>
            </a:r>
          </a:p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Sve analize obavljene su u Zavodu za medicinsku biohemiju UKC RS.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33D97F9E-2C09-42B2-83F7-BA3C7D881E5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720" y="1056640"/>
            <a:ext cx="4831079" cy="5120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3170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F3061-0103-4C3D-914E-6773CD18A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>
                <a:solidFill>
                  <a:schemeClr val="accent1">
                    <a:lumMod val="50000"/>
                  </a:schemeClr>
                </a:solidFill>
              </a:rPr>
              <a:t>REZULTATI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E73A36-016C-4469-9207-2019291E8EA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6D4FC5-2BBB-42FC-AA1D-FA6C7540AD8B}"/>
              </a:ext>
            </a:extLst>
          </p:cNvPr>
          <p:cNvSpPr/>
          <p:nvPr/>
        </p:nvSpPr>
        <p:spPr>
          <a:xfrm>
            <a:off x="914400" y="1941200"/>
            <a:ext cx="4622800" cy="853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dirty="0"/>
              <a:t>NISKORIZIČNA KATEGORIJA   &lt;38 sFlt-1/PIGF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1613283-6FD7-4CB8-BF1E-52E8CDFD07A0}"/>
              </a:ext>
            </a:extLst>
          </p:cNvPr>
          <p:cNvSpPr/>
          <p:nvPr/>
        </p:nvSpPr>
        <p:spPr>
          <a:xfrm>
            <a:off x="914400" y="4585336"/>
            <a:ext cx="4622800" cy="853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dirty="0"/>
              <a:t>VISOKORIZIČNA KATEGORIJA &gt;85 sFlt-1/PIGF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E8E6A77-6D71-4AD2-976D-FE110027394F}"/>
              </a:ext>
            </a:extLst>
          </p:cNvPr>
          <p:cNvSpPr/>
          <p:nvPr/>
        </p:nvSpPr>
        <p:spPr>
          <a:xfrm>
            <a:off x="914400" y="3237708"/>
            <a:ext cx="4622800" cy="853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dirty="0"/>
              <a:t>SREDNJERIZIČNA KATEGORIJA 38-85 sFlt-1/PIGF</a:t>
            </a:r>
          </a:p>
        </p:txBody>
      </p:sp>
      <p:graphicFrame>
        <p:nvGraphicFramePr>
          <p:cNvPr id="9" name="Content Placeholder 4">
            <a:extLst>
              <a:ext uri="{FF2B5EF4-FFF2-40B4-BE49-F238E27FC236}">
                <a16:creationId xmlns:a16="http://schemas.microsoft.com/office/drawing/2014/main" id="{34D0C101-3FDE-4E7F-ADEE-628F61764359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81569681"/>
              </p:ext>
            </p:extLst>
          </p:nvPr>
        </p:nvGraphicFramePr>
        <p:xfrm>
          <a:off x="6172200" y="1402080"/>
          <a:ext cx="5420360" cy="47748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9436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7CFE2-9C7A-49E6-8F88-9E3E7FB5C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UTICAJ POVIŠENOG SFLT-1/PIGF NA POJAVU KOMPLIKACIJA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B3AF65-CC95-4F66-8B9A-03BC7F8604F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bs-Latn-BA" dirty="0"/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29F64A2F-B854-4E54-BB54-EE5724F4AFFE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643536581"/>
              </p:ext>
            </p:extLst>
          </p:nvPr>
        </p:nvGraphicFramePr>
        <p:xfrm>
          <a:off x="1267461" y="2447922"/>
          <a:ext cx="9504680" cy="3381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5774">
                  <a:extLst>
                    <a:ext uri="{9D8B030D-6E8A-4147-A177-3AD203B41FA5}">
                      <a16:colId xmlns:a16="http://schemas.microsoft.com/office/drawing/2014/main" val="1838214228"/>
                    </a:ext>
                  </a:extLst>
                </a:gridCol>
                <a:gridCol w="1160119">
                  <a:extLst>
                    <a:ext uri="{9D8B030D-6E8A-4147-A177-3AD203B41FA5}">
                      <a16:colId xmlns:a16="http://schemas.microsoft.com/office/drawing/2014/main" val="2007697099"/>
                    </a:ext>
                  </a:extLst>
                </a:gridCol>
                <a:gridCol w="3752747">
                  <a:extLst>
                    <a:ext uri="{9D8B030D-6E8A-4147-A177-3AD203B41FA5}">
                      <a16:colId xmlns:a16="http://schemas.microsoft.com/office/drawing/2014/main" val="4153029202"/>
                    </a:ext>
                  </a:extLst>
                </a:gridCol>
                <a:gridCol w="1186040">
                  <a:extLst>
                    <a:ext uri="{9D8B030D-6E8A-4147-A177-3AD203B41FA5}">
                      <a16:colId xmlns:a16="http://schemas.microsoft.com/office/drawing/2014/main" val="39867473"/>
                    </a:ext>
                  </a:extLst>
                </a:gridCol>
              </a:tblGrid>
              <a:tr h="699369">
                <a:tc>
                  <a:txBody>
                    <a:bodyPr/>
                    <a:lstStyle/>
                    <a:p>
                      <a:r>
                        <a:rPr lang="bs-Latn-BA" dirty="0"/>
                        <a:t>FETALNE KOMPLIKACIJE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s-Latn-BA" dirty="0"/>
                        <a:t>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dirty="0"/>
                        <a:t>MATERNALNE KOMPLIKACIJE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s-Latn-BA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7368609"/>
                  </a:ext>
                </a:extLst>
              </a:tr>
              <a:tr h="678408">
                <a:tc>
                  <a:txBody>
                    <a:bodyPr/>
                    <a:lstStyle/>
                    <a:p>
                      <a:r>
                        <a:rPr lang="bs-Latn-BA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Fetalni zastoj u rastu (IUGR)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3,60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Rezistentna hipertenzacija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4,82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9937120"/>
                  </a:ext>
                </a:extLst>
              </a:tr>
              <a:tr h="678408">
                <a:tc>
                  <a:txBody>
                    <a:bodyPr/>
                    <a:lstStyle/>
                    <a:p>
                      <a:r>
                        <a:rPr lang="bs-Latn-BA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Akutni respiratorni distres sindrom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11,44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HELLP sindrom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0378364"/>
                  </a:ext>
                </a:extLst>
              </a:tr>
              <a:tr h="678408">
                <a:tc>
                  <a:txBody>
                    <a:bodyPr/>
                    <a:lstStyle/>
                    <a:p>
                      <a:r>
                        <a:rPr lang="bs-Latn-BA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Intracerebralno krvarenje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0,65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Prelazak preeklampsije u eklampsiju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9,86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2822924"/>
                  </a:ext>
                </a:extLst>
              </a:tr>
              <a:tr h="646777">
                <a:tc>
                  <a:txBody>
                    <a:bodyPr/>
                    <a:lstStyle/>
                    <a:p>
                      <a:r>
                        <a:rPr lang="bs-Latn-BA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Mrtvorođenost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21,90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Smrt majke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s-Latn-BA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13,69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2833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1562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FDA58F8-6EF4-4221-AFD1-54D9B6D0C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PRIJEVREMENI POROĐAJ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258D8F7-7000-44F5-9017-07245090421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bs-Latn-BA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79557C4-3714-404F-ACA3-911F4C67FA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34400" y="1825625"/>
            <a:ext cx="2819400" cy="4351338"/>
          </a:xfrm>
        </p:spPr>
        <p:txBody>
          <a:bodyPr>
            <a:normAutofit fontScale="92500" lnSpcReduction="10000"/>
          </a:bodyPr>
          <a:lstStyle/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Visokorizična kategorija porođaj unutar 3 dana</a:t>
            </a:r>
          </a:p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Srednjerizična kategorija porođaj unutar 10 dana</a:t>
            </a:r>
          </a:p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Niskorizična kategorija porođaj unutar 24 dana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AA1199C-6F35-4088-97B8-795EB9A5E3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9288262"/>
              </p:ext>
            </p:extLst>
          </p:nvPr>
        </p:nvGraphicFramePr>
        <p:xfrm>
          <a:off x="497840" y="2042794"/>
          <a:ext cx="8158480" cy="39922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93827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A49A04C-4880-48A6-91A7-F06535441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DISKUSIJA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173F43-56BB-471F-B3C0-826211C2A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680" y="1564640"/>
            <a:ext cx="10612120" cy="4612323"/>
          </a:xfrm>
        </p:spPr>
        <p:txBody>
          <a:bodyPr>
            <a:normAutofit/>
          </a:bodyPr>
          <a:lstStyle/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Procenat smrtnosti trudnica od preeklampsije u svijetu kreće se od 9-26% </a:t>
            </a:r>
            <a:r>
              <a:rPr lang="bs-Latn-BA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[1,2,3] </a:t>
            </a:r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. U ovaj raspon uklapamo se i mi sa 13,69%. Ukupni neželjeni ishodi (mrtvorođenost i smrt majke) nešto su iznad prosjeka sa 35,59% u odnosu na podatke iz literature </a:t>
            </a:r>
            <a:r>
              <a:rPr lang="bs-Latn-BA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[4].</a:t>
            </a:r>
          </a:p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Na osnovu sFlt-1/PIGF nije moguće predvidjeti fetalne i maternalne komplikacije osim prijevremenog poroda.</a:t>
            </a:r>
            <a:endParaRPr lang="bs-Latn-BA" dirty="0"/>
          </a:p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U istraživanju Helen Perry i ostalih iz 2020. god. </a:t>
            </a:r>
            <a:r>
              <a:rPr lang="bs-Latn-BA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[5]</a:t>
            </a:r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 sve trudnice ispod 35. gestacione nedjelje sa povišenim sFlt-1/PIGF porodile su se unutar jedne ili dvije nedjelje što se podudara sa našim rezultatima                   (visokorizična kategorija unutar 3 dana i srednjerizična kategorija unutar 10 dana).</a:t>
            </a:r>
          </a:p>
        </p:txBody>
      </p:sp>
    </p:spTree>
    <p:extLst>
      <p:ext uri="{BB962C8B-B14F-4D97-AF65-F5344CB8AC3E}">
        <p14:creationId xmlns:p14="http://schemas.microsoft.com/office/powerpoint/2010/main" val="3537242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7E9D1E6-9303-4B1E-B6EC-5894B1AE7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ZAKLJUČCI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C5E5FE-18AF-4606-A8F0-578033988EB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Povišen sFlt-1/PIGF povećava rizik za jatrogeni prematuritet i neželjeni ishod kod trudnica sa preeklampsijom iz visokorizične kategorije</a:t>
            </a:r>
          </a:p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SFlt-1/PIGF može se koristiti kao dopunsko sredstvo za predviđanje ishoda trudnoće, kao i postavljanje dijagnize preeklampsije.</a:t>
            </a:r>
          </a:p>
          <a:p>
            <a:endParaRPr lang="bs-Latn-BA" dirty="0">
              <a:solidFill>
                <a:schemeClr val="accent1">
                  <a:lumMod val="50000"/>
                </a:schemeClr>
              </a:solidFill>
              <a:effectLst/>
              <a:ea typeface="Calibri" panose="020F0502020204030204" pitchFamily="34" charset="0"/>
            </a:endParaRPr>
          </a:p>
          <a:p>
            <a:endParaRPr lang="bs-Latn-BA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2D496A50-D02B-4989-8234-DDCF3CC8064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273256"/>
            <a:ext cx="5181600" cy="3456076"/>
          </a:xfrm>
        </p:spPr>
      </p:pic>
    </p:spTree>
    <p:extLst>
      <p:ext uri="{BB962C8B-B14F-4D97-AF65-F5344CB8AC3E}">
        <p14:creationId xmlns:p14="http://schemas.microsoft.com/office/powerpoint/2010/main" val="309866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98F7CFB-9597-4A88-A5FC-A658ABB26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26719"/>
            <a:ext cx="10515600" cy="1777999"/>
          </a:xfrm>
        </p:spPr>
        <p:txBody>
          <a:bodyPr/>
          <a:lstStyle/>
          <a:p>
            <a:r>
              <a:rPr lang="bs-Latn-BA" dirty="0">
                <a:solidFill>
                  <a:schemeClr val="accent1">
                    <a:lumMod val="50000"/>
                  </a:schemeClr>
                </a:solidFill>
              </a:rPr>
              <a:t>LITERATURA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453BE9-CEEC-400B-AC48-ED42DDCF40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560" y="863600"/>
            <a:ext cx="11765280" cy="53133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Calibri" panose="020F0502020204030204" pitchFamily="34" charset="0"/>
              </a:rPr>
              <a:t>[1] </a:t>
            </a:r>
            <a:r>
              <a:rPr lang="bs-Latn-BA" sz="2400" kern="18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</a:rPr>
              <a:t>ACOG Practice Bulletin No. 202: Gestational Hypertension and Preeclampsia. 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</a:rPr>
              <a:t>Obstet Gynecol; 2019 Jan;133(1):1. doi: 10.1097/AOG.0000000000003018.</a:t>
            </a:r>
            <a:endParaRPr lang="bs-Latn-BA" sz="2400" dirty="0">
              <a:solidFill>
                <a:schemeClr val="accent1">
                  <a:lumMod val="50000"/>
                </a:schemeClr>
              </a:solidFill>
              <a:effectLst/>
              <a:latin typeface="Calibri  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Calibri" panose="020F0502020204030204" pitchFamily="34" charset="0"/>
              </a:rPr>
              <a:t>[2] 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Fernanda Rodrigues Helmo</a:t>
            </a:r>
            <a:r>
              <a:rPr lang="bs-Latn-BA" sz="2400" baseline="300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 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Angela Maria Moed Lopes</a:t>
            </a:r>
            <a:r>
              <a:rPr lang="bs-Latn-BA" sz="2400" baseline="300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 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Anna Cecília Dias Maciel Carneiro</a:t>
            </a:r>
            <a:r>
              <a:rPr lang="bs-Latn-BA" sz="2400" baseline="300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 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Carolina Guissoni Campos</a:t>
            </a:r>
            <a:r>
              <a:rPr lang="bs-Latn-BA" sz="2400" baseline="300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 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Polyana Barbosa Silva</a:t>
            </a:r>
            <a:r>
              <a:rPr lang="bs-Latn-BA" sz="2400" baseline="300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 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 et al. </a:t>
            </a:r>
            <a:r>
              <a:rPr lang="bs-Latn-BA" sz="2400" kern="18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Angiogenic and antiangiogenic factors in preeclampsia. 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Pathol Res Pract; 2018 Jan; 214(1):7-14. doi: 10.1016/j.prp.2017.10.021. </a:t>
            </a:r>
            <a:endParaRPr lang="bs-Latn-BA" sz="2400" dirty="0">
              <a:solidFill>
                <a:schemeClr val="accent1">
                  <a:lumMod val="50000"/>
                </a:schemeClr>
              </a:solidFill>
              <a:effectLst/>
              <a:latin typeface="Calibri  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Calibri" panose="020F0502020204030204" pitchFamily="34" charset="0"/>
              </a:rPr>
              <a:t>[3] </a:t>
            </a:r>
            <a:r>
              <a:rPr lang="bs-Latn-BA" sz="2400" kern="18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Gestational Hypertension and Preeclampsia: ACOG Practice Bulletin Summary, Number 222. 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Obstet Gynecol; 2020 Jun; 135(6):1492-1495. doi:10.1097/AOG.0000000000003892.</a:t>
            </a:r>
            <a:endParaRPr lang="bs-Latn-BA" sz="2400" dirty="0">
              <a:solidFill>
                <a:schemeClr val="accent1">
                  <a:lumMod val="50000"/>
                </a:schemeClr>
              </a:solidFill>
              <a:latin typeface="Calibri  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Calibri" panose="020F0502020204030204" pitchFamily="34" charset="0"/>
              </a:rPr>
              <a:t>[4] 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Anne Karge</a:t>
            </a:r>
            <a:r>
              <a:rPr lang="bs-Latn-BA" sz="2400" baseline="300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 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Lina Beckert</a:t>
            </a:r>
            <a:r>
              <a:rPr lang="bs-Latn-BA" sz="2400" baseline="300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 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Philipp Moog</a:t>
            </a:r>
            <a:r>
              <a:rPr lang="bs-Latn-BA" sz="2400" baseline="300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 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Bernhard Haller</a:t>
            </a:r>
            <a:r>
              <a:rPr lang="bs-Latn-BA" sz="2400" baseline="300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 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Javier U Ortiz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Silvia M Lobmaier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 et al. </a:t>
            </a:r>
            <a:r>
              <a:rPr lang="bs-Latn-BA" sz="2400" kern="18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Role of sFlt-1/PIGF ratio and uterine Doppler in pregnancies with chronic kidney disease suspected with Pre-eclampsia or HELLP syndrome.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Calibri" panose="020F0502020204030204" pitchFamily="34" charset="0"/>
              </a:rPr>
              <a:t> 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Pregnancy Hypertens</a:t>
            </a:r>
            <a:r>
              <a:rPr lang="bs-Latn-BA" sz="2400" kern="18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; 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2020 Oct; 22:160-166. doi:10.1016/j.preghy.2020.09.007.</a:t>
            </a:r>
            <a:endParaRPr lang="bs-Latn-BA" sz="2400" dirty="0">
              <a:solidFill>
                <a:schemeClr val="accent1">
                  <a:lumMod val="50000"/>
                </a:schemeClr>
              </a:solidFill>
              <a:effectLst/>
              <a:latin typeface="Calibri  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Calibri" panose="020F0502020204030204" pitchFamily="34" charset="0"/>
              </a:rPr>
              <a:t>[5] 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Helen Perry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Julia Binder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Erkan Kalafat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Stuart Jones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1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Basky Thilaganathan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, </a:t>
            </a:r>
            <a:r>
              <a:rPr lang="bs-Latn-BA" sz="2400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  <a:cs typeface="Times New Roman" panose="02020603050405020304" pitchFamily="18" charset="0"/>
                <a:hlinkClick r:id="rId1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Asma Khalil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. </a:t>
            </a:r>
            <a:r>
              <a:rPr lang="bs-Latn-BA" sz="2400" baseline="300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 </a:t>
            </a:r>
            <a:r>
              <a:rPr lang="bs-Latn-BA" sz="2400" kern="18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Angiogenic Marker Prognostic Models in Pregnant Women With Hypertension.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Calibri" panose="020F0502020204030204" pitchFamily="34" charset="0"/>
              </a:rPr>
              <a:t> </a:t>
            </a:r>
            <a:r>
              <a:rPr lang="bs-Latn-BA" sz="2400" dirty="0">
                <a:solidFill>
                  <a:schemeClr val="accent1">
                    <a:lumMod val="50000"/>
                  </a:schemeClr>
                </a:solidFill>
                <a:effectLst/>
                <a:latin typeface="Calibri  "/>
                <a:ea typeface="Times New Roman" panose="02020603050405020304" pitchFamily="18" charset="0"/>
              </a:rPr>
              <a:t>Hypertension; 2020 Mar; 75(3):755-761. doi:10.1161/HYPERTENSIONAHA.119.13997. </a:t>
            </a:r>
            <a:endParaRPr lang="bs-Latn-BA" sz="2400" dirty="0">
              <a:solidFill>
                <a:schemeClr val="accent1">
                  <a:lumMod val="50000"/>
                </a:schemeClr>
              </a:solidFill>
              <a:latin typeface="Calibri  "/>
            </a:endParaRPr>
          </a:p>
        </p:txBody>
      </p:sp>
    </p:spTree>
    <p:extLst>
      <p:ext uri="{BB962C8B-B14F-4D97-AF65-F5344CB8AC3E}">
        <p14:creationId xmlns:p14="http://schemas.microsoft.com/office/powerpoint/2010/main" val="40425398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771</Words>
  <Application>Microsoft Office PowerPoint</Application>
  <PresentationFormat>Widescreen</PresentationFormat>
  <Paragraphs>70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 </vt:lpstr>
      <vt:lpstr>Calibri Light</vt:lpstr>
      <vt:lpstr>Office Theme</vt:lpstr>
      <vt:lpstr>UTICAJ POVIŠENOG SFLT1/PIGF KOD PREEKLAMPSIJE NA ISHOD TRUDNOĆE- RETROPEKTIVNA STUDIJA </vt:lpstr>
      <vt:lpstr>UVOD</vt:lpstr>
      <vt:lpstr>CILJ RADA I HIPOTEZA</vt:lpstr>
      <vt:lpstr>BOLESNICI I METODE</vt:lpstr>
      <vt:lpstr>BOLESNICI I METODE</vt:lpstr>
      <vt:lpstr>REZULTATI</vt:lpstr>
      <vt:lpstr>UTICAJ POVIŠENOG SFLT-1/PIGF NA POJAVU KOMPLIKACIJA</vt:lpstr>
      <vt:lpstr>PRIJEVREMENI POROĐAJ</vt:lpstr>
      <vt:lpstr>DISKUSIJA</vt:lpstr>
      <vt:lpstr>ZAKLJUČCI</vt:lpstr>
      <vt:lpstr>LITERATURA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UTICAJ POVIŠENOG SFLT1/PIGF KOD PREEKLAMPSIJE NA ISHOD TRUDNOĆE- RETROPEKTIVNA STUDIJA </dc:title>
  <dc:creator>User</dc:creator>
  <cp:lastModifiedBy>User</cp:lastModifiedBy>
  <cp:revision>13</cp:revision>
  <dcterms:created xsi:type="dcterms:W3CDTF">2022-01-23T00:50:30Z</dcterms:created>
  <dcterms:modified xsi:type="dcterms:W3CDTF">2022-01-25T09:00:08Z</dcterms:modified>
</cp:coreProperties>
</file>