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6"/>
  </p:notesMasterIdLst>
  <p:sldIdLst>
    <p:sldId id="256" r:id="rId2"/>
    <p:sldId id="257" r:id="rId3"/>
    <p:sldId id="258" r:id="rId4"/>
    <p:sldId id="259" r:id="rId5"/>
    <p:sldId id="260" r:id="rId6"/>
    <p:sldId id="261" r:id="rId7"/>
    <p:sldId id="273" r:id="rId8"/>
    <p:sldId id="281" r:id="rId9"/>
    <p:sldId id="279" r:id="rId10"/>
    <p:sldId id="282" r:id="rId11"/>
    <p:sldId id="269" r:id="rId12"/>
    <p:sldId id="270" r:id="rId13"/>
    <p:sldId id="271" r:id="rId14"/>
    <p:sldId id="272" r:id="rId1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82397" autoAdjust="0"/>
  </p:normalViewPr>
  <p:slideViewPr>
    <p:cSldViewPr snapToGrid="0">
      <p:cViewPr varScale="1">
        <p:scale>
          <a:sx n="84" d="100"/>
          <a:sy n="84" d="100"/>
        </p:scale>
        <p:origin x="624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0B7A25F-EA68-4DC8-8F12-2244520C2E0C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sr-Latn-RS"/>
        </a:p>
      </dgm:t>
    </dgm:pt>
    <dgm:pt modelId="{692A87F4-DF42-4001-89B3-F1B601B9FB99}">
      <dgm:prSet custT="1"/>
      <dgm:spPr/>
      <dgm:t>
        <a:bodyPr/>
        <a:lstStyle/>
        <a:p>
          <a:pPr rtl="0"/>
          <a:r>
            <a:rPr lang="sr-Latn-RS" sz="3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Najzastupljeniji komorbiditet bila je hipertenzija u obje grupe</a:t>
          </a:r>
          <a:endParaRPr lang="sr-Latn-RS" sz="3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881B330-8F86-4921-AC8D-38AE33B54DA2}" type="parTrans" cxnId="{E819F0D3-E46C-4995-B9DB-AEB6C4387F2F}">
      <dgm:prSet/>
      <dgm:spPr/>
      <dgm:t>
        <a:bodyPr/>
        <a:lstStyle/>
        <a:p>
          <a:endParaRPr lang="sr-Latn-RS"/>
        </a:p>
      </dgm:t>
    </dgm:pt>
    <dgm:pt modelId="{DFF85801-026B-44C1-9756-48706CD4CAA9}" type="sibTrans" cxnId="{E819F0D3-E46C-4995-B9DB-AEB6C4387F2F}">
      <dgm:prSet/>
      <dgm:spPr/>
      <dgm:t>
        <a:bodyPr/>
        <a:lstStyle/>
        <a:p>
          <a:endParaRPr lang="sr-Latn-RS"/>
        </a:p>
      </dgm:t>
    </dgm:pt>
    <dgm:pt modelId="{C84F638A-9D96-4059-83B4-97E321039D09}">
      <dgm:prSet custT="1"/>
      <dgm:spPr/>
      <dgm:t>
        <a:bodyPr/>
        <a:lstStyle/>
        <a:p>
          <a:pPr rtl="0"/>
          <a:r>
            <a:rPr lang="sr-Latn-RS" sz="3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Najveći broj pacijenata imao je dva ili više komorbiditeta</a:t>
          </a:r>
          <a:endParaRPr lang="sr-Latn-RS" sz="3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017853B-DB21-4BD7-B5D3-F50C7010B9B5}" type="parTrans" cxnId="{CFC215E2-6E6A-4D33-B144-0D346EA43E5A}">
      <dgm:prSet/>
      <dgm:spPr/>
      <dgm:t>
        <a:bodyPr/>
        <a:lstStyle/>
        <a:p>
          <a:endParaRPr lang="sr-Latn-RS"/>
        </a:p>
      </dgm:t>
    </dgm:pt>
    <dgm:pt modelId="{5071C461-117C-4394-B944-4C0E1E944E81}" type="sibTrans" cxnId="{CFC215E2-6E6A-4D33-B144-0D346EA43E5A}">
      <dgm:prSet/>
      <dgm:spPr/>
      <dgm:t>
        <a:bodyPr/>
        <a:lstStyle/>
        <a:p>
          <a:endParaRPr lang="sr-Latn-RS"/>
        </a:p>
      </dgm:t>
    </dgm:pt>
    <dgm:pt modelId="{C9081F44-C29A-4F49-9DEE-D53CE2E0EF51}" type="pres">
      <dgm:prSet presAssocID="{F0B7A25F-EA68-4DC8-8F12-2244520C2E0C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sr-Latn-RS"/>
        </a:p>
      </dgm:t>
    </dgm:pt>
    <dgm:pt modelId="{C9A2179B-AD3C-4A2E-B874-EA48AEA03EA1}" type="pres">
      <dgm:prSet presAssocID="{692A87F4-DF42-4001-89B3-F1B601B9FB99}" presName="parentText" presStyleLbl="node1" presStyleIdx="0" presStyleCnt="2" custLinFactNeighborX="0" custLinFactNeighborY="-35914">
        <dgm:presLayoutVars>
          <dgm:chMax val="0"/>
          <dgm:bulletEnabled val="1"/>
        </dgm:presLayoutVars>
      </dgm:prSet>
      <dgm:spPr/>
      <dgm:t>
        <a:bodyPr/>
        <a:lstStyle/>
        <a:p>
          <a:endParaRPr lang="sr-Latn-RS"/>
        </a:p>
      </dgm:t>
    </dgm:pt>
    <dgm:pt modelId="{47B4FED5-EDB8-440D-8D0A-AC6A4913F0FD}" type="pres">
      <dgm:prSet presAssocID="{DFF85801-026B-44C1-9756-48706CD4CAA9}" presName="spacer" presStyleCnt="0"/>
      <dgm:spPr/>
    </dgm:pt>
    <dgm:pt modelId="{4E996299-A195-413B-9730-F5960A2D3C3B}" type="pres">
      <dgm:prSet presAssocID="{C84F638A-9D96-4059-83B4-97E321039D09}" presName="parentText" presStyleLbl="node1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sr-Latn-RS"/>
        </a:p>
      </dgm:t>
    </dgm:pt>
  </dgm:ptLst>
  <dgm:cxnLst>
    <dgm:cxn modelId="{6AAD2D07-FA45-43FF-BA22-F2ACF85829E2}" type="presOf" srcId="{F0B7A25F-EA68-4DC8-8F12-2244520C2E0C}" destId="{C9081F44-C29A-4F49-9DEE-D53CE2E0EF51}" srcOrd="0" destOrd="0" presId="urn:microsoft.com/office/officeart/2005/8/layout/vList2"/>
    <dgm:cxn modelId="{CFC215E2-6E6A-4D33-B144-0D346EA43E5A}" srcId="{F0B7A25F-EA68-4DC8-8F12-2244520C2E0C}" destId="{C84F638A-9D96-4059-83B4-97E321039D09}" srcOrd="1" destOrd="0" parTransId="{4017853B-DB21-4BD7-B5D3-F50C7010B9B5}" sibTransId="{5071C461-117C-4394-B944-4C0E1E944E81}"/>
    <dgm:cxn modelId="{E819F0D3-E46C-4995-B9DB-AEB6C4387F2F}" srcId="{F0B7A25F-EA68-4DC8-8F12-2244520C2E0C}" destId="{692A87F4-DF42-4001-89B3-F1B601B9FB99}" srcOrd="0" destOrd="0" parTransId="{2881B330-8F86-4921-AC8D-38AE33B54DA2}" sibTransId="{DFF85801-026B-44C1-9756-48706CD4CAA9}"/>
    <dgm:cxn modelId="{8AA7FF7C-79C2-4508-BE23-F9DB5A431D98}" type="presOf" srcId="{692A87F4-DF42-4001-89B3-F1B601B9FB99}" destId="{C9A2179B-AD3C-4A2E-B874-EA48AEA03EA1}" srcOrd="0" destOrd="0" presId="urn:microsoft.com/office/officeart/2005/8/layout/vList2"/>
    <dgm:cxn modelId="{9E186632-B8C6-47F4-B8C0-CED3FC35BA2F}" type="presOf" srcId="{C84F638A-9D96-4059-83B4-97E321039D09}" destId="{4E996299-A195-413B-9730-F5960A2D3C3B}" srcOrd="0" destOrd="0" presId="urn:microsoft.com/office/officeart/2005/8/layout/vList2"/>
    <dgm:cxn modelId="{2E72842E-B45E-4B4C-BA07-3FDB92A33883}" type="presParOf" srcId="{C9081F44-C29A-4F49-9DEE-D53CE2E0EF51}" destId="{C9A2179B-AD3C-4A2E-B874-EA48AEA03EA1}" srcOrd="0" destOrd="0" presId="urn:microsoft.com/office/officeart/2005/8/layout/vList2"/>
    <dgm:cxn modelId="{1D76F005-9A35-49E4-A7FB-04F6A6C31F9F}" type="presParOf" srcId="{C9081F44-C29A-4F49-9DEE-D53CE2E0EF51}" destId="{47B4FED5-EDB8-440D-8D0A-AC6A4913F0FD}" srcOrd="1" destOrd="0" presId="urn:microsoft.com/office/officeart/2005/8/layout/vList2"/>
    <dgm:cxn modelId="{EAB07F86-5633-4CF2-9473-7A2BB5FF0719}" type="presParOf" srcId="{C9081F44-C29A-4F49-9DEE-D53CE2E0EF51}" destId="{4E996299-A195-413B-9730-F5960A2D3C3B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B39D406-F809-4478-AEE3-DA268AAF303D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sr-Latn-RS"/>
        </a:p>
      </dgm:t>
    </dgm:pt>
    <dgm:pt modelId="{F086923C-8E90-4544-8E34-E26D2ACB06F7}">
      <dgm:prSet phldrT="[Text]" custT="1"/>
      <dgm:spPr/>
      <dgm:t>
        <a:bodyPr/>
        <a:lstStyle/>
        <a:p>
          <a:r>
            <a:rPr lang="sr-Latn-RS" sz="3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Upotrebom IA došlo je do promjene mjesta anastomoze kod tri pacijenta i jedne pacijentice</a:t>
          </a:r>
          <a:endParaRPr lang="sr-Latn-RS" sz="3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C63367C-70F5-4578-AE21-F1701637634F}" type="parTrans" cxnId="{1CCA20E4-8AED-4949-89EC-0027C5532AD4}">
      <dgm:prSet/>
      <dgm:spPr/>
      <dgm:t>
        <a:bodyPr/>
        <a:lstStyle/>
        <a:p>
          <a:endParaRPr lang="sr-Latn-RS"/>
        </a:p>
      </dgm:t>
    </dgm:pt>
    <dgm:pt modelId="{F90B8F52-ADEC-45CF-8209-26779EEDEF95}" type="sibTrans" cxnId="{1CCA20E4-8AED-4949-89EC-0027C5532AD4}">
      <dgm:prSet/>
      <dgm:spPr/>
      <dgm:t>
        <a:bodyPr/>
        <a:lstStyle/>
        <a:p>
          <a:endParaRPr lang="sr-Latn-RS"/>
        </a:p>
      </dgm:t>
    </dgm:pt>
    <dgm:pt modelId="{71290271-699D-423F-8564-2CF0E914180D}">
      <dgm:prSet phldrT="[Text]" phldr="1"/>
      <dgm:spPr/>
      <dgm:t>
        <a:bodyPr/>
        <a:lstStyle/>
        <a:p>
          <a:endParaRPr lang="sr-Latn-RS"/>
        </a:p>
      </dgm:t>
    </dgm:pt>
    <dgm:pt modelId="{5E097149-F1DA-4A59-B19E-E45F4F237FD6}" type="parTrans" cxnId="{E80D21A3-260A-4324-BD4E-0D299781A66A}">
      <dgm:prSet/>
      <dgm:spPr/>
      <dgm:t>
        <a:bodyPr/>
        <a:lstStyle/>
        <a:p>
          <a:endParaRPr lang="sr-Latn-RS"/>
        </a:p>
      </dgm:t>
    </dgm:pt>
    <dgm:pt modelId="{97549923-EA9D-446E-8721-0FB2996172E5}" type="sibTrans" cxnId="{E80D21A3-260A-4324-BD4E-0D299781A66A}">
      <dgm:prSet/>
      <dgm:spPr/>
      <dgm:t>
        <a:bodyPr/>
        <a:lstStyle/>
        <a:p>
          <a:endParaRPr lang="sr-Latn-RS"/>
        </a:p>
      </dgm:t>
    </dgm:pt>
    <dgm:pt modelId="{CC033532-8B9A-4B7A-B560-62943D1D37DC}">
      <dgm:prSet phldrT="[Text]" custT="1"/>
      <dgm:spPr/>
      <dgm:t>
        <a:bodyPr/>
        <a:lstStyle/>
        <a:p>
          <a:r>
            <a:rPr lang="sr-Latn-RS" sz="3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Troje pacijenata imalo je DA i svi su bili iz kontrolne grupe</a:t>
          </a:r>
          <a:endParaRPr lang="sr-Latn-RS" sz="3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3775080-B766-4E5B-9F72-E276560401AC}" type="parTrans" cxnId="{DED20DDB-CFA9-44BB-8FAD-A32D7621D024}">
      <dgm:prSet/>
      <dgm:spPr/>
      <dgm:t>
        <a:bodyPr/>
        <a:lstStyle/>
        <a:p>
          <a:endParaRPr lang="sr-Latn-RS"/>
        </a:p>
      </dgm:t>
    </dgm:pt>
    <dgm:pt modelId="{42EDABD9-EAF9-487C-B072-33A14A256DFF}" type="sibTrans" cxnId="{DED20DDB-CFA9-44BB-8FAD-A32D7621D024}">
      <dgm:prSet/>
      <dgm:spPr/>
      <dgm:t>
        <a:bodyPr/>
        <a:lstStyle/>
        <a:p>
          <a:endParaRPr lang="sr-Latn-RS"/>
        </a:p>
      </dgm:t>
    </dgm:pt>
    <dgm:pt modelId="{C71AB883-E7AD-4A34-8A19-C7B930D4FDF8}">
      <dgm:prSet phldrT="[Text]" phldr="1"/>
      <dgm:spPr/>
      <dgm:t>
        <a:bodyPr/>
        <a:lstStyle/>
        <a:p>
          <a:endParaRPr lang="sr-Latn-RS"/>
        </a:p>
      </dgm:t>
    </dgm:pt>
    <dgm:pt modelId="{AF687717-5BCA-497D-AC5E-847AD3617C5C}" type="parTrans" cxnId="{269B191C-FD0B-47BD-8E1F-45AE7F772A43}">
      <dgm:prSet/>
      <dgm:spPr/>
      <dgm:t>
        <a:bodyPr/>
        <a:lstStyle/>
        <a:p>
          <a:endParaRPr lang="sr-Latn-RS"/>
        </a:p>
      </dgm:t>
    </dgm:pt>
    <dgm:pt modelId="{7FADB0CB-9896-46C1-8F4F-F8035D5F4B2F}" type="sibTrans" cxnId="{269B191C-FD0B-47BD-8E1F-45AE7F772A43}">
      <dgm:prSet/>
      <dgm:spPr/>
      <dgm:t>
        <a:bodyPr/>
        <a:lstStyle/>
        <a:p>
          <a:endParaRPr lang="sr-Latn-RS"/>
        </a:p>
      </dgm:t>
    </dgm:pt>
    <dgm:pt modelId="{BFDF1AA1-B2A2-45C8-B9EA-829E44A07810}" type="pres">
      <dgm:prSet presAssocID="{AB39D406-F809-4478-AEE3-DA268AAF303D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sr-Latn-RS"/>
        </a:p>
      </dgm:t>
    </dgm:pt>
    <dgm:pt modelId="{8D2918FD-D8D0-49B1-94B7-F8E500CF0050}" type="pres">
      <dgm:prSet presAssocID="{F086923C-8E90-4544-8E34-E26D2ACB06F7}" presName="parentText" presStyleLbl="node1" presStyleIdx="0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sr-Latn-RS"/>
        </a:p>
      </dgm:t>
    </dgm:pt>
    <dgm:pt modelId="{BEE3757D-B977-486B-82DB-98BE11BB7F26}" type="pres">
      <dgm:prSet presAssocID="{F086923C-8E90-4544-8E34-E26D2ACB06F7}" presName="childText" presStyleLbl="revTx" presStyleIdx="0" presStyleCnt="2">
        <dgm:presLayoutVars>
          <dgm:bulletEnabled val="1"/>
        </dgm:presLayoutVars>
      </dgm:prSet>
      <dgm:spPr/>
      <dgm:t>
        <a:bodyPr/>
        <a:lstStyle/>
        <a:p>
          <a:endParaRPr lang="sr-Latn-RS"/>
        </a:p>
      </dgm:t>
    </dgm:pt>
    <dgm:pt modelId="{23AC58C2-7F10-43B7-956B-2A6AF9AB6BC6}" type="pres">
      <dgm:prSet presAssocID="{CC033532-8B9A-4B7A-B560-62943D1D37DC}" presName="parentText" presStyleLbl="node1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sr-Latn-RS"/>
        </a:p>
      </dgm:t>
    </dgm:pt>
    <dgm:pt modelId="{35CA0C4D-D0E6-47F3-9073-D520F7EC4357}" type="pres">
      <dgm:prSet presAssocID="{CC033532-8B9A-4B7A-B560-62943D1D37DC}" presName="childText" presStyleLbl="revTx" presStyleIdx="1" presStyleCnt="2">
        <dgm:presLayoutVars>
          <dgm:bulletEnabled val="1"/>
        </dgm:presLayoutVars>
      </dgm:prSet>
      <dgm:spPr/>
      <dgm:t>
        <a:bodyPr/>
        <a:lstStyle/>
        <a:p>
          <a:endParaRPr lang="sr-Latn-RS"/>
        </a:p>
      </dgm:t>
    </dgm:pt>
  </dgm:ptLst>
  <dgm:cxnLst>
    <dgm:cxn modelId="{AF8FA71B-5386-43F7-B6D8-52894661F102}" type="presOf" srcId="{CC033532-8B9A-4B7A-B560-62943D1D37DC}" destId="{23AC58C2-7F10-43B7-956B-2A6AF9AB6BC6}" srcOrd="0" destOrd="0" presId="urn:microsoft.com/office/officeart/2005/8/layout/vList2"/>
    <dgm:cxn modelId="{E80D21A3-260A-4324-BD4E-0D299781A66A}" srcId="{F086923C-8E90-4544-8E34-E26D2ACB06F7}" destId="{71290271-699D-423F-8564-2CF0E914180D}" srcOrd="0" destOrd="0" parTransId="{5E097149-F1DA-4A59-B19E-E45F4F237FD6}" sibTransId="{97549923-EA9D-446E-8721-0FB2996172E5}"/>
    <dgm:cxn modelId="{BA57F390-9AA8-4643-AE2B-31C9D0AA173A}" type="presOf" srcId="{71290271-699D-423F-8564-2CF0E914180D}" destId="{BEE3757D-B977-486B-82DB-98BE11BB7F26}" srcOrd="0" destOrd="0" presId="urn:microsoft.com/office/officeart/2005/8/layout/vList2"/>
    <dgm:cxn modelId="{89CB2769-C575-40FE-A286-5927C4AA25E0}" type="presOf" srcId="{C71AB883-E7AD-4A34-8A19-C7B930D4FDF8}" destId="{35CA0C4D-D0E6-47F3-9073-D520F7EC4357}" srcOrd="0" destOrd="0" presId="urn:microsoft.com/office/officeart/2005/8/layout/vList2"/>
    <dgm:cxn modelId="{DED20DDB-CFA9-44BB-8FAD-A32D7621D024}" srcId="{AB39D406-F809-4478-AEE3-DA268AAF303D}" destId="{CC033532-8B9A-4B7A-B560-62943D1D37DC}" srcOrd="1" destOrd="0" parTransId="{43775080-B766-4E5B-9F72-E276560401AC}" sibTransId="{42EDABD9-EAF9-487C-B072-33A14A256DFF}"/>
    <dgm:cxn modelId="{269B191C-FD0B-47BD-8E1F-45AE7F772A43}" srcId="{CC033532-8B9A-4B7A-B560-62943D1D37DC}" destId="{C71AB883-E7AD-4A34-8A19-C7B930D4FDF8}" srcOrd="0" destOrd="0" parTransId="{AF687717-5BCA-497D-AC5E-847AD3617C5C}" sibTransId="{7FADB0CB-9896-46C1-8F4F-F8035D5F4B2F}"/>
    <dgm:cxn modelId="{C8468AAF-4456-4F75-9D37-2BD5C173708B}" type="presOf" srcId="{F086923C-8E90-4544-8E34-E26D2ACB06F7}" destId="{8D2918FD-D8D0-49B1-94B7-F8E500CF0050}" srcOrd="0" destOrd="0" presId="urn:microsoft.com/office/officeart/2005/8/layout/vList2"/>
    <dgm:cxn modelId="{1E15CFD9-67C0-44B5-8A81-24BBC5F8643B}" type="presOf" srcId="{AB39D406-F809-4478-AEE3-DA268AAF303D}" destId="{BFDF1AA1-B2A2-45C8-B9EA-829E44A07810}" srcOrd="0" destOrd="0" presId="urn:microsoft.com/office/officeart/2005/8/layout/vList2"/>
    <dgm:cxn modelId="{1CCA20E4-8AED-4949-89EC-0027C5532AD4}" srcId="{AB39D406-F809-4478-AEE3-DA268AAF303D}" destId="{F086923C-8E90-4544-8E34-E26D2ACB06F7}" srcOrd="0" destOrd="0" parTransId="{3C63367C-70F5-4578-AE21-F1701637634F}" sibTransId="{F90B8F52-ADEC-45CF-8209-26779EEDEF95}"/>
    <dgm:cxn modelId="{B6B9B30B-027A-4BA0-B90D-31FDB3580E71}" type="presParOf" srcId="{BFDF1AA1-B2A2-45C8-B9EA-829E44A07810}" destId="{8D2918FD-D8D0-49B1-94B7-F8E500CF0050}" srcOrd="0" destOrd="0" presId="urn:microsoft.com/office/officeart/2005/8/layout/vList2"/>
    <dgm:cxn modelId="{3AA35941-4B7A-4427-BFFC-496D91AE06A4}" type="presParOf" srcId="{BFDF1AA1-B2A2-45C8-B9EA-829E44A07810}" destId="{BEE3757D-B977-486B-82DB-98BE11BB7F26}" srcOrd="1" destOrd="0" presId="urn:microsoft.com/office/officeart/2005/8/layout/vList2"/>
    <dgm:cxn modelId="{B22D1B94-C411-413C-8140-F863C68A7CA8}" type="presParOf" srcId="{BFDF1AA1-B2A2-45C8-B9EA-829E44A07810}" destId="{23AC58C2-7F10-43B7-956B-2A6AF9AB6BC6}" srcOrd="2" destOrd="0" presId="urn:microsoft.com/office/officeart/2005/8/layout/vList2"/>
    <dgm:cxn modelId="{E250D825-38C4-4F9C-BB58-534891DD2AE8}" type="presParOf" srcId="{BFDF1AA1-B2A2-45C8-B9EA-829E44A07810}" destId="{35CA0C4D-D0E6-47F3-9073-D520F7EC4357}" srcOrd="3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9A2179B-AD3C-4A2E-B874-EA48AEA03EA1}">
      <dsp:nvSpPr>
        <dsp:cNvPr id="0" name=""/>
        <dsp:cNvSpPr/>
      </dsp:nvSpPr>
      <dsp:spPr>
        <a:xfrm>
          <a:off x="0" y="0"/>
          <a:ext cx="10804636" cy="12168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l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Latn-RS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Najzastupljeniji komorbiditet bila je hipertenzija u obje grupe</a:t>
          </a:r>
          <a:endParaRPr lang="sr-Latn-RS" sz="3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9399" y="59399"/>
        <a:ext cx="10685838" cy="1098002"/>
      </dsp:txXfrm>
    </dsp:sp>
    <dsp:sp modelId="{4E996299-A195-413B-9730-F5960A2D3C3B}">
      <dsp:nvSpPr>
        <dsp:cNvPr id="0" name=""/>
        <dsp:cNvSpPr/>
      </dsp:nvSpPr>
      <dsp:spPr>
        <a:xfrm>
          <a:off x="0" y="1424082"/>
          <a:ext cx="10804636" cy="12168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l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Latn-RS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Najveći broj pacijenata imao je dva ili više komorbiditeta</a:t>
          </a:r>
          <a:endParaRPr lang="sr-Latn-RS" sz="3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9399" y="1483481"/>
        <a:ext cx="10685838" cy="109800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D2918FD-D8D0-49B1-94B7-F8E500CF0050}">
      <dsp:nvSpPr>
        <dsp:cNvPr id="0" name=""/>
        <dsp:cNvSpPr/>
      </dsp:nvSpPr>
      <dsp:spPr>
        <a:xfrm>
          <a:off x="0" y="361099"/>
          <a:ext cx="10931384" cy="12168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Latn-RS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Upotrebom IA došlo je do promjene mjesta anastomoze kod tri pacijenta i jedne pacijentice</a:t>
          </a:r>
          <a:endParaRPr lang="sr-Latn-RS" sz="3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9399" y="420498"/>
        <a:ext cx="10812586" cy="1098002"/>
      </dsp:txXfrm>
    </dsp:sp>
    <dsp:sp modelId="{BEE3757D-B977-486B-82DB-98BE11BB7F26}">
      <dsp:nvSpPr>
        <dsp:cNvPr id="0" name=""/>
        <dsp:cNvSpPr/>
      </dsp:nvSpPr>
      <dsp:spPr>
        <a:xfrm>
          <a:off x="0" y="1577900"/>
          <a:ext cx="10931384" cy="10764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7071" tIns="82550" rIns="462280" bIns="82550" numCol="1" spcCol="1270" anchor="t" anchorCtr="0">
          <a:noAutofit/>
        </a:bodyPr>
        <a:lstStyle/>
        <a:p>
          <a:pPr marL="285750" lvl="1" indent="-285750" algn="l" defTabSz="22669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endParaRPr lang="sr-Latn-RS" sz="5100" kern="1200"/>
        </a:p>
      </dsp:txBody>
      <dsp:txXfrm>
        <a:off x="0" y="1577900"/>
        <a:ext cx="10931384" cy="1076400"/>
      </dsp:txXfrm>
    </dsp:sp>
    <dsp:sp modelId="{23AC58C2-7F10-43B7-956B-2A6AF9AB6BC6}">
      <dsp:nvSpPr>
        <dsp:cNvPr id="0" name=""/>
        <dsp:cNvSpPr/>
      </dsp:nvSpPr>
      <dsp:spPr>
        <a:xfrm>
          <a:off x="0" y="2654300"/>
          <a:ext cx="10931384" cy="12168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Latn-RS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Troje pacijenata imalo je DA i svi su bili iz kontrolne grupe</a:t>
          </a:r>
          <a:endParaRPr lang="sr-Latn-RS" sz="3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9399" y="2713699"/>
        <a:ext cx="10812586" cy="1098002"/>
      </dsp:txXfrm>
    </dsp:sp>
    <dsp:sp modelId="{35CA0C4D-D0E6-47F3-9073-D520F7EC4357}">
      <dsp:nvSpPr>
        <dsp:cNvPr id="0" name=""/>
        <dsp:cNvSpPr/>
      </dsp:nvSpPr>
      <dsp:spPr>
        <a:xfrm>
          <a:off x="0" y="3871100"/>
          <a:ext cx="10931384" cy="10764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7071" tIns="82550" rIns="462280" bIns="82550" numCol="1" spcCol="1270" anchor="t" anchorCtr="0">
          <a:noAutofit/>
        </a:bodyPr>
        <a:lstStyle/>
        <a:p>
          <a:pPr marL="285750" lvl="1" indent="-285750" algn="l" defTabSz="22669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endParaRPr lang="sr-Latn-RS" sz="5100" kern="1200"/>
        </a:p>
      </dsp:txBody>
      <dsp:txXfrm>
        <a:off x="0" y="3871100"/>
        <a:ext cx="10931384" cy="107640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r-Latn-R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131CFDA-7750-45CC-9C51-1680A0055E4F}" type="datetimeFigureOut">
              <a:rPr lang="sr-Latn-RS" smtClean="0"/>
              <a:t>25.4.2022.</a:t>
            </a:fld>
            <a:endParaRPr lang="sr-Latn-R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sr-Latn-R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sr-Latn-R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r-Latn-R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10B610A-4C11-4815-A7F9-ADCFBAD4E0AC}" type="slidenum">
              <a:rPr lang="sr-Latn-RS" smtClean="0"/>
              <a:t>‹#›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16426396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r-Latn-R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0B610A-4C11-4815-A7F9-ADCFBAD4E0AC}" type="slidenum">
              <a:rPr lang="sr-Latn-RS" smtClean="0"/>
              <a:t>9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427773430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09891D-802F-4DFF-99CA-C2FC679D101D}" type="datetimeFigureOut">
              <a:rPr lang="en-US" smtClean="0"/>
              <a:t>4/25/2022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08923E-632F-4F4F-87B3-710EB7FAEF8D}" type="slidenum">
              <a:rPr lang="en-US" smtClean="0"/>
              <a:t>‹#›</a:t>
            </a:fld>
            <a:endParaRPr lang="en-US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38517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09891D-802F-4DFF-99CA-C2FC679D101D}" type="datetimeFigureOut">
              <a:rPr lang="en-US" smtClean="0"/>
              <a:t>4/25/2022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08923E-632F-4F4F-87B3-710EB7FAEF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65386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09891D-802F-4DFF-99CA-C2FC679D101D}" type="datetimeFigureOut">
              <a:rPr lang="en-US" smtClean="0"/>
              <a:t>4/25/2022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08923E-632F-4F4F-87B3-710EB7FAEF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54729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09891D-802F-4DFF-99CA-C2FC679D101D}" type="datetimeFigureOut">
              <a:rPr lang="en-US" smtClean="0"/>
              <a:t>4/25/2022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08923E-632F-4F4F-87B3-710EB7FAEF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74891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09891D-802F-4DFF-99CA-C2FC679D101D}" type="datetimeFigureOut">
              <a:rPr lang="en-US" smtClean="0"/>
              <a:t>4/25/2022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08923E-632F-4F4F-87B3-710EB7FAEF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66997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09891D-802F-4DFF-99CA-C2FC679D101D}" type="datetimeFigureOut">
              <a:rPr lang="en-US" smtClean="0"/>
              <a:t>4/25/2022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08923E-632F-4F4F-87B3-710EB7FAEF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25983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09891D-802F-4DFF-99CA-C2FC679D101D}" type="datetimeFigureOut">
              <a:rPr lang="en-US" smtClean="0"/>
              <a:t>4/25/2022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08923E-632F-4F4F-87B3-710EB7FAEF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29196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09891D-802F-4DFF-99CA-C2FC679D101D}" type="datetimeFigureOut">
              <a:rPr lang="en-US" smtClean="0"/>
              <a:t>4/25/2022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08923E-632F-4F4F-87B3-710EB7FAEF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5265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09891D-802F-4DFF-99CA-C2FC679D101D}" type="datetimeFigureOut">
              <a:rPr lang="en-US" smtClean="0"/>
              <a:t>4/25/2022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08923E-632F-4F4F-87B3-710EB7FAEF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58964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09891D-802F-4DFF-99CA-C2FC679D101D}" type="datetimeFigureOut">
              <a:rPr lang="en-US" smtClean="0"/>
              <a:t>4/25/2022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08923E-632F-4F4F-87B3-710EB7FAEF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02290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09891D-802F-4DFF-99CA-C2FC679D101D}" type="datetimeFigureOut">
              <a:rPr lang="en-US" smtClean="0"/>
              <a:t>4/25/2022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08923E-632F-4F4F-87B3-710EB7FAEF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608071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09891D-802F-4DFF-99CA-C2FC679D101D}" type="datetimeFigureOut">
              <a:rPr lang="en-US" smtClean="0"/>
              <a:t>4/25/2022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08923E-632F-4F4F-87B3-710EB7FAEF8D}" type="slidenum">
              <a:rPr lang="en-US" smtClean="0"/>
              <a:t>‹#›</a:t>
            </a:fld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51614539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09891D-802F-4DFF-99CA-C2FC679D101D}" type="datetimeFigureOut">
              <a:rPr lang="en-US" smtClean="0"/>
              <a:t>4/25/2022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08923E-632F-4F4F-87B3-710EB7FAEF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173050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09891D-802F-4DFF-99CA-C2FC679D101D}" type="datetimeFigureOut">
              <a:rPr lang="en-US" smtClean="0"/>
              <a:t>4/25/2022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08923E-632F-4F4F-87B3-710EB7FAEF8D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82127408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09891D-802F-4DFF-99CA-C2FC679D101D}" type="datetimeFigureOut">
              <a:rPr lang="en-US" smtClean="0"/>
              <a:t>4/25/2022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08923E-632F-4F4F-87B3-710EB7FAEF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729108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09891D-802F-4DFF-99CA-C2FC679D101D}" type="datetimeFigureOut">
              <a:rPr lang="en-US" smtClean="0"/>
              <a:t>4/25/2022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08923E-632F-4F4F-87B3-710EB7FAEF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416404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09891D-802F-4DFF-99CA-C2FC679D101D}" type="datetimeFigureOut">
              <a:rPr lang="en-US" smtClean="0"/>
              <a:t>4/25/2022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08923E-632F-4F4F-87B3-710EB7FAEF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63722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5809891D-802F-4DFF-99CA-C2FC679D101D}" type="datetimeFigureOut">
              <a:rPr lang="en-US" smtClean="0"/>
              <a:t>4/25/2022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D408923E-632F-4F4F-87B3-710EB7FAEF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605913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8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8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8D63B008-6D56-422D-80CC-3A3FD1D275A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87048" y="2183629"/>
            <a:ext cx="8182697" cy="2657765"/>
          </a:xfrm>
        </p:spPr>
        <p:txBody>
          <a:bodyPr/>
          <a:lstStyle/>
          <a:p>
            <a:r>
              <a:rPr lang="sr-Latn-RS" sz="2800" b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UTICAJ INTRAOPERATIVNE ANGIOGRAFIJE NA DEHISCENCU ANASTOMOZE KOD LAPAROSKOPSKIH OPERACIJA KARCINOMA REKTUMA</a:t>
            </a:r>
            <a:r>
              <a:rPr lang="en-US" sz="180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US" sz="180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="" xmlns:a16="http://schemas.microsoft.com/office/drawing/2014/main" id="{2F672FDE-A360-4CB0-8E12-6A2026B6C4D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958021" y="6088303"/>
            <a:ext cx="2772162" cy="432569"/>
          </a:xfrm>
        </p:spPr>
        <p:txBody>
          <a:bodyPr>
            <a:no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 Lazar </a:t>
            </a:r>
            <a:r>
              <a:rPr lang="sr-Latn-BA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Škeljić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29247F89-3975-4F24-B316-1D8240F0BB22}"/>
              </a:ext>
            </a:extLst>
          </p:cNvPr>
          <p:cNvSpPr txBox="1"/>
          <p:nvPr/>
        </p:nvSpPr>
        <p:spPr>
          <a:xfrm>
            <a:off x="3277892" y="175490"/>
            <a:ext cx="588458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Latn-BA" dirty="0"/>
              <a:t>  </a:t>
            </a:r>
            <a:r>
              <a:rPr lang="sr-Latn-BA" dirty="0" smtClean="0"/>
              <a:t> </a:t>
            </a:r>
            <a:r>
              <a:rPr lang="sr-Latn-BA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Medicinski </a:t>
            </a:r>
            <a:r>
              <a:rPr lang="sr-Latn-BA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fakultet, Banja Luka</a:t>
            </a:r>
          </a:p>
          <a:p>
            <a:pPr algn="ctr"/>
            <a:r>
              <a:rPr lang="sr-Latn-BA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Klinika </a:t>
            </a:r>
            <a:r>
              <a:rPr lang="sr-Latn-BA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 opštu i abdominalnu hirurgiju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92147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963110D8-2E00-461E-A354-443B01D58A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9412" y="0"/>
            <a:ext cx="10390188" cy="3528291"/>
          </a:xfrm>
        </p:spPr>
        <p:txBody>
          <a:bodyPr>
            <a:normAutofit/>
          </a:bodyPr>
          <a:lstStyle/>
          <a:p>
            <a:pPr>
              <a:lnSpc>
                <a:spcPct val="200000"/>
              </a:lnSpc>
              <a:spcAft>
                <a:spcPts val="800"/>
              </a:spcAft>
            </a:pPr>
            <a:r>
              <a:rPr lang="sr-Latn-RS" sz="2800" b="1" dirty="0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UVOD</a:t>
            </a:r>
            <a:endParaRPr lang="en-US" sz="2800" b="1" dirty="0">
              <a:solidFill>
                <a:schemeClr val="bg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sr-Latn-RS" sz="28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Karcinom rektuma spada među najčešće tumore u svijetu. On je treći uzrok obolijevanja odmah iza karcinoma pluća i karcinoma dojke sa stopom incidence od 17,3/100 000. Muškarci obolijevaju 1,1-1,6 puta češće od žena. Samim tim kolorektalna hirurgija zauzima prvo mjesto u abdominalnoj hirurgiji kada je riječ o malignim oboljenjima. 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B39C3E07-DDAA-48B3-9A8F-9B546B1C2B4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146" y="3633063"/>
            <a:ext cx="5024581" cy="28227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11286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1746F20F-3C04-431A-A0E1-5BBEAE0DDFD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1085" y="0"/>
            <a:ext cx="10501024" cy="3615267"/>
          </a:xfrm>
        </p:spPr>
        <p:txBody>
          <a:bodyPr>
            <a:normAutofit/>
          </a:bodyPr>
          <a:lstStyle/>
          <a:p>
            <a:r>
              <a:rPr lang="sr-Latn-RS" sz="28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Postoje dva tipa operacija, a to su otvorena ili klasična, i u novije vrijeme laparoskopska. </a:t>
            </a:r>
            <a:r>
              <a:rPr lang="sr-Latn-R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Glavni uzrok reintervencija čija je incidenca 5-13% jeste dehiscenca </a:t>
            </a:r>
            <a:r>
              <a:rPr lang="sr-Latn-RS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anastomoze. </a:t>
            </a:r>
            <a:r>
              <a:rPr lang="sr-Latn-RS" sz="2800" dirty="0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Ona </a:t>
            </a:r>
            <a:r>
              <a:rPr lang="sr-Latn-RS" sz="28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može nastati zbog mnogih razloga, a jedan od glavnih jeste neadekvatna vaskularizacija resekcionih linija.</a:t>
            </a:r>
            <a:endParaRPr lang="en-US" sz="2800" dirty="0">
              <a:solidFill>
                <a:schemeClr val="bg1"/>
              </a:solidFill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="" xmlns:a16="http://schemas.microsoft.com/office/drawing/2014/main" id="{952DCB23-D963-4571-94EB-57E11F78DF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8315" y="3162808"/>
            <a:ext cx="5147686" cy="31824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25028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19269DE7-39E5-4D7B-908F-B7A8C0F8D1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48867" y="1371601"/>
            <a:ext cx="10223933" cy="3615267"/>
          </a:xfrm>
        </p:spPr>
        <p:txBody>
          <a:bodyPr>
            <a:normAutofit/>
          </a:bodyPr>
          <a:lstStyle/>
          <a:p>
            <a:r>
              <a:rPr lang="sr-Latn-RS" sz="28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GLAVNI CILJ</a:t>
            </a:r>
          </a:p>
          <a:p>
            <a:r>
              <a:rPr lang="sr-Latn-RS" sz="2800" dirty="0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Da se </a:t>
            </a:r>
            <a:r>
              <a:rPr lang="sr-Latn-RS" sz="28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dokaže pozitivan efekat upotrebe intraoperativne indocyanine-green angiografije (IA) da bi se procijenila vaskularizacija resekcionih linija, kao nove metode,  u cilju smanjenja dehiscence anastomoze.</a:t>
            </a:r>
            <a:endParaRPr lang="en-US" sz="2800" dirty="0">
              <a:solidFill>
                <a:schemeClr val="bg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US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97744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1F956A1B-EE40-4338-AF4F-6191A0E0CC4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3302" y="1166091"/>
            <a:ext cx="10676515" cy="3615267"/>
          </a:xfrm>
        </p:spPr>
        <p:txBody>
          <a:bodyPr>
            <a:noAutofit/>
          </a:bodyPr>
          <a:lstStyle/>
          <a:p>
            <a:pPr>
              <a:lnSpc>
                <a:spcPct val="200000"/>
              </a:lnSpc>
              <a:spcAft>
                <a:spcPts val="800"/>
              </a:spcAft>
            </a:pPr>
            <a:r>
              <a:rPr lang="sr-Latn-RS" sz="2800" b="1" dirty="0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MATERIJAL I METODE</a:t>
            </a:r>
            <a:endParaRPr lang="en-US" sz="2800" dirty="0">
              <a:solidFill>
                <a:schemeClr val="bg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sr-Latn-RS" sz="28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 studiji je uključeno 126 pacijenata koji su podvrgnuti laparoskopskim kolorektalnim operacijama u periodu od 01.01.2020. do </a:t>
            </a:r>
            <a:r>
              <a:rPr lang="sr-Latn-RS" sz="2800" dirty="0" smtClean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31</a:t>
            </a:r>
            <a:r>
              <a:rPr lang="sr-Latn-RS" sz="2800" dirty="0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.12.2021</a:t>
            </a:r>
            <a:r>
              <a:rPr lang="sr-Latn-RS" sz="28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godine u Klinici za opštu i abdominalnu hirurgiju UKC RS. U 52 pacijenta su izvršene laparoskopske operacije uz pomoć indocyanine-green angiografije, dok su u preostalih 74 pacijenta izvršene laparoskopske operacije bez upotrebe indocyanine-geen angiografije. 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0632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AD27BD12-BDA4-4488-8102-C2301CCA8B9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1847" y="1332345"/>
            <a:ext cx="10510261" cy="3615267"/>
          </a:xfrm>
        </p:spPr>
        <p:txBody>
          <a:bodyPr>
            <a:normAutofit fontScale="92500" lnSpcReduction="20000"/>
          </a:bodyPr>
          <a:lstStyle/>
          <a:p>
            <a:pPr>
              <a:lnSpc>
                <a:spcPct val="200000"/>
              </a:lnSpc>
              <a:spcAft>
                <a:spcPts val="800"/>
              </a:spcAft>
            </a:pPr>
            <a:r>
              <a:rPr lang="sr-Latn-RS" sz="30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REZULTATI</a:t>
            </a:r>
            <a:endParaRPr lang="en-US" sz="3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200000"/>
              </a:lnSpc>
              <a:spcAft>
                <a:spcPts val="800"/>
              </a:spcAft>
            </a:pPr>
            <a:r>
              <a:rPr lang="sr-Latn-RS" sz="3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Od ukupno 126 pacijenata koji su uključeni u studiju, njh 52 je operisano uz pomoć intraoperativne angiografije, a 74 pacijenta bez upotrebe intraoperativne angiografije. </a:t>
            </a:r>
            <a:endParaRPr lang="en-US" sz="3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488068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90411" y="892844"/>
            <a:ext cx="6011177" cy="5072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39475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r-Latn-R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10189000" cy="5308600"/>
          </a:xfrm>
        </p:spPr>
        <p:txBody>
          <a:bodyPr>
            <a:normAutofit/>
          </a:bodyPr>
          <a:lstStyle/>
          <a:p>
            <a:endParaRPr lang="sr-Latn-R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327877802"/>
              </p:ext>
            </p:extLst>
          </p:nvPr>
        </p:nvGraphicFramePr>
        <p:xfrm>
          <a:off x="838120" y="2057400"/>
          <a:ext cx="10804636" cy="266096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5598577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74784469"/>
              </p:ext>
            </p:extLst>
          </p:nvPr>
        </p:nvGraphicFramePr>
        <p:xfrm>
          <a:off x="1258432" y="957313"/>
          <a:ext cx="9741528" cy="5334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47176"/>
                <a:gridCol w="3247176"/>
                <a:gridCol w="3247176"/>
              </a:tblGrid>
              <a:tr h="484641">
                <a:tc>
                  <a:txBody>
                    <a:bodyPr/>
                    <a:lstStyle/>
                    <a:p>
                      <a:r>
                        <a:rPr lang="sr-Latn-RS" sz="2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Parametar</a:t>
                      </a:r>
                      <a:endParaRPr lang="sr-Latn-RS" sz="2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Latn-RS" sz="2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Sa IA</a:t>
                      </a:r>
                      <a:endParaRPr lang="sr-Latn-RS" sz="2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Latn-RS" sz="2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Bez IA</a:t>
                      </a:r>
                      <a:endParaRPr lang="sr-Latn-RS" sz="2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883757">
                <a:tc>
                  <a:txBody>
                    <a:bodyPr/>
                    <a:lstStyle/>
                    <a:p>
                      <a:r>
                        <a:rPr lang="sr-Latn-RS" sz="2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Visoko podvezivanje</a:t>
                      </a:r>
                      <a:r>
                        <a:rPr lang="sr-Latn-RS" sz="28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AMI</a:t>
                      </a:r>
                      <a:endParaRPr lang="sr-Latn-RS" sz="2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Latn-RS" sz="2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</a:t>
                      </a:r>
                      <a:endParaRPr lang="sr-Latn-RS" sz="2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Latn-RS" sz="2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72</a:t>
                      </a:r>
                      <a:endParaRPr lang="sr-Latn-RS" sz="2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883757">
                <a:tc>
                  <a:txBody>
                    <a:bodyPr/>
                    <a:lstStyle/>
                    <a:p>
                      <a:r>
                        <a:rPr lang="sr-Latn-RS" sz="2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Nisko podvezivanje AMI</a:t>
                      </a:r>
                      <a:endParaRPr lang="sr-Latn-RS" sz="2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Latn-RS" sz="2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sr-Latn-RS" sz="2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Latn-RS" sz="2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sr-Latn-RS" sz="2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4612">
                <a:tc>
                  <a:txBody>
                    <a:bodyPr/>
                    <a:lstStyle/>
                    <a:p>
                      <a:r>
                        <a:rPr lang="sr-Latn-RS" sz="2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Prednja visoka RR</a:t>
                      </a:r>
                      <a:endParaRPr lang="sr-Latn-RS" sz="2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Latn-RS" sz="2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</a:t>
                      </a:r>
                      <a:endParaRPr lang="sr-Latn-RS" sz="2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Latn-RS" sz="2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</a:t>
                      </a:r>
                      <a:endParaRPr lang="sr-Latn-RS" sz="2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484641">
                <a:tc>
                  <a:txBody>
                    <a:bodyPr/>
                    <a:lstStyle/>
                    <a:p>
                      <a:r>
                        <a:rPr lang="sr-Latn-RS" sz="2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Prednja niska RR</a:t>
                      </a:r>
                      <a:endParaRPr lang="sr-Latn-RS" sz="2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Latn-RS" sz="2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37</a:t>
                      </a:r>
                      <a:endParaRPr lang="sr-Latn-RS" sz="2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Latn-RS" sz="2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59</a:t>
                      </a:r>
                      <a:endParaRPr lang="sr-Latn-RS" sz="2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883757">
                <a:tc>
                  <a:txBody>
                    <a:bodyPr/>
                    <a:lstStyle/>
                    <a:p>
                      <a:r>
                        <a:rPr lang="sr-Latn-RS" sz="2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Intrakorporalna anastomoza</a:t>
                      </a:r>
                      <a:endParaRPr lang="sr-Latn-RS" sz="2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Latn-RS" sz="2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40</a:t>
                      </a:r>
                      <a:endParaRPr lang="sr-Latn-RS" sz="2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Latn-RS" sz="2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63</a:t>
                      </a:r>
                      <a:endParaRPr lang="sr-Latn-RS" sz="2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883757">
                <a:tc>
                  <a:txBody>
                    <a:bodyPr/>
                    <a:lstStyle/>
                    <a:p>
                      <a:r>
                        <a:rPr lang="sr-Latn-RS" sz="2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Ekstrakorporalna anastomoza</a:t>
                      </a:r>
                      <a:endParaRPr lang="sr-Latn-RS" sz="2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Latn-RS" sz="2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</a:t>
                      </a:r>
                      <a:endParaRPr lang="sr-Latn-RS" sz="2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Latn-RS" sz="2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</a:t>
                      </a:r>
                      <a:endParaRPr lang="sr-Latn-RS" sz="2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Rectangle 2"/>
          <p:cNvSpPr/>
          <p:nvPr/>
        </p:nvSpPr>
        <p:spPr>
          <a:xfrm>
            <a:off x="2989149" y="193316"/>
            <a:ext cx="6498895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sr-Latn-RS" sz="4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Intraoperativni </a:t>
            </a:r>
            <a:r>
              <a:rPr lang="sr-Latn-R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parametri</a:t>
            </a:r>
            <a:endParaRPr lang="sr-Latn-RS" sz="4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197472" y="6262331"/>
            <a:ext cx="847777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sr-Latn-RS" sz="2800" i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AMI- Arteria mesenterica inferior, RR- resekcija rektuma </a:t>
            </a:r>
            <a:endParaRPr lang="sr-Latn-RS" sz="2800" dirty="0"/>
          </a:p>
        </p:txBody>
      </p:sp>
    </p:spTree>
    <p:extLst>
      <p:ext uri="{BB962C8B-B14F-4D97-AF65-F5344CB8AC3E}">
        <p14:creationId xmlns:p14="http://schemas.microsoft.com/office/powerpoint/2010/main" val="42123407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r-Latn-RS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13996311"/>
              </p:ext>
            </p:extLst>
          </p:nvPr>
        </p:nvGraphicFramePr>
        <p:xfrm>
          <a:off x="684212" y="685800"/>
          <a:ext cx="10931384" cy="5308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23328940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C4C4C2D9-FCCF-4A07-AFA1-BDD4563E36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6503" y="1101436"/>
            <a:ext cx="10482552" cy="3615267"/>
          </a:xfrm>
        </p:spPr>
        <p:txBody>
          <a:bodyPr>
            <a:noAutofit/>
          </a:bodyPr>
          <a:lstStyle/>
          <a:p>
            <a:pPr>
              <a:lnSpc>
                <a:spcPct val="200000"/>
              </a:lnSpc>
              <a:spcAft>
                <a:spcPts val="800"/>
              </a:spcAft>
              <a:tabLst>
                <a:tab pos="2194560" algn="l"/>
              </a:tabLst>
            </a:pPr>
            <a:r>
              <a:rPr lang="sr-Latn-RS" sz="28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DISKUSIJA</a:t>
            </a:r>
            <a:endPara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sr-Latn-R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Napredak tehnologije u smislu laparoskopske hirurgije i dobra preoperativna dijagnostika i priprema doveli su do poboljšanja postoperativnog ishoda. Ipak uprkos novim tehnologijama i njihovog uvođenja u upotrebu prilikom kolorektalnih operacija, glavni problem i dalje ostaje postoperativna dehiscenca anastomoze koja produžava vrijeme oporavka pacijenata i samim time povećava troškove njihovog liječenja. 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986828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57677F9A-3458-44B8-AD44-7FF44063BEF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95047" y="1156854"/>
            <a:ext cx="10103861" cy="3615267"/>
          </a:xfrm>
        </p:spPr>
        <p:txBody>
          <a:bodyPr>
            <a:normAutofit/>
          </a:bodyPr>
          <a:lstStyle/>
          <a:p>
            <a:r>
              <a:rPr lang="sr-Latn-R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 danas je glavni način na koji se procjenjuje mjesto anastomoze subjektivan osjećaj hirurga prilikom koga on gleda mehanički integritet i vitalnost tkiva. Ipak to je nedovoljno jer se u većem procentu nego što bi trebalo dešavaju postoperativne komplikacije, u prvom redu dehiscence anastomoza.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199796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7F5A87EE-930E-4B1A-A4EE-A418C4563E6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4211" y="1470891"/>
            <a:ext cx="10242407" cy="3615267"/>
          </a:xfrm>
        </p:spPr>
        <p:txBody>
          <a:bodyPr>
            <a:normAutofit fontScale="25000" lnSpcReduction="20000"/>
          </a:bodyPr>
          <a:lstStyle/>
          <a:p>
            <a:pPr>
              <a:lnSpc>
                <a:spcPct val="200000"/>
              </a:lnSpc>
              <a:spcAft>
                <a:spcPts val="800"/>
              </a:spcAft>
              <a:tabLst>
                <a:tab pos="2194560" algn="l"/>
              </a:tabLst>
            </a:pPr>
            <a:r>
              <a:rPr lang="sr-Latn-RS" sz="11200" b="1" dirty="0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ZAKLJUČAK</a:t>
            </a:r>
            <a:endParaRPr lang="en-US" sz="11200" dirty="0">
              <a:solidFill>
                <a:schemeClr val="bg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200000"/>
              </a:lnSpc>
              <a:spcAft>
                <a:spcPts val="800"/>
              </a:spcAft>
              <a:tabLst>
                <a:tab pos="2194560" algn="l"/>
              </a:tabLst>
            </a:pPr>
            <a:r>
              <a:rPr lang="sr-Latn-RS" sz="112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Upotreba intraoperativne angiografije može efektivno procijeniti vaskularizaciju resekcionih linija u toku operacije i promijeniti subjektvan osjećaj hirurga za mjesto resekcije i anastomoze i sprječiti dehiscencu anastomoze kao komplikaciju. Međutim zbog malog broja ispitanika dodatne studije su potrebne da se potvrdi ovo istraživanje.</a:t>
            </a:r>
            <a:endParaRPr lang="en-US" sz="11200" dirty="0">
              <a:solidFill>
                <a:schemeClr val="bg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200000"/>
              </a:lnSpc>
              <a:spcAft>
                <a:spcPts val="800"/>
              </a:spcAft>
              <a:buNone/>
              <a:tabLst>
                <a:tab pos="2194560" algn="l"/>
              </a:tabLst>
            </a:pPr>
            <a:endParaRPr lang="en-US" sz="7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258995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="" xmlns:a16="http://schemas.microsoft.com/office/drawing/2014/main" id="{B76A5E8E-FE7A-4FF0-853B-ED1D5BB0A85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5131" y="1423138"/>
            <a:ext cx="7139912" cy="40117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85886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lice">
  <a:themeElements>
    <a:clrScheme name="Slice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lic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1557</TotalTime>
  <Words>481</Words>
  <Application>Microsoft Office PowerPoint</Application>
  <PresentationFormat>Widescreen</PresentationFormat>
  <Paragraphs>46</Paragraphs>
  <Slides>14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9" baseType="lpstr">
      <vt:lpstr>Calibri</vt:lpstr>
      <vt:lpstr>Century Gothic</vt:lpstr>
      <vt:lpstr>Times New Roman</vt:lpstr>
      <vt:lpstr>Wingdings 3</vt:lpstr>
      <vt:lpstr>Slice</vt:lpstr>
      <vt:lpstr>UTICAJ INTRAOPERATIVNE ANGIOGRAFIJE NA DEHISCENCU ANASTOMOZE KOD LAPAROSKOPSKIH OPERACIJA KARCINOMA REKTUMA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UTICAJ INTRAOPERATIVNE ANGIOGRAFIJE NA DEHISCENCU ANASTOMOZE KOD LAPAROSKOPSKIH OPERACIJA KARCINOMA REKTUMA</dc:title>
  <dc:creator>Lenovo</dc:creator>
  <cp:lastModifiedBy>ljilja skeljic</cp:lastModifiedBy>
  <cp:revision>29</cp:revision>
  <dcterms:created xsi:type="dcterms:W3CDTF">2022-03-21T11:22:12Z</dcterms:created>
  <dcterms:modified xsi:type="dcterms:W3CDTF">2022-04-25T20:43:17Z</dcterms:modified>
</cp:coreProperties>
</file>