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15"/>
  </p:notesMasterIdLst>
  <p:sldIdLst>
    <p:sldId id="271" r:id="rId2"/>
    <p:sldId id="276" r:id="rId3"/>
    <p:sldId id="277" r:id="rId4"/>
    <p:sldId id="278" r:id="rId5"/>
    <p:sldId id="279" r:id="rId6"/>
    <p:sldId id="292" r:id="rId7"/>
    <p:sldId id="281" r:id="rId8"/>
    <p:sldId id="289" r:id="rId9"/>
    <p:sldId id="288" r:id="rId10"/>
    <p:sldId id="291" r:id="rId11"/>
    <p:sldId id="293" r:id="rId12"/>
    <p:sldId id="290" r:id="rId13"/>
    <p:sldId id="27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0" autoAdjust="0"/>
    <p:restoredTop sz="94660"/>
  </p:normalViewPr>
  <p:slideViewPr>
    <p:cSldViewPr snapToGrid="0">
      <p:cViewPr varScale="1">
        <p:scale>
          <a:sx n="89" d="100"/>
          <a:sy n="89" d="100"/>
        </p:scale>
        <p:origin x="1411" y="72"/>
      </p:cViewPr>
      <p:guideLst/>
    </p:cSldViewPr>
  </p:slideViewPr>
  <p:notesTextViewPr>
    <p:cViewPr>
      <p:scale>
        <a:sx n="1" d="1"/>
        <a:sy n="1" d="1"/>
      </p:scale>
      <p:origin x="0" y="0"/>
    </p:cViewPr>
  </p:notesTextViewPr>
  <p:sorterViewPr>
    <p:cViewPr>
      <p:scale>
        <a:sx n="100" d="100"/>
        <a:sy n="100" d="100"/>
      </p:scale>
      <p:origin x="0" y="-54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Sheet1!$B$8</c:f>
              <c:strCache>
                <c:ptCount val="1"/>
                <c:pt idx="0">
                  <c:v>funkcionalni</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cap="none" spc="0" baseline="0">
                    <a:ln w="0"/>
                    <a:solidFill>
                      <a:schemeClr val="tx1"/>
                    </a:solidFill>
                    <a:effectLst>
                      <a:outerShdw blurRad="38100" dist="19050" dir="2700000" algn="tl" rotWithShape="0">
                        <a:schemeClr val="dk1">
                          <a:alpha val="40000"/>
                        </a:schemeClr>
                      </a:outerShdw>
                    </a:effectLst>
                    <a:latin typeface="+mn-lt"/>
                    <a:ea typeface="+mn-ea"/>
                    <a:cs typeface="+mn-cs"/>
                  </a:defRPr>
                </a:pPr>
                <a:endParaRPr lang="sr-Latn-R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Sheet1!$A$9:$A$10</c:f>
              <c:strCache>
                <c:ptCount val="2"/>
                <c:pt idx="0">
                  <c:v>Grupa venskih graftova</c:v>
                </c:pt>
                <c:pt idx="1">
                  <c:v>Grupa radijalnih graftova</c:v>
                </c:pt>
              </c:strCache>
            </c:strRef>
          </c:cat>
          <c:val>
            <c:numRef>
              <c:f>Sheet1!$B$9:$B$10</c:f>
              <c:numCache>
                <c:formatCode>General</c:formatCode>
                <c:ptCount val="2"/>
                <c:pt idx="0">
                  <c:v>98</c:v>
                </c:pt>
                <c:pt idx="1">
                  <c:v>97</c:v>
                </c:pt>
              </c:numCache>
            </c:numRef>
          </c:val>
        </c:ser>
        <c:ser>
          <c:idx val="1"/>
          <c:order val="1"/>
          <c:tx>
            <c:strRef>
              <c:f>Sheet1!$C$8</c:f>
              <c:strCache>
                <c:ptCount val="1"/>
                <c:pt idx="0">
                  <c:v>nefunkcionalni</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cap="none" spc="0" baseline="0">
                    <a:ln w="0"/>
                    <a:solidFill>
                      <a:schemeClr val="tx1"/>
                    </a:solidFill>
                    <a:effectLst>
                      <a:outerShdw blurRad="38100" dist="19050" dir="2700000" algn="tl" rotWithShape="0">
                        <a:schemeClr val="dk1">
                          <a:alpha val="40000"/>
                        </a:schemeClr>
                      </a:outerShdw>
                    </a:effectLst>
                    <a:latin typeface="+mn-lt"/>
                    <a:ea typeface="+mn-ea"/>
                    <a:cs typeface="+mn-cs"/>
                  </a:defRPr>
                </a:pPr>
                <a:endParaRPr lang="sr-Latn-R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Sheet1!$A$9:$A$10</c:f>
              <c:strCache>
                <c:ptCount val="2"/>
                <c:pt idx="0">
                  <c:v>Grupa venskih graftova</c:v>
                </c:pt>
                <c:pt idx="1">
                  <c:v>Grupa radijalnih graftova</c:v>
                </c:pt>
              </c:strCache>
            </c:strRef>
          </c:cat>
          <c:val>
            <c:numRef>
              <c:f>Sheet1!$C$9:$C$10</c:f>
              <c:numCache>
                <c:formatCode>General</c:formatCode>
                <c:ptCount val="2"/>
                <c:pt idx="0">
                  <c:v>2</c:v>
                </c:pt>
                <c:pt idx="1">
                  <c:v>3</c:v>
                </c:pt>
              </c:numCache>
            </c:numRef>
          </c:val>
        </c:ser>
        <c:dLbls>
          <c:dLblPos val="outEnd"/>
          <c:showLegendKey val="0"/>
          <c:showVal val="1"/>
          <c:showCatName val="0"/>
          <c:showSerName val="0"/>
          <c:showPercent val="0"/>
          <c:showBubbleSize val="0"/>
        </c:dLbls>
        <c:gapWidth val="219"/>
        <c:overlap val="-27"/>
        <c:axId val="284264960"/>
        <c:axId val="284584632"/>
      </c:barChart>
      <c:catAx>
        <c:axId val="28426496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284584632"/>
        <c:crosses val="autoZero"/>
        <c:auto val="1"/>
        <c:lblAlgn val="ctr"/>
        <c:lblOffset val="100"/>
        <c:noMultiLvlLbl val="0"/>
      </c:catAx>
      <c:valAx>
        <c:axId val="2845846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crossAx val="28426496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sr-Latn-RS"/>
        </a:p>
      </c:txPr>
    </c:legend>
    <c:plotVisOnly val="1"/>
    <c:dispBlanksAs val="gap"/>
    <c:showDLblsOverMax val="0"/>
  </c:chart>
  <c:sp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ln w="9525" cap="flat" cmpd="sng" algn="ctr">
      <a:solidFill>
        <a:schemeClr val="tx1">
          <a:lumMod val="15000"/>
          <a:lumOff val="85000"/>
        </a:schemeClr>
      </a:solidFill>
      <a:round/>
    </a:ln>
    <a:effectLst/>
  </c:spPr>
  <c:txPr>
    <a:bodyPr/>
    <a:lstStyle/>
    <a:p>
      <a:pPr>
        <a:defRPr/>
      </a:pPr>
      <a:endParaRPr lang="sr-Latn-R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8EF6EA-26B4-4DA5-B697-9969159E7EA6}" type="datetimeFigureOut">
              <a:rPr lang="en-US" smtClean="0"/>
              <a:t>2/8/2022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CCDF44-D452-4C61-97C3-7DA124440337}" type="slidenum">
              <a:rPr lang="en-US" smtClean="0"/>
              <a:t>‹#›</a:t>
            </a:fld>
            <a:endParaRPr lang="en-US"/>
          </a:p>
        </p:txBody>
      </p:sp>
    </p:spTree>
    <p:extLst>
      <p:ext uri="{BB962C8B-B14F-4D97-AF65-F5344CB8AC3E}">
        <p14:creationId xmlns:p14="http://schemas.microsoft.com/office/powerpoint/2010/main" val="2780240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F1DB0A79-DDBE-4D0B-913C-96E29529865A}" type="datetime1">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1419403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65EB346-6ED4-41AE-ABDC-76B79DEEA66B}" type="datetime1">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3283331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27B0AC-821B-48FC-916B-7F7E509A47DD}" type="datetime1">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1283162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E16002E-17F3-46D2-8209-2F13EA501011}" type="datetime1">
              <a:rPr lang="en-US" smtClean="0"/>
              <a:t>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1731499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0EEE83-E9D7-4E16-950F-1872409135A4}" type="datetime1">
              <a:rPr lang="en-US" smtClean="0"/>
              <a:t>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2047201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9435D0B-4DC6-42AD-9ECA-FCAE5BD2D561}" type="datetime1">
              <a:rPr lang="en-US" smtClean="0"/>
              <a:t>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4053480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4E203-5910-4708-AF1C-D8F6E02F8F10}" type="datetime1">
              <a:rPr lang="en-US" smtClean="0"/>
              <a:t>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3597496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CE6598F-E423-45DF-8BDB-27BA356B2750}" type="datetime1">
              <a:rPr lang="en-US" smtClean="0"/>
              <a:t>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2723144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9A639C9-800D-4430-8527-CADB0147BEAD}" type="datetime1">
              <a:rPr lang="en-US" smtClean="0"/>
              <a:t>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3958513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3FF1FD-B482-4E83-B3FB-51B18A09EF2C}" type="datetime1">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2831177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C30806-D936-478B-AF64-D73DCFF5F7F6}" type="datetime1">
              <a:rPr lang="en-US" smtClean="0"/>
              <a:t>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E05A82-540F-44F6-907A-49035C5DE833}" type="slidenum">
              <a:rPr lang="en-US" smtClean="0"/>
              <a:t>‹#›</a:t>
            </a:fld>
            <a:endParaRPr lang="en-US"/>
          </a:p>
        </p:txBody>
      </p:sp>
    </p:spTree>
    <p:extLst>
      <p:ext uri="{BB962C8B-B14F-4D97-AF65-F5344CB8AC3E}">
        <p14:creationId xmlns:p14="http://schemas.microsoft.com/office/powerpoint/2010/main" val="3801113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03296FF-2FE7-4B4A-86A7-089E2B07BFEE}" type="datetime1">
              <a:rPr lang="en-US" smtClean="0"/>
              <a:t>2/8/2022</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AE05A82-540F-44F6-907A-49035C5DE833}" type="slidenum">
              <a:rPr lang="en-US" smtClean="0"/>
              <a:t>‹#›</a:t>
            </a:fld>
            <a:endParaRPr lang="en-US"/>
          </a:p>
        </p:txBody>
      </p:sp>
    </p:spTree>
    <p:extLst>
      <p:ext uri="{BB962C8B-B14F-4D97-AF65-F5344CB8AC3E}">
        <p14:creationId xmlns:p14="http://schemas.microsoft.com/office/powerpoint/2010/main" val="1882869930"/>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1</a:t>
            </a:fld>
            <a:endParaRPr lang="en-US" dirty="0"/>
          </a:p>
        </p:txBody>
      </p:sp>
      <p:sp>
        <p:nvSpPr>
          <p:cNvPr id="4" name="Rectangle 3">
            <a:extLst>
              <a:ext uri="{FF2B5EF4-FFF2-40B4-BE49-F238E27FC236}">
                <a16:creationId xmlns="" xmlns:a16="http://schemas.microsoft.com/office/drawing/2014/main" id="{36E8601D-C1EC-4117-A63D-BE06A36A281A}"/>
              </a:ext>
            </a:extLst>
          </p:cNvPr>
          <p:cNvSpPr/>
          <p:nvPr/>
        </p:nvSpPr>
        <p:spPr>
          <a:xfrm>
            <a:off x="116169" y="1489274"/>
            <a:ext cx="8901598" cy="1446550"/>
          </a:xfrm>
          <a:prstGeom prst="rect">
            <a:avLst/>
          </a:prstGeom>
          <a:noFill/>
        </p:spPr>
        <p:txBody>
          <a:bodyPr wrap="square" lIns="91440" tIns="45720" rIns="91440" bIns="45720">
            <a:spAutoFit/>
          </a:bodyPr>
          <a:lstStyle/>
          <a:p>
            <a:pPr algn="ctr"/>
            <a:r>
              <a:rPr lang="bs-Latn-BA" sz="4400" b="1" dirty="0">
                <a:latin typeface="Times New Roman" panose="02020603050405020304" pitchFamily="18" charset="0"/>
                <a:cs typeface="Times New Roman" panose="02020603050405020304" pitchFamily="18" charset="0"/>
              </a:rPr>
              <a:t>Graft drugog izbora u CABG hirurgiji</a:t>
            </a:r>
            <a:endParaRPr lang="bs-Latn-BA" sz="4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D0D53ED6-F4BF-4037-B559-098F20616C42}"/>
              </a:ext>
            </a:extLst>
          </p:cNvPr>
          <p:cNvSpPr txBox="1"/>
          <p:nvPr/>
        </p:nvSpPr>
        <p:spPr>
          <a:xfrm>
            <a:off x="198104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pic>
        <p:nvPicPr>
          <p:cNvPr id="9" name="Picture 8">
            <a:extLst>
              <a:ext uri="{FF2B5EF4-FFF2-40B4-BE49-F238E27FC236}">
                <a16:creationId xmlns="" xmlns:a16="http://schemas.microsoft.com/office/drawing/2014/main" id="{4A8752ED-730C-4F47-8DA7-EB092EA0DE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8018" y="6237210"/>
            <a:ext cx="601679" cy="594090"/>
          </a:xfrm>
          <a:prstGeom prst="rect">
            <a:avLst/>
          </a:prstGeom>
        </p:spPr>
      </p:pic>
      <p:pic>
        <p:nvPicPr>
          <p:cNvPr id="11" name="Picture 10">
            <a:extLst>
              <a:ext uri="{FF2B5EF4-FFF2-40B4-BE49-F238E27FC236}">
                <a16:creationId xmlns="" xmlns:a16="http://schemas.microsoft.com/office/drawing/2014/main" id="{B5ED642F-0A58-4082-9DC3-716F4ADC8E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03399" y="6272669"/>
            <a:ext cx="446194" cy="523171"/>
          </a:xfrm>
          <a:prstGeom prst="rect">
            <a:avLst/>
          </a:prstGeom>
        </p:spPr>
      </p:pic>
      <p:sp>
        <p:nvSpPr>
          <p:cNvPr id="7" name="TextBox 6"/>
          <p:cNvSpPr txBox="1"/>
          <p:nvPr/>
        </p:nvSpPr>
        <p:spPr>
          <a:xfrm>
            <a:off x="-5032" y="3528209"/>
            <a:ext cx="9144000" cy="3785652"/>
          </a:xfrm>
          <a:prstGeom prst="rect">
            <a:avLst/>
          </a:prstGeom>
          <a:noFill/>
        </p:spPr>
        <p:txBody>
          <a:bodyPr wrap="square" rtlCol="0">
            <a:spAutoFit/>
          </a:bodyPr>
          <a:lstStyle/>
          <a:p>
            <a:pPr algn="ctr"/>
            <a:r>
              <a:rPr lang="bs-Latn-BA" sz="2400" b="1" dirty="0" smtClean="0">
                <a:latin typeface="Times New Roman" panose="02020603050405020304" pitchFamily="18" charset="0"/>
                <a:cs typeface="Times New Roman" panose="02020603050405020304" pitchFamily="18" charset="0"/>
              </a:rPr>
              <a:t> Davor Gičevski</a:t>
            </a:r>
          </a:p>
          <a:p>
            <a:r>
              <a:rPr lang="bs-Latn-BA" sz="2400" b="1" dirty="0">
                <a:latin typeface="Times New Roman" panose="02020603050405020304" pitchFamily="18" charset="0"/>
                <a:cs typeface="Times New Roman" panose="02020603050405020304" pitchFamily="18" charset="0"/>
              </a:rPr>
              <a:t> </a:t>
            </a:r>
            <a:endParaRPr lang="bs-Latn-BA" sz="2400" dirty="0">
              <a:latin typeface="Times New Roman" panose="02020603050405020304" pitchFamily="18" charset="0"/>
              <a:cs typeface="Times New Roman" panose="02020603050405020304" pitchFamily="18" charset="0"/>
            </a:endParaRPr>
          </a:p>
          <a:p>
            <a:r>
              <a:rPr lang="bs-Latn-BA" sz="2400" b="1" dirty="0">
                <a:latin typeface="Times New Roman" panose="02020603050405020304" pitchFamily="18" charset="0"/>
                <a:cs typeface="Times New Roman" panose="02020603050405020304" pitchFamily="18" charset="0"/>
              </a:rPr>
              <a:t> </a:t>
            </a:r>
            <a:endParaRPr lang="bs-Latn-BA" sz="2400" dirty="0">
              <a:latin typeface="Times New Roman" panose="02020603050405020304" pitchFamily="18" charset="0"/>
              <a:cs typeface="Times New Roman" panose="02020603050405020304" pitchFamily="18" charset="0"/>
            </a:endParaRPr>
          </a:p>
          <a:p>
            <a:r>
              <a:rPr lang="bs-Latn-BA" sz="2400" b="1" dirty="0">
                <a:latin typeface="Times New Roman" panose="02020603050405020304" pitchFamily="18" charset="0"/>
                <a:cs typeface="Times New Roman" panose="02020603050405020304" pitchFamily="18" charset="0"/>
              </a:rPr>
              <a:t> </a:t>
            </a:r>
            <a:endParaRPr lang="bs-Latn-BA" sz="2400" dirty="0">
              <a:latin typeface="Times New Roman" panose="02020603050405020304" pitchFamily="18" charset="0"/>
              <a:cs typeface="Times New Roman" panose="02020603050405020304" pitchFamily="18" charset="0"/>
            </a:endParaRPr>
          </a:p>
          <a:p>
            <a:r>
              <a:rPr lang="bs-Latn-BA" sz="2400" b="1" dirty="0">
                <a:latin typeface="Times New Roman" panose="02020603050405020304" pitchFamily="18" charset="0"/>
                <a:cs typeface="Times New Roman" panose="02020603050405020304" pitchFamily="18" charset="0"/>
              </a:rPr>
              <a:t> </a:t>
            </a:r>
            <a:r>
              <a:rPr lang="bs-Latn-BA" sz="2400" b="1" dirty="0" smtClean="0">
                <a:latin typeface="Times New Roman" panose="02020603050405020304" pitchFamily="18" charset="0"/>
                <a:cs typeface="Times New Roman" panose="02020603050405020304" pitchFamily="18" charset="0"/>
              </a:rPr>
              <a:t>                            </a:t>
            </a:r>
            <a:br>
              <a:rPr lang="bs-Latn-BA" sz="2400" b="1" dirty="0" smtClean="0">
                <a:latin typeface="Times New Roman" panose="02020603050405020304" pitchFamily="18" charset="0"/>
                <a:cs typeface="Times New Roman" panose="02020603050405020304" pitchFamily="18" charset="0"/>
              </a:rPr>
            </a:br>
            <a:r>
              <a:rPr lang="bs-Latn-BA"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Banja Luka, </a:t>
            </a:r>
            <a:r>
              <a:rPr lang="bs-Latn-BA" sz="2400" b="1" dirty="0">
                <a:latin typeface="Times New Roman" panose="02020603050405020304" pitchFamily="18" charset="0"/>
                <a:cs typeface="Times New Roman" panose="02020603050405020304" pitchFamily="18" charset="0"/>
              </a:rPr>
              <a:t>februar</a:t>
            </a:r>
            <a:r>
              <a:rPr lang="en-US" sz="2400" b="1" dirty="0">
                <a:latin typeface="Times New Roman" panose="02020603050405020304" pitchFamily="18" charset="0"/>
                <a:cs typeface="Times New Roman" panose="02020603050405020304" pitchFamily="18" charset="0"/>
              </a:rPr>
              <a:t> 202</a:t>
            </a:r>
            <a:r>
              <a:rPr lang="bs-Latn-BA" sz="2400" b="1" dirty="0">
                <a:latin typeface="Times New Roman" panose="02020603050405020304" pitchFamily="18" charset="0"/>
                <a:cs typeface="Times New Roman" panose="02020603050405020304" pitchFamily="18" charset="0"/>
              </a:rPr>
              <a:t>2</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godine</a:t>
            </a:r>
            <a:endParaRPr lang="bs-Latn-BA" sz="2400" dirty="0">
              <a:latin typeface="Times New Roman" panose="02020603050405020304" pitchFamily="18" charset="0"/>
              <a:cs typeface="Times New Roman" panose="02020603050405020304" pitchFamily="18" charset="0"/>
            </a:endParaRPr>
          </a:p>
          <a:p>
            <a:endParaRPr lang="bs-Latn-BA" sz="2400" dirty="0" smtClean="0">
              <a:latin typeface="Times New Roman" panose="02020603050405020304" pitchFamily="18" charset="0"/>
              <a:cs typeface="Times New Roman" panose="02020603050405020304" pitchFamily="18" charset="0"/>
            </a:endParaRPr>
          </a:p>
          <a:p>
            <a:endParaRPr lang="bs-Latn-BA" sz="2400" b="1" dirty="0" smtClean="0">
              <a:latin typeface="Times New Roman" panose="02020603050405020304" pitchFamily="18" charset="0"/>
              <a:cs typeface="Times New Roman" panose="02020603050405020304" pitchFamily="18" charset="0"/>
            </a:endParaRPr>
          </a:p>
          <a:p>
            <a:r>
              <a:rPr lang="bs-Latn-BA" sz="2400" b="1" dirty="0">
                <a:latin typeface="Times New Roman" panose="02020603050405020304" pitchFamily="18" charset="0"/>
                <a:cs typeface="Times New Roman" panose="02020603050405020304" pitchFamily="18" charset="0"/>
              </a:rPr>
              <a:t/>
            </a:r>
            <a:br>
              <a:rPr lang="bs-Latn-BA" sz="2400" b="1" dirty="0">
                <a:latin typeface="Times New Roman" panose="02020603050405020304" pitchFamily="18" charset="0"/>
                <a:cs typeface="Times New Roman" panose="02020603050405020304" pitchFamily="18" charset="0"/>
              </a:rPr>
            </a:br>
            <a:endParaRPr lang="bs-Latn-B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9167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AE05A82-540F-44F6-907A-49035C5DE833}" type="slidenum">
              <a:rPr lang="en-US" smtClean="0"/>
              <a:t>2</a:t>
            </a:fld>
            <a:endParaRPr lang="en-US"/>
          </a:p>
        </p:txBody>
      </p:sp>
      <p:sp>
        <p:nvSpPr>
          <p:cNvPr id="5" name="Rectangle 4">
            <a:extLst>
              <a:ext uri="{FF2B5EF4-FFF2-40B4-BE49-F238E27FC236}">
                <a16:creationId xmlns:a16="http://schemas.microsoft.com/office/drawing/2014/main" xmlns="" id="{C7017CBE-6092-4BBC-9071-0875796BA37A}"/>
              </a:ext>
            </a:extLst>
          </p:cNvPr>
          <p:cNvSpPr/>
          <p:nvPr/>
        </p:nvSpPr>
        <p:spPr>
          <a:xfrm>
            <a:off x="-12172" y="706546"/>
            <a:ext cx="9144000" cy="3108543"/>
          </a:xfrm>
          <a:prstGeom prst="rect">
            <a:avLst/>
          </a:prstGeom>
          <a:noFill/>
        </p:spPr>
        <p:txBody>
          <a:bodyPr wrap="square" lIns="91440" tIns="45720" rIns="91440" bIns="45720">
            <a:spAutoFit/>
          </a:bodyPr>
          <a:lstStyle/>
          <a:p>
            <a:pPr algn="just"/>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smtClean="0">
                <a:latin typeface="Times New Roman" panose="02020603050405020304" pitchFamily="18" charset="0"/>
                <a:cs typeface="Times New Roman" panose="02020603050405020304" pitchFamily="18" charset="0"/>
              </a:rPr>
              <a:t>Šta je CABG</a:t>
            </a:r>
          </a:p>
          <a:p>
            <a:pPr marL="342900" indent="-342900" algn="just">
              <a:buFont typeface="Arial" panose="020B0604020202020204" pitchFamily="34" charset="0"/>
              <a:buChar char="•"/>
            </a:pPr>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smtClean="0">
                <a:latin typeface="Times New Roman" panose="02020603050405020304" pitchFamily="18" charset="0"/>
                <a:cs typeface="Times New Roman" panose="02020603050405020304" pitchFamily="18" charset="0"/>
              </a:rPr>
              <a:t>Dostupni graftovi</a:t>
            </a:r>
            <a:endParaRPr lang="bs-Latn-BA" sz="2800" dirty="0">
              <a:latin typeface="Times New Roman" panose="02020603050405020304" pitchFamily="18" charset="0"/>
              <a:cs typeface="Times New Roman" panose="02020603050405020304" pitchFamily="18" charset="0"/>
            </a:endParaRPr>
          </a:p>
          <a:p>
            <a:pPr algn="just"/>
            <a:endParaRPr lang="bs-Latn-BA" sz="2800" dirty="0" smtClean="0">
              <a:latin typeface="Times New Roman" panose="02020603050405020304" pitchFamily="18" charset="0"/>
              <a:cs typeface="Times New Roman" panose="02020603050405020304" pitchFamily="18" charset="0"/>
            </a:endParaRPr>
          </a:p>
          <a:p>
            <a:pPr algn="just"/>
            <a:endParaRPr lang="bs-Latn-BA" sz="2800" dirty="0">
              <a:latin typeface="Times New Roman" panose="02020603050405020304" pitchFamily="18" charset="0"/>
              <a:cs typeface="Times New Roman" panose="02020603050405020304" pitchFamily="18" charset="0"/>
            </a:endParaRPr>
          </a:p>
          <a:p>
            <a:pPr algn="just"/>
            <a:endParaRPr lang="en-US" sz="28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pic>
        <p:nvPicPr>
          <p:cNvPr id="2" name="Picture 2" descr="Датотека:Blausen 0152 CABG All.png — Википедиј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5303" y="2742176"/>
            <a:ext cx="6789049" cy="339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353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3</a:t>
            </a:fld>
            <a:endParaRPr lang="en-US"/>
          </a:p>
        </p:txBody>
      </p:sp>
      <p:sp>
        <p:nvSpPr>
          <p:cNvPr id="3" name="Rectangle 2">
            <a:extLst>
              <a:ext uri="{FF2B5EF4-FFF2-40B4-BE49-F238E27FC236}">
                <a16:creationId xmlns:a16="http://schemas.microsoft.com/office/drawing/2014/main" xmlns="" id="{C7017CBE-6092-4BBC-9071-0875796BA37A}"/>
              </a:ext>
            </a:extLst>
          </p:cNvPr>
          <p:cNvSpPr/>
          <p:nvPr/>
        </p:nvSpPr>
        <p:spPr>
          <a:xfrm>
            <a:off x="0" y="208125"/>
            <a:ext cx="9144000" cy="3970318"/>
          </a:xfrm>
          <a:prstGeom prst="rect">
            <a:avLst/>
          </a:prstGeom>
          <a:noFill/>
        </p:spPr>
        <p:txBody>
          <a:bodyPr wrap="square" lIns="91440" tIns="45720" rIns="91440" bIns="45720">
            <a:spAutoFit/>
          </a:bodyPr>
          <a:lstStyle/>
          <a:p>
            <a:pPr algn="just"/>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smtClean="0">
                <a:latin typeface="Times New Roman" panose="02020603050405020304" pitchFamily="18" charset="0"/>
                <a:cs typeface="Times New Roman" panose="02020603050405020304" pitchFamily="18" charset="0"/>
              </a:rPr>
              <a:t>Endotelna disfunkcija i ateroskleroza</a:t>
            </a:r>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a:latin typeface="Times New Roman" panose="02020603050405020304" pitchFamily="18" charset="0"/>
              <a:cs typeface="Times New Roman" panose="02020603050405020304" pitchFamily="18" charset="0"/>
            </a:endParaRPr>
          </a:p>
          <a:p>
            <a:pPr algn="just"/>
            <a:endParaRPr lang="bs-Latn-BA" sz="2800" dirty="0">
              <a:latin typeface="Times New Roman" panose="02020603050405020304" pitchFamily="18" charset="0"/>
              <a:cs typeface="Times New Roman" panose="02020603050405020304" pitchFamily="18" charset="0"/>
            </a:endParaRPr>
          </a:p>
          <a:p>
            <a:pPr algn="just"/>
            <a:endParaRPr lang="bs-Latn-BA" sz="2800" dirty="0" smtClean="0">
              <a:latin typeface="Times New Roman" panose="02020603050405020304" pitchFamily="18" charset="0"/>
              <a:cs typeface="Times New Roman" panose="02020603050405020304" pitchFamily="18" charset="0"/>
            </a:endParaRPr>
          </a:p>
          <a:p>
            <a:pPr algn="just"/>
            <a:endParaRPr lang="bs-Latn-BA" sz="2800" dirty="0">
              <a:latin typeface="Times New Roman" panose="02020603050405020304" pitchFamily="18" charset="0"/>
              <a:cs typeface="Times New Roman" panose="02020603050405020304" pitchFamily="18" charset="0"/>
            </a:endParaRPr>
          </a:p>
          <a:p>
            <a:pPr algn="just"/>
            <a:endParaRPr lang="en-US" sz="28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018477-B8A2-4326-9FE3-DAEE99F3C44D}"/>
              </a:ext>
            </a:extLst>
          </p:cNvPr>
          <p:cNvSpPr txBox="1"/>
          <p:nvPr/>
        </p:nvSpPr>
        <p:spPr>
          <a:xfrm>
            <a:off x="1986076"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pic>
        <p:nvPicPr>
          <p:cNvPr id="2050" name="Picture 2" descr="Mechanisms underlying endothelial dysfunction and the functional... |  Download Scientific Dia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9131" y="1373775"/>
            <a:ext cx="4485735" cy="442768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175186" y="4351596"/>
            <a:ext cx="1069675" cy="127671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bs-Latn-BA"/>
          </a:p>
        </p:txBody>
      </p:sp>
    </p:spTree>
    <p:extLst>
      <p:ext uri="{BB962C8B-B14F-4D97-AF65-F5344CB8AC3E}">
        <p14:creationId xmlns:p14="http://schemas.microsoft.com/office/powerpoint/2010/main" val="9987927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4</a:t>
            </a:fld>
            <a:endParaRPr lang="en-US"/>
          </a:p>
        </p:txBody>
      </p:sp>
      <p:sp>
        <p:nvSpPr>
          <p:cNvPr id="4" name="Rectangle 3">
            <a:extLst>
              <a:ext uri="{FF2B5EF4-FFF2-40B4-BE49-F238E27FC236}">
                <a16:creationId xmlns:a16="http://schemas.microsoft.com/office/drawing/2014/main" xmlns="" id="{C7017CBE-6092-4BBC-9071-0875796BA37A}"/>
              </a:ext>
            </a:extLst>
          </p:cNvPr>
          <p:cNvSpPr/>
          <p:nvPr/>
        </p:nvSpPr>
        <p:spPr>
          <a:xfrm>
            <a:off x="427775" y="1060819"/>
            <a:ext cx="8264106" cy="4401205"/>
          </a:xfrm>
          <a:prstGeom prst="rect">
            <a:avLst/>
          </a:prstGeom>
          <a:noFill/>
        </p:spPr>
        <p:txBody>
          <a:bodyPr wrap="square" lIns="91440" tIns="45720" rIns="91440" bIns="45720">
            <a:spAutoFit/>
          </a:bodyPr>
          <a:lstStyle/>
          <a:p>
            <a:pPr marL="342900" indent="-342900" algn="just">
              <a:buFont typeface="Arial" panose="020B0604020202020204" pitchFamily="34" charset="0"/>
              <a:buChar char="•"/>
            </a:pPr>
            <a:r>
              <a:rPr lang="bs-Latn-BA" sz="2800" b="1" dirty="0">
                <a:latin typeface="Times New Roman" panose="02020603050405020304" pitchFamily="18" charset="0"/>
                <a:cs typeface="Times New Roman" panose="02020603050405020304" pitchFamily="18" charset="0"/>
              </a:rPr>
              <a:t>Cilj istraživanja</a:t>
            </a:r>
            <a:r>
              <a:rPr lang="bs-Latn-BA" sz="2800" dirty="0">
                <a:latin typeface="Times New Roman" panose="02020603050405020304" pitchFamily="18" charset="0"/>
                <a:cs typeface="Times New Roman" panose="02020603050405020304" pitchFamily="18" charset="0"/>
              </a:rPr>
              <a:t> je uporediti kratkoročnu prohodnost radijalnog i safenskog grafta nakon CABG hirurgije u Klinici za kardiohirurgiju UKC </a:t>
            </a:r>
            <a:r>
              <a:rPr lang="bs-Latn-BA" sz="2800" dirty="0" smtClean="0">
                <a:latin typeface="Times New Roman" panose="02020603050405020304" pitchFamily="18" charset="0"/>
                <a:cs typeface="Times New Roman" panose="02020603050405020304" pitchFamily="18" charset="0"/>
              </a:rPr>
              <a:t>RS</a:t>
            </a: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smtClean="0">
                <a:latin typeface="Times New Roman" panose="02020603050405020304" pitchFamily="18" charset="0"/>
                <a:cs typeface="Times New Roman" panose="02020603050405020304" pitchFamily="18" charset="0"/>
              </a:rPr>
              <a:t>Nulta </a:t>
            </a:r>
            <a:r>
              <a:rPr lang="bs-Latn-BA" sz="2800" dirty="0">
                <a:latin typeface="Times New Roman" panose="02020603050405020304" pitchFamily="18" charset="0"/>
                <a:cs typeface="Times New Roman" panose="02020603050405020304" pitchFamily="18" charset="0"/>
              </a:rPr>
              <a:t>hipoteza: Ne postoji razlika u kratkoročnoj prohodnosti radijalnog grafta i venskog </a:t>
            </a:r>
            <a:r>
              <a:rPr lang="bs-Latn-BA" sz="2800" dirty="0" smtClean="0">
                <a:latin typeface="Times New Roman" panose="02020603050405020304" pitchFamily="18" charset="0"/>
                <a:cs typeface="Times New Roman" panose="02020603050405020304" pitchFamily="18" charset="0"/>
              </a:rPr>
              <a:t>grafta</a:t>
            </a: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a:latin typeface="Times New Roman" panose="02020603050405020304" pitchFamily="18" charset="0"/>
                <a:cs typeface="Times New Roman" panose="02020603050405020304" pitchFamily="18" charset="0"/>
              </a:rPr>
              <a:t>Postoji razlika u kratkoročnoj prohodnosti radijalnog grafta i venskog </a:t>
            </a:r>
            <a:r>
              <a:rPr lang="bs-Latn-BA" sz="2800" dirty="0" smtClean="0">
                <a:latin typeface="Times New Roman" panose="02020603050405020304" pitchFamily="18" charset="0"/>
                <a:cs typeface="Times New Roman" panose="02020603050405020304" pitchFamily="18" charset="0"/>
              </a:rPr>
              <a:t>grafta</a:t>
            </a:r>
            <a:endParaRPr lang="bs-Latn-BA"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Tree>
    <p:extLst>
      <p:ext uri="{BB962C8B-B14F-4D97-AF65-F5344CB8AC3E}">
        <p14:creationId xmlns:p14="http://schemas.microsoft.com/office/powerpoint/2010/main" val="1071987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5</a:t>
            </a:fld>
            <a:endParaRPr lang="en-US"/>
          </a:p>
        </p:txBody>
      </p:sp>
      <p:sp>
        <p:nvSpPr>
          <p:cNvPr id="3" name="Rectangle 2">
            <a:extLst>
              <a:ext uri="{FF2B5EF4-FFF2-40B4-BE49-F238E27FC236}">
                <a16:creationId xmlns:a16="http://schemas.microsoft.com/office/drawing/2014/main" xmlns="" id="{C7017CBE-6092-4BBC-9071-0875796BA37A}"/>
              </a:ext>
            </a:extLst>
          </p:cNvPr>
          <p:cNvSpPr/>
          <p:nvPr/>
        </p:nvSpPr>
        <p:spPr>
          <a:xfrm>
            <a:off x="0" y="273168"/>
            <a:ext cx="9144000" cy="769441"/>
          </a:xfrm>
          <a:prstGeom prst="rect">
            <a:avLst/>
          </a:prstGeom>
          <a:noFill/>
        </p:spPr>
        <p:txBody>
          <a:bodyPr wrap="square" lIns="91440" tIns="45720" rIns="91440" bIns="45720">
            <a:spAutoFit/>
          </a:bodyPr>
          <a:lstStyle/>
          <a:p>
            <a:pPr algn="ctr"/>
            <a:r>
              <a:rPr lang="bs-Latn-BA" sz="4400" b="1" dirty="0" smtClean="0">
                <a:latin typeface="Times New Roman" panose="02020603050405020304" pitchFamily="18" charset="0"/>
                <a:cs typeface="Times New Roman" panose="02020603050405020304" pitchFamily="18" charset="0"/>
              </a:rPr>
              <a:t>Metode</a:t>
            </a:r>
            <a:endParaRPr lang="en-US" sz="44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C7017CBE-6092-4BBC-9071-0875796BA37A}"/>
              </a:ext>
            </a:extLst>
          </p:cNvPr>
          <p:cNvSpPr/>
          <p:nvPr/>
        </p:nvSpPr>
        <p:spPr>
          <a:xfrm>
            <a:off x="0" y="1042609"/>
            <a:ext cx="9144000" cy="3108543"/>
          </a:xfrm>
          <a:prstGeom prst="rect">
            <a:avLst/>
          </a:prstGeom>
          <a:noFill/>
        </p:spPr>
        <p:txBody>
          <a:bodyPr wrap="square" lIns="91440" tIns="45720" rIns="91440" bIns="45720">
            <a:spAutoFit/>
          </a:bodyPr>
          <a:lstStyle/>
          <a:p>
            <a:pPr algn="just"/>
            <a:endParaRPr lang="bs-Latn-BA" sz="2800" dirty="0">
              <a:latin typeface="Times New Roman" panose="02020603050405020304" pitchFamily="18" charset="0"/>
              <a:cs typeface="Times New Roman" panose="02020603050405020304" pitchFamily="18" charset="0"/>
            </a:endParaRPr>
          </a:p>
          <a:p>
            <a:pPr algn="just"/>
            <a:r>
              <a:rPr lang="bs-Latn-BA" sz="2800" dirty="0" smtClean="0">
                <a:latin typeface="Times New Roman" panose="02020603050405020304" pitchFamily="18" charset="0"/>
                <a:cs typeface="Times New Roman" panose="02020603050405020304" pitchFamily="18" charset="0"/>
              </a:rPr>
              <a:t>Period </a:t>
            </a:r>
            <a:r>
              <a:rPr lang="bs-Latn-BA" sz="2800" dirty="0"/>
              <a:t>01.01.2019. do </a:t>
            </a:r>
            <a:r>
              <a:rPr lang="bs-Latn-BA" sz="2800" dirty="0" smtClean="0"/>
              <a:t>31.12.2020            200 pacijenata </a:t>
            </a:r>
            <a:endParaRPr lang="bs-Latn-BA" sz="2800" dirty="0" smtClean="0">
              <a:latin typeface="Times New Roman" panose="02020603050405020304" pitchFamily="18" charset="0"/>
              <a:cs typeface="Times New Roman" panose="02020603050405020304" pitchFamily="18" charset="0"/>
            </a:endParaRPr>
          </a:p>
          <a:p>
            <a:pPr algn="just"/>
            <a:r>
              <a:rPr lang="bs-Latn-BA" sz="2800" dirty="0" smtClean="0">
                <a:latin typeface="Times New Roman" panose="02020603050405020304" pitchFamily="18" charset="0"/>
                <a:cs typeface="Times New Roman" panose="02020603050405020304" pitchFamily="18" charset="0"/>
              </a:rPr>
              <a:t>        </a:t>
            </a:r>
          </a:p>
          <a:p>
            <a:pPr algn="just"/>
            <a:r>
              <a:rPr lang="bs-Latn-BA" sz="2800" dirty="0">
                <a:latin typeface="Times New Roman" panose="02020603050405020304" pitchFamily="18" charset="0"/>
                <a:cs typeface="Times New Roman" panose="02020603050405020304" pitchFamily="18" charset="0"/>
              </a:rPr>
              <a:t> </a:t>
            </a:r>
            <a:r>
              <a:rPr lang="bs-Latn-BA" sz="2800" dirty="0" smtClean="0">
                <a:latin typeface="Times New Roman" panose="02020603050405020304" pitchFamily="18" charset="0"/>
                <a:cs typeface="Times New Roman" panose="02020603050405020304" pitchFamily="18" charset="0"/>
              </a:rPr>
              <a:t>              100 grupa radijalne arterije, 100 grupa venskog </a:t>
            </a:r>
          </a:p>
          <a:p>
            <a:pPr algn="just"/>
            <a:endParaRPr lang="bs-Latn-BA" sz="2800" dirty="0">
              <a:latin typeface="Times New Roman" panose="02020603050405020304" pitchFamily="18" charset="0"/>
              <a:cs typeface="Times New Roman" panose="02020603050405020304" pitchFamily="18" charset="0"/>
            </a:endParaRPr>
          </a:p>
          <a:p>
            <a:pPr algn="just"/>
            <a:r>
              <a:rPr lang="bs-Latn-BA" sz="2800" dirty="0" smtClean="0">
                <a:latin typeface="Times New Roman" panose="02020603050405020304" pitchFamily="18" charset="0"/>
                <a:cs typeface="Times New Roman" panose="02020603050405020304" pitchFamily="18" charset="0"/>
              </a:rPr>
              <a:t>grafta            rekoronarografija 3 mjeseca nakon operacije</a:t>
            </a:r>
            <a:endParaRPr lang="bs-Latn-BA" sz="2800" dirty="0">
              <a:latin typeface="Times New Roman" panose="02020603050405020304" pitchFamily="18" charset="0"/>
              <a:cs typeface="Times New Roman" panose="02020603050405020304" pitchFamily="18" charset="0"/>
            </a:endParaRPr>
          </a:p>
          <a:p>
            <a:pPr algn="just"/>
            <a:endParaRPr lang="en-US" sz="28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
        <p:nvSpPr>
          <p:cNvPr id="5" name="Right Arrow 4"/>
          <p:cNvSpPr/>
          <p:nvPr/>
        </p:nvSpPr>
        <p:spPr>
          <a:xfrm>
            <a:off x="5167224" y="1605016"/>
            <a:ext cx="724619" cy="20703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bs-Latn-BA">
              <a:solidFill>
                <a:schemeClr val="tx1"/>
              </a:solidFill>
            </a:endParaRPr>
          </a:p>
        </p:txBody>
      </p:sp>
      <p:sp>
        <p:nvSpPr>
          <p:cNvPr id="7" name="Right Arrow 6"/>
          <p:cNvSpPr/>
          <p:nvPr/>
        </p:nvSpPr>
        <p:spPr>
          <a:xfrm>
            <a:off x="540590" y="2490661"/>
            <a:ext cx="724619" cy="20703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bs-Latn-BA">
              <a:solidFill>
                <a:schemeClr val="tx1"/>
              </a:solidFill>
            </a:endParaRPr>
          </a:p>
        </p:txBody>
      </p:sp>
      <p:sp>
        <p:nvSpPr>
          <p:cNvPr id="9" name="Right Arrow 8"/>
          <p:cNvSpPr/>
          <p:nvPr/>
        </p:nvSpPr>
        <p:spPr>
          <a:xfrm>
            <a:off x="1032295" y="3363619"/>
            <a:ext cx="724619" cy="20703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bs-Latn-BA">
              <a:solidFill>
                <a:schemeClr val="tx1"/>
              </a:solidFill>
            </a:endParaRPr>
          </a:p>
        </p:txBody>
      </p:sp>
    </p:spTree>
    <p:extLst>
      <p:ext uri="{BB962C8B-B14F-4D97-AF65-F5344CB8AC3E}">
        <p14:creationId xmlns:p14="http://schemas.microsoft.com/office/powerpoint/2010/main" val="1094404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6</a:t>
            </a:fld>
            <a:endParaRPr lang="en-US"/>
          </a:p>
        </p:txBody>
      </p:sp>
      <p:sp>
        <p:nvSpPr>
          <p:cNvPr id="4" name="Rectangle 3">
            <a:extLst>
              <a:ext uri="{FF2B5EF4-FFF2-40B4-BE49-F238E27FC236}">
                <a16:creationId xmlns:a16="http://schemas.microsoft.com/office/drawing/2014/main" xmlns="" id="{C7017CBE-6092-4BBC-9071-0875796BA37A}"/>
              </a:ext>
            </a:extLst>
          </p:cNvPr>
          <p:cNvSpPr/>
          <p:nvPr/>
        </p:nvSpPr>
        <p:spPr>
          <a:xfrm>
            <a:off x="427775" y="1060819"/>
            <a:ext cx="8264106" cy="3970318"/>
          </a:xfrm>
          <a:prstGeom prst="rect">
            <a:avLst/>
          </a:prstGeom>
          <a:noFill/>
        </p:spPr>
        <p:txBody>
          <a:bodyPr wrap="square" lIns="91440" tIns="45720" rIns="91440" bIns="45720">
            <a:spAutoFit/>
          </a:bodyPr>
          <a:lstStyle/>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a:latin typeface="Times New Roman" panose="02020603050405020304" pitchFamily="18" charset="0"/>
                <a:cs typeface="Times New Roman" panose="02020603050405020304" pitchFamily="18" charset="0"/>
              </a:rPr>
              <a:t>Kriterijumi za ulazak u studiju su </a:t>
            </a:r>
            <a:r>
              <a:rPr lang="bs-Latn-BA" sz="2800" dirty="0" smtClean="0">
                <a:latin typeface="Times New Roman" panose="02020603050405020304" pitchFamily="18" charset="0"/>
                <a:cs typeface="Times New Roman" panose="02020603050405020304" pitchFamily="18" charset="0"/>
              </a:rPr>
              <a:t>bili </a:t>
            </a:r>
            <a:r>
              <a:rPr lang="bs-Latn-BA" sz="2800" dirty="0">
                <a:latin typeface="Times New Roman" panose="02020603050405020304" pitchFamily="18" charset="0"/>
                <a:cs typeface="Times New Roman" panose="02020603050405020304" pitchFamily="18" charset="0"/>
              </a:rPr>
              <a:t>starost preko 18 godina, izolovana elektivna CABG hirurgija, on-pump procedure, ejekciona frakcija &gt;30</a:t>
            </a:r>
            <a:r>
              <a:rPr lang="bs-Latn-BA" sz="2800" dirty="0" smtClean="0">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smtClean="0">
                <a:latin typeface="Times New Roman" panose="02020603050405020304" pitchFamily="18" charset="0"/>
                <a:cs typeface="Times New Roman" panose="02020603050405020304" pitchFamily="18" charset="0"/>
              </a:rPr>
              <a:t> </a:t>
            </a:r>
            <a:r>
              <a:rPr lang="bs-Latn-BA" sz="2800" dirty="0">
                <a:latin typeface="Times New Roman" panose="02020603050405020304" pitchFamily="18" charset="0"/>
                <a:cs typeface="Times New Roman" panose="02020603050405020304" pitchFamily="18" charset="0"/>
              </a:rPr>
              <a:t>Kriterijumi za isključenje su bili starost preko 80 godina, prethodna kardiohirurška operacija, pacijenti sa aktivnim kancerom, prethodno zračenje </a:t>
            </a:r>
            <a:r>
              <a:rPr lang="bs-Latn-BA" sz="2800" dirty="0" smtClean="0">
                <a:latin typeface="Times New Roman" panose="02020603050405020304" pitchFamily="18" charset="0"/>
                <a:cs typeface="Times New Roman" panose="02020603050405020304" pitchFamily="18" charset="0"/>
              </a:rPr>
              <a:t>medijastinuma</a:t>
            </a:r>
            <a:endParaRPr lang="bs-Latn-BA"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Tree>
    <p:extLst>
      <p:ext uri="{BB962C8B-B14F-4D97-AF65-F5344CB8AC3E}">
        <p14:creationId xmlns:p14="http://schemas.microsoft.com/office/powerpoint/2010/main" val="4278423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7</a:t>
            </a:fld>
            <a:endParaRPr lang="en-US"/>
          </a:p>
        </p:txBody>
      </p:sp>
      <p:sp>
        <p:nvSpPr>
          <p:cNvPr id="3" name="TextBox 2">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
        <p:nvSpPr>
          <p:cNvPr id="4" name="Rectangle 3">
            <a:extLst>
              <a:ext uri="{FF2B5EF4-FFF2-40B4-BE49-F238E27FC236}">
                <a16:creationId xmlns:a16="http://schemas.microsoft.com/office/drawing/2014/main" xmlns="" id="{C7017CBE-6092-4BBC-9071-0875796BA37A}"/>
              </a:ext>
            </a:extLst>
          </p:cNvPr>
          <p:cNvSpPr/>
          <p:nvPr/>
        </p:nvSpPr>
        <p:spPr>
          <a:xfrm>
            <a:off x="0" y="273168"/>
            <a:ext cx="9144000" cy="769441"/>
          </a:xfrm>
          <a:prstGeom prst="rect">
            <a:avLst/>
          </a:prstGeom>
          <a:noFill/>
        </p:spPr>
        <p:txBody>
          <a:bodyPr wrap="square" lIns="91440" tIns="45720" rIns="91440" bIns="45720">
            <a:spAutoFit/>
          </a:bodyPr>
          <a:lstStyle/>
          <a:p>
            <a:pPr algn="ctr"/>
            <a:r>
              <a:rPr lang="bs-Latn-BA" sz="4400" b="1" dirty="0" smtClean="0">
                <a:latin typeface="Times New Roman" panose="02020603050405020304" pitchFamily="18" charset="0"/>
                <a:cs typeface="Times New Roman" panose="02020603050405020304" pitchFamily="18" charset="0"/>
              </a:rPr>
              <a:t>Rezultati</a:t>
            </a:r>
            <a:endParaRPr lang="en-US" sz="44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360482" y="1774051"/>
            <a:ext cx="6409200" cy="3876251"/>
          </a:xfrm>
          <a:prstGeom prst="rect">
            <a:avLst/>
          </a:prstGeom>
        </p:spPr>
      </p:pic>
    </p:spTree>
    <p:extLst>
      <p:ext uri="{BB962C8B-B14F-4D97-AF65-F5344CB8AC3E}">
        <p14:creationId xmlns:p14="http://schemas.microsoft.com/office/powerpoint/2010/main" val="850842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8</a:t>
            </a:fld>
            <a:endParaRPr lang="en-US"/>
          </a:p>
        </p:txBody>
      </p:sp>
      <p:sp>
        <p:nvSpPr>
          <p:cNvPr id="3" name="TextBox 2">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
        <p:nvSpPr>
          <p:cNvPr id="4" name="Rectangle 3">
            <a:extLst>
              <a:ext uri="{FF2B5EF4-FFF2-40B4-BE49-F238E27FC236}">
                <a16:creationId xmlns:a16="http://schemas.microsoft.com/office/drawing/2014/main" xmlns="" id="{C7017CBE-6092-4BBC-9071-0875796BA37A}"/>
              </a:ext>
            </a:extLst>
          </p:cNvPr>
          <p:cNvSpPr/>
          <p:nvPr/>
        </p:nvSpPr>
        <p:spPr>
          <a:xfrm>
            <a:off x="0" y="273168"/>
            <a:ext cx="9144000" cy="769441"/>
          </a:xfrm>
          <a:prstGeom prst="rect">
            <a:avLst/>
          </a:prstGeom>
          <a:noFill/>
        </p:spPr>
        <p:txBody>
          <a:bodyPr wrap="square" lIns="91440" tIns="45720" rIns="91440" bIns="45720">
            <a:spAutoFit/>
          </a:bodyPr>
          <a:lstStyle/>
          <a:p>
            <a:pPr algn="ctr"/>
            <a:r>
              <a:rPr lang="bs-Latn-BA" sz="4400" b="1" dirty="0" smtClean="0">
                <a:latin typeface="Times New Roman" panose="02020603050405020304" pitchFamily="18" charset="0"/>
                <a:cs typeface="Times New Roman" panose="02020603050405020304" pitchFamily="18" charset="0"/>
              </a:rPr>
              <a:t>Rezultati</a:t>
            </a:r>
            <a:endParaRPr lang="en-US" sz="44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graphicFrame>
        <p:nvGraphicFramePr>
          <p:cNvPr id="7" name="Chart 6"/>
          <p:cNvGraphicFramePr/>
          <p:nvPr>
            <p:extLst>
              <p:ext uri="{D42A27DB-BD31-4B8C-83A1-F6EECF244321}">
                <p14:modId xmlns:p14="http://schemas.microsoft.com/office/powerpoint/2010/main" val="3364244874"/>
              </p:ext>
            </p:extLst>
          </p:nvPr>
        </p:nvGraphicFramePr>
        <p:xfrm>
          <a:off x="1738222" y="1853588"/>
          <a:ext cx="5667555" cy="34721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38444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AE05A82-540F-44F6-907A-49035C5DE833}" type="slidenum">
              <a:rPr lang="en-US" smtClean="0"/>
              <a:t>9</a:t>
            </a:fld>
            <a:endParaRPr lang="en-US"/>
          </a:p>
        </p:txBody>
      </p:sp>
      <p:sp>
        <p:nvSpPr>
          <p:cNvPr id="3" name="TextBox 2">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
        <p:nvSpPr>
          <p:cNvPr id="5" name="Rectangle 4">
            <a:extLst>
              <a:ext uri="{FF2B5EF4-FFF2-40B4-BE49-F238E27FC236}">
                <a16:creationId xmlns:a16="http://schemas.microsoft.com/office/drawing/2014/main" xmlns="" id="{C7017CBE-6092-4BBC-9071-0875796BA37A}"/>
              </a:ext>
            </a:extLst>
          </p:cNvPr>
          <p:cNvSpPr/>
          <p:nvPr/>
        </p:nvSpPr>
        <p:spPr>
          <a:xfrm>
            <a:off x="0" y="273168"/>
            <a:ext cx="9144000" cy="707886"/>
          </a:xfrm>
          <a:prstGeom prst="rect">
            <a:avLst/>
          </a:prstGeom>
          <a:noFill/>
        </p:spPr>
        <p:txBody>
          <a:bodyPr wrap="square" lIns="91440" tIns="45720" rIns="91440" bIns="45720">
            <a:spAutoFit/>
          </a:bodyPr>
          <a:lstStyle/>
          <a:p>
            <a:pPr algn="ctr"/>
            <a:r>
              <a:rPr lang="bs-Latn-BA" sz="4000" b="1" dirty="0" smtClean="0">
                <a:latin typeface="Times New Roman" panose="02020603050405020304" pitchFamily="18" charset="0"/>
                <a:cs typeface="Times New Roman" panose="02020603050405020304" pitchFamily="18" charset="0"/>
              </a:rPr>
              <a:t>Diskusija</a:t>
            </a:r>
            <a:endParaRPr lang="en-US" sz="44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C7017CBE-6092-4BBC-9071-0875796BA37A}"/>
              </a:ext>
            </a:extLst>
          </p:cNvPr>
          <p:cNvSpPr/>
          <p:nvPr/>
        </p:nvSpPr>
        <p:spPr>
          <a:xfrm>
            <a:off x="0" y="981055"/>
            <a:ext cx="9144000" cy="6124754"/>
          </a:xfrm>
          <a:prstGeom prst="rect">
            <a:avLst/>
          </a:prstGeom>
          <a:noFill/>
        </p:spPr>
        <p:txBody>
          <a:bodyPr wrap="square" lIns="91440" tIns="45720" rIns="91440" bIns="45720">
            <a:spAutoFit/>
          </a:bodyPr>
          <a:lstStyle/>
          <a:p>
            <a:pPr algn="just"/>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smtClean="0">
                <a:latin typeface="Times New Roman" panose="02020603050405020304" pitchFamily="18" charset="0"/>
                <a:cs typeface="Times New Roman" panose="02020603050405020304" pitchFamily="18" charset="0"/>
              </a:rPr>
              <a:t>Meta </a:t>
            </a:r>
            <a:r>
              <a:rPr lang="bs-Latn-BA" sz="2800" dirty="0">
                <a:latin typeface="Times New Roman" panose="02020603050405020304" pitchFamily="18" charset="0"/>
                <a:cs typeface="Times New Roman" panose="02020603050405020304" pitchFamily="18" charset="0"/>
              </a:rPr>
              <a:t>analiza Waheeda i saradnika zaključuje da korištenje arterijskog grafta (drugog izbora) nema značajnu prednost u dugoročnoj vijabilnosti, proocentu srčanih udara i ukupnom </a:t>
            </a:r>
            <a:r>
              <a:rPr lang="bs-Latn-BA" sz="2800" dirty="0" smtClean="0">
                <a:latin typeface="Times New Roman" panose="02020603050405020304" pitchFamily="18" charset="0"/>
                <a:cs typeface="Times New Roman" panose="02020603050405020304" pitchFamily="18" charset="0"/>
              </a:rPr>
              <a:t>preživljavanju</a:t>
            </a:r>
          </a:p>
          <a:p>
            <a:pPr marL="342900" indent="-342900" algn="just">
              <a:buFont typeface="Arial" panose="020B0604020202020204" pitchFamily="34" charset="0"/>
              <a:buChar char="•"/>
            </a:pPr>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a:latin typeface="Times New Roman" panose="02020603050405020304" pitchFamily="18" charset="0"/>
                <a:cs typeface="Times New Roman" panose="02020603050405020304" pitchFamily="18" charset="0"/>
              </a:rPr>
              <a:t>Alboom i saradnici daju mišljenje nakon randomizovane studije da i radijalna arterija i safenski graft imaju mnogobrojne prednosti i da su sličnog ishoda, te da je najbitniji idnividualni </a:t>
            </a:r>
            <a:r>
              <a:rPr lang="bs-Latn-BA" sz="2800" dirty="0" smtClean="0">
                <a:latin typeface="Times New Roman" panose="02020603050405020304" pitchFamily="18" charset="0"/>
                <a:cs typeface="Times New Roman" panose="02020603050405020304" pitchFamily="18" charset="0"/>
              </a:rPr>
              <a:t>izbor</a:t>
            </a:r>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algn="just"/>
            <a:endParaRPr lang="bs-Latn-BA" sz="2800" dirty="0" smtClean="0">
              <a:latin typeface="Times New Roman" panose="02020603050405020304" pitchFamily="18" charset="0"/>
              <a:cs typeface="Times New Roman" panose="02020603050405020304" pitchFamily="18" charset="0"/>
            </a:endParaRPr>
          </a:p>
          <a:p>
            <a:pPr algn="just"/>
            <a:endParaRPr lang="en-US" sz="28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1927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AE05A82-540F-44F6-907A-49035C5DE833}" type="slidenum">
              <a:rPr lang="en-US" smtClean="0"/>
              <a:t>10</a:t>
            </a:fld>
            <a:endParaRPr lang="en-US"/>
          </a:p>
        </p:txBody>
      </p:sp>
      <p:sp>
        <p:nvSpPr>
          <p:cNvPr id="3" name="TextBox 2">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
        <p:nvSpPr>
          <p:cNvPr id="5" name="Rectangle 4">
            <a:extLst>
              <a:ext uri="{FF2B5EF4-FFF2-40B4-BE49-F238E27FC236}">
                <a16:creationId xmlns:a16="http://schemas.microsoft.com/office/drawing/2014/main" xmlns="" id="{C7017CBE-6092-4BBC-9071-0875796BA37A}"/>
              </a:ext>
            </a:extLst>
          </p:cNvPr>
          <p:cNvSpPr/>
          <p:nvPr/>
        </p:nvSpPr>
        <p:spPr>
          <a:xfrm>
            <a:off x="0" y="273168"/>
            <a:ext cx="9144000" cy="707886"/>
          </a:xfrm>
          <a:prstGeom prst="rect">
            <a:avLst/>
          </a:prstGeom>
          <a:noFill/>
        </p:spPr>
        <p:txBody>
          <a:bodyPr wrap="square" lIns="91440" tIns="45720" rIns="91440" bIns="45720">
            <a:spAutoFit/>
          </a:bodyPr>
          <a:lstStyle/>
          <a:p>
            <a:pPr algn="ctr"/>
            <a:r>
              <a:rPr lang="bs-Latn-BA" sz="4000" b="1" dirty="0" smtClean="0">
                <a:latin typeface="Times New Roman" panose="02020603050405020304" pitchFamily="18" charset="0"/>
                <a:cs typeface="Times New Roman" panose="02020603050405020304" pitchFamily="18" charset="0"/>
              </a:rPr>
              <a:t>Diskusija</a:t>
            </a:r>
            <a:endParaRPr lang="en-US" sz="44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C7017CBE-6092-4BBC-9071-0875796BA37A}"/>
              </a:ext>
            </a:extLst>
          </p:cNvPr>
          <p:cNvSpPr/>
          <p:nvPr/>
        </p:nvSpPr>
        <p:spPr>
          <a:xfrm>
            <a:off x="0" y="981055"/>
            <a:ext cx="9144000" cy="5262979"/>
          </a:xfrm>
          <a:prstGeom prst="rect">
            <a:avLst/>
          </a:prstGeom>
          <a:noFill/>
        </p:spPr>
        <p:txBody>
          <a:bodyPr wrap="square" lIns="91440" tIns="45720" rIns="91440" bIns="45720">
            <a:spAutoFit/>
          </a:bodyPr>
          <a:lstStyle/>
          <a:p>
            <a:pPr algn="just"/>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sr-Latn-BA" sz="2800" dirty="0">
                <a:latin typeface="Times New Roman" panose="02020603050405020304" pitchFamily="18" charset="0"/>
                <a:cs typeface="Times New Roman" panose="02020603050405020304" pitchFamily="18" charset="0"/>
              </a:rPr>
              <a:t>Zhang i saradnici nakon sistemskog pregleda randomizovanih studija dolaze do zaključka da radijalna arterija ima određene prednosti ali da nivo dokaza nije dovoljno jak, te da se radijalna arterija kao graft drugog izbora može uvrstiti u preporuke samo sa niskim nivoom </a:t>
            </a:r>
            <a:r>
              <a:rPr lang="sr-Latn-BA" sz="2800" dirty="0" smtClean="0">
                <a:latin typeface="Times New Roman" panose="02020603050405020304" pitchFamily="18" charset="0"/>
                <a:cs typeface="Times New Roman" panose="02020603050405020304" pitchFamily="18" charset="0"/>
              </a:rPr>
              <a:t>dokaza</a:t>
            </a:r>
            <a:endParaRPr lang="sr-Latn-BA" sz="2800" dirty="0">
              <a:latin typeface="Times New Roman" panose="02020603050405020304" pitchFamily="18" charset="0"/>
              <a:cs typeface="Times New Roman" panose="02020603050405020304" pitchFamily="18" charset="0"/>
            </a:endParaRPr>
          </a:p>
          <a:p>
            <a:pPr algn="just"/>
            <a:endParaRPr lang="sr-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algn="just"/>
            <a:endParaRPr lang="bs-Latn-BA" sz="2800" dirty="0" smtClean="0">
              <a:latin typeface="Times New Roman" panose="02020603050405020304" pitchFamily="18" charset="0"/>
              <a:cs typeface="Times New Roman" panose="02020603050405020304" pitchFamily="18" charset="0"/>
            </a:endParaRPr>
          </a:p>
          <a:p>
            <a:pPr algn="just"/>
            <a:endParaRPr lang="en-US" sz="28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261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AE05A82-540F-44F6-907A-49035C5DE833}" type="slidenum">
              <a:rPr lang="en-US" smtClean="0"/>
              <a:t>11</a:t>
            </a:fld>
            <a:endParaRPr lang="en-US"/>
          </a:p>
        </p:txBody>
      </p:sp>
      <p:sp>
        <p:nvSpPr>
          <p:cNvPr id="3" name="TextBox 2">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
        <p:nvSpPr>
          <p:cNvPr id="5" name="Rectangle 4">
            <a:extLst>
              <a:ext uri="{FF2B5EF4-FFF2-40B4-BE49-F238E27FC236}">
                <a16:creationId xmlns:a16="http://schemas.microsoft.com/office/drawing/2014/main" xmlns="" id="{C7017CBE-6092-4BBC-9071-0875796BA37A}"/>
              </a:ext>
            </a:extLst>
          </p:cNvPr>
          <p:cNvSpPr/>
          <p:nvPr/>
        </p:nvSpPr>
        <p:spPr>
          <a:xfrm>
            <a:off x="0" y="273168"/>
            <a:ext cx="9144000" cy="707886"/>
          </a:xfrm>
          <a:prstGeom prst="rect">
            <a:avLst/>
          </a:prstGeom>
          <a:noFill/>
        </p:spPr>
        <p:txBody>
          <a:bodyPr wrap="square" lIns="91440" tIns="45720" rIns="91440" bIns="45720">
            <a:spAutoFit/>
          </a:bodyPr>
          <a:lstStyle/>
          <a:p>
            <a:pPr algn="ctr"/>
            <a:r>
              <a:rPr lang="bs-Latn-BA" sz="4000" b="1" dirty="0" smtClean="0">
                <a:latin typeface="Times New Roman" panose="02020603050405020304" pitchFamily="18" charset="0"/>
                <a:cs typeface="Times New Roman" panose="02020603050405020304" pitchFamily="18" charset="0"/>
              </a:rPr>
              <a:t>Diskusija</a:t>
            </a:r>
            <a:endParaRPr lang="en-US" sz="44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C7017CBE-6092-4BBC-9071-0875796BA37A}"/>
              </a:ext>
            </a:extLst>
          </p:cNvPr>
          <p:cNvSpPr/>
          <p:nvPr/>
        </p:nvSpPr>
        <p:spPr>
          <a:xfrm>
            <a:off x="0" y="981055"/>
            <a:ext cx="9144000" cy="5693866"/>
          </a:xfrm>
          <a:prstGeom prst="rect">
            <a:avLst/>
          </a:prstGeom>
          <a:noFill/>
        </p:spPr>
        <p:txBody>
          <a:bodyPr wrap="square" lIns="91440" tIns="45720" rIns="91440" bIns="45720">
            <a:spAutoFit/>
          </a:bodyPr>
          <a:lstStyle/>
          <a:p>
            <a:pPr algn="just"/>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sr-Latn-BA" sz="2800" dirty="0">
                <a:latin typeface="Times New Roman" panose="02020603050405020304" pitchFamily="18" charset="0"/>
                <a:cs typeface="Times New Roman" panose="02020603050405020304" pitchFamily="18" charset="0"/>
              </a:rPr>
              <a:t>Jedina velika studija koja pokazuje jake dokaze i jasne preporuke u korist radijalne arterije je multicentrična randomizovana ROMA studija pod vođstvom Gaudina, koji godinama skuplja podatke o odnosu radijalne arterije prema ostalim graftovima. U objavljenoj meta analizi daje zaključak da je nakon desetogodišnjeg praćenja radijalna arterija pokazala prednost u smislu manjeg rizika od ukupnog broja neželjenih kardiovaskularnih događaja</a:t>
            </a: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bs-Latn-BA" sz="2800" dirty="0" smtClean="0">
              <a:latin typeface="Times New Roman" panose="02020603050405020304" pitchFamily="18" charset="0"/>
              <a:cs typeface="Times New Roman" panose="02020603050405020304" pitchFamily="18" charset="0"/>
            </a:endParaRPr>
          </a:p>
          <a:p>
            <a:pPr algn="just"/>
            <a:endParaRPr lang="bs-Latn-BA" sz="2800" dirty="0" smtClean="0">
              <a:latin typeface="Times New Roman" panose="02020603050405020304" pitchFamily="18" charset="0"/>
              <a:cs typeface="Times New Roman" panose="02020603050405020304" pitchFamily="18" charset="0"/>
            </a:endParaRPr>
          </a:p>
          <a:p>
            <a:pPr algn="just"/>
            <a:endParaRPr lang="en-US" sz="28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8052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AE05A82-540F-44F6-907A-49035C5DE833}" type="slidenum">
              <a:rPr lang="en-US" smtClean="0"/>
              <a:t>12</a:t>
            </a:fld>
            <a:endParaRPr lang="en-US"/>
          </a:p>
        </p:txBody>
      </p:sp>
      <p:sp>
        <p:nvSpPr>
          <p:cNvPr id="3" name="TextBox 2">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sp>
        <p:nvSpPr>
          <p:cNvPr id="5" name="Rectangle 4">
            <a:extLst>
              <a:ext uri="{FF2B5EF4-FFF2-40B4-BE49-F238E27FC236}">
                <a16:creationId xmlns:a16="http://schemas.microsoft.com/office/drawing/2014/main" xmlns="" id="{C7017CBE-6092-4BBC-9071-0875796BA37A}"/>
              </a:ext>
            </a:extLst>
          </p:cNvPr>
          <p:cNvSpPr/>
          <p:nvPr/>
        </p:nvSpPr>
        <p:spPr>
          <a:xfrm>
            <a:off x="0" y="273168"/>
            <a:ext cx="9144000" cy="707886"/>
          </a:xfrm>
          <a:prstGeom prst="rect">
            <a:avLst/>
          </a:prstGeom>
          <a:noFill/>
        </p:spPr>
        <p:txBody>
          <a:bodyPr wrap="square" lIns="91440" tIns="45720" rIns="91440" bIns="45720">
            <a:spAutoFit/>
          </a:bodyPr>
          <a:lstStyle/>
          <a:p>
            <a:pPr algn="ctr"/>
            <a:r>
              <a:rPr lang="bs-Latn-BA" sz="4000" b="1" dirty="0" smtClean="0">
                <a:latin typeface="Times New Roman" panose="02020603050405020304" pitchFamily="18" charset="0"/>
                <a:cs typeface="Times New Roman" panose="02020603050405020304" pitchFamily="18" charset="0"/>
              </a:rPr>
              <a:t>Zaključak</a:t>
            </a:r>
            <a:endParaRPr lang="en-US" sz="44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C7017CBE-6092-4BBC-9071-0875796BA37A}"/>
              </a:ext>
            </a:extLst>
          </p:cNvPr>
          <p:cNvSpPr/>
          <p:nvPr/>
        </p:nvSpPr>
        <p:spPr>
          <a:xfrm>
            <a:off x="0" y="981054"/>
            <a:ext cx="9144000" cy="5262979"/>
          </a:xfrm>
          <a:prstGeom prst="rect">
            <a:avLst/>
          </a:prstGeom>
          <a:noFill/>
        </p:spPr>
        <p:txBody>
          <a:bodyPr wrap="square" lIns="91440" tIns="45720" rIns="91440" bIns="45720">
            <a:spAutoFit/>
          </a:bodyPr>
          <a:lstStyle/>
          <a:p>
            <a:pPr algn="just"/>
            <a:endParaRPr lang="bs-Latn-BA" sz="28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bs-Latn-BA" sz="2800" dirty="0" smtClean="0"/>
              <a:t>U kratkoročnom pogledu nema velike razlike među graftovima</a:t>
            </a:r>
          </a:p>
          <a:p>
            <a:pPr marL="342900" indent="-342900" algn="just">
              <a:buFont typeface="Arial" panose="020B0604020202020204" pitchFamily="34" charset="0"/>
              <a:buChar char="•"/>
            </a:pPr>
            <a:endParaRPr lang="bs-Latn-BA" sz="2800" dirty="0"/>
          </a:p>
          <a:p>
            <a:pPr marL="342900" indent="-342900" algn="just">
              <a:buFont typeface="Arial" panose="020B0604020202020204" pitchFamily="34" charset="0"/>
              <a:buChar char="•"/>
            </a:pPr>
            <a:endParaRPr lang="bs-Latn-BA" sz="2800" dirty="0" smtClean="0"/>
          </a:p>
          <a:p>
            <a:pPr marL="342900" indent="-342900" algn="just">
              <a:buFont typeface="Arial" panose="020B0604020202020204" pitchFamily="34" charset="0"/>
              <a:buChar char="•"/>
            </a:pPr>
            <a:r>
              <a:rPr lang="bs-Latn-BA" sz="2800" dirty="0"/>
              <a:t>Potrebno je srednjeročno i dugoročno praćenje pacijenata, po mogućnosti većih grupa iz ove ustanove kako bi se napravio interni protokol koji će dati najbolje mogućnosti liječenja pacijenata u Klinici za kardiohirurgiju UKC RS po dostupnim tehničkim i ljudskim resursima</a:t>
            </a:r>
          </a:p>
          <a:p>
            <a:pPr algn="just"/>
            <a:endParaRPr lang="bs-Latn-BA" sz="2800" dirty="0">
              <a:latin typeface="Times New Roman" panose="02020603050405020304" pitchFamily="18" charset="0"/>
              <a:cs typeface="Times New Roman" panose="02020603050405020304" pitchFamily="18" charset="0"/>
            </a:endParaRPr>
          </a:p>
          <a:p>
            <a:pPr algn="just"/>
            <a:endParaRPr lang="en-US" sz="2800" b="1" spc="50" dirty="0">
              <a:ln w="0"/>
              <a:solidFill>
                <a:schemeClr val="tx1">
                  <a:lumMod val="65000"/>
                  <a:lumOff val="35000"/>
                </a:schemeClr>
              </a:solidFill>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2197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E05A82-540F-44F6-907A-49035C5DE833}" type="slidenum">
              <a:rPr lang="en-US" smtClean="0"/>
              <a:t>13</a:t>
            </a:fld>
            <a:endParaRPr lang="en-US"/>
          </a:p>
        </p:txBody>
      </p:sp>
      <p:sp>
        <p:nvSpPr>
          <p:cNvPr id="5" name="Rectangle 4">
            <a:extLst>
              <a:ext uri="{FF2B5EF4-FFF2-40B4-BE49-F238E27FC236}">
                <a16:creationId xmlns="" xmlns:a16="http://schemas.microsoft.com/office/drawing/2014/main" id="{C7017CBE-6092-4BBC-9071-0875796BA37A}"/>
              </a:ext>
            </a:extLst>
          </p:cNvPr>
          <p:cNvSpPr/>
          <p:nvPr/>
        </p:nvSpPr>
        <p:spPr>
          <a:xfrm>
            <a:off x="4512412" y="5037451"/>
            <a:ext cx="4107215" cy="769441"/>
          </a:xfrm>
          <a:prstGeom prst="rect">
            <a:avLst/>
          </a:prstGeom>
          <a:noFill/>
        </p:spPr>
        <p:txBody>
          <a:bodyPr wrap="none" lIns="91440" tIns="45720" rIns="91440" bIns="45720">
            <a:spAutoFit/>
          </a:bodyPr>
          <a:lstStyle/>
          <a:p>
            <a:pPr algn="ctr"/>
            <a:r>
              <a:rPr lang="sr-Latn-RS" sz="4400" b="1" spc="50" dirty="0">
                <a:ln w="0"/>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Hvala na </a:t>
            </a:r>
            <a:r>
              <a:rPr lang="sr-Latn-RS" sz="4400" b="1" spc="50" dirty="0" smtClean="0">
                <a:ln w="0"/>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rPr>
              <a:t>pažnji</a:t>
            </a:r>
            <a:endParaRPr lang="en-US" sz="4400" b="1" spc="50" dirty="0">
              <a:ln w="0"/>
              <a:effectLst>
                <a:innerShdw blurRad="63500" dist="50800" dir="13500000">
                  <a:srgbClr val="000000">
                    <a:alpha val="50000"/>
                  </a:srgbClr>
                </a:innerShdw>
              </a:effectLst>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86018477-B8A2-4326-9FE3-DAEE99F3C44D}"/>
              </a:ext>
            </a:extLst>
          </p:cNvPr>
          <p:cNvSpPr txBox="1"/>
          <p:nvPr/>
        </p:nvSpPr>
        <p:spPr>
          <a:xfrm>
            <a:off x="1973905" y="6246525"/>
            <a:ext cx="5171847" cy="584775"/>
          </a:xfrm>
          <a:prstGeom prst="rect">
            <a:avLst/>
          </a:prstGeom>
          <a:noFill/>
        </p:spPr>
        <p:txBody>
          <a:bodyPr wrap="square" rtlCol="0">
            <a:spAutoFit/>
          </a:bodyPr>
          <a:lstStyle/>
          <a:p>
            <a:pPr algn="ctr"/>
            <a:r>
              <a:rPr lang="sr-Latn-RS" sz="900" b="1" dirty="0">
                <a:solidFill>
                  <a:schemeClr val="bg1"/>
                </a:solidFill>
              </a:rPr>
              <a:t>UNIVERZITET U BANJOJ LUCI</a:t>
            </a:r>
            <a:endParaRPr lang="sr-Cyrl-RS" sz="900" b="1" dirty="0">
              <a:solidFill>
                <a:schemeClr val="bg1"/>
              </a:solidFill>
            </a:endParaRPr>
          </a:p>
          <a:p>
            <a:pPr algn="ctr"/>
            <a:r>
              <a:rPr lang="en-US" sz="700" dirty="0">
                <a:solidFill>
                  <a:schemeClr val="bg1"/>
                </a:solidFill>
              </a:rPr>
              <a:t>UNIVERSITY OF BANJA LUKA</a:t>
            </a:r>
            <a:endParaRPr lang="sr-Cyrl-RS" sz="700" dirty="0">
              <a:solidFill>
                <a:schemeClr val="bg1"/>
              </a:solidFill>
            </a:endParaRPr>
          </a:p>
          <a:p>
            <a:pPr algn="ctr"/>
            <a:r>
              <a:rPr lang="sr-Latn-RS" sz="900" b="1" dirty="0">
                <a:solidFill>
                  <a:schemeClr val="bg1"/>
                </a:solidFill>
              </a:rPr>
              <a:t>MEDICINSKI FAKULTET</a:t>
            </a:r>
            <a:endParaRPr lang="en-US" sz="900" b="1" dirty="0">
              <a:solidFill>
                <a:schemeClr val="bg1"/>
              </a:solidFill>
            </a:endParaRPr>
          </a:p>
          <a:p>
            <a:pPr algn="ctr"/>
            <a:r>
              <a:rPr lang="en-US" sz="700" dirty="0">
                <a:solidFill>
                  <a:schemeClr val="bg1"/>
                </a:solidFill>
              </a:rPr>
              <a:t>FACULTY OF MEDICINE </a:t>
            </a:r>
          </a:p>
        </p:txBody>
      </p:sp>
      <p:pic>
        <p:nvPicPr>
          <p:cNvPr id="7" name="Picture 6">
            <a:extLst>
              <a:ext uri="{FF2B5EF4-FFF2-40B4-BE49-F238E27FC236}">
                <a16:creationId xmlns="" xmlns:a16="http://schemas.microsoft.com/office/drawing/2014/main" id="{C84B2255-571B-4F9A-99D6-0087520C1E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8018" y="6237210"/>
            <a:ext cx="601679" cy="594090"/>
          </a:xfrm>
          <a:prstGeom prst="rect">
            <a:avLst/>
          </a:prstGeom>
        </p:spPr>
      </p:pic>
      <p:pic>
        <p:nvPicPr>
          <p:cNvPr id="8" name="Picture 7">
            <a:extLst>
              <a:ext uri="{FF2B5EF4-FFF2-40B4-BE49-F238E27FC236}">
                <a16:creationId xmlns="" xmlns:a16="http://schemas.microsoft.com/office/drawing/2014/main" id="{D09B409D-BE59-4492-A449-CF8EEE1D7E8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03399" y="6272669"/>
            <a:ext cx="446194" cy="523171"/>
          </a:xfrm>
          <a:prstGeom prst="rect">
            <a:avLst/>
          </a:prstGeom>
        </p:spPr>
      </p:pic>
    </p:spTree>
    <p:extLst>
      <p:ext uri="{BB962C8B-B14F-4D97-AF65-F5344CB8AC3E}">
        <p14:creationId xmlns:p14="http://schemas.microsoft.com/office/powerpoint/2010/main" val="1362439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5446</TotalTime>
  <Words>532</Words>
  <Application>Microsoft Office PowerPoint</Application>
  <PresentationFormat>On-screen Show (4:3)</PresentationFormat>
  <Paragraphs>130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Korisnik</dc:creator>
  <cp:lastModifiedBy>D S</cp:lastModifiedBy>
  <cp:revision>138</cp:revision>
  <dcterms:created xsi:type="dcterms:W3CDTF">2017-11-08T08:09:10Z</dcterms:created>
  <dcterms:modified xsi:type="dcterms:W3CDTF">2022-02-08T22:51:16Z</dcterms:modified>
</cp:coreProperties>
</file>