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sldIdLst>
    <p:sldId id="256" r:id="rId2"/>
  </p:sldIdLst>
  <p:sldSz cx="40233600" cy="40233600"/>
  <p:notesSz cx="7004050" cy="9283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672">
          <p15:clr>
            <a:srgbClr val="A4A3A4"/>
          </p15:clr>
        </p15:guide>
        <p15:guide id="2" pos="1267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ta Stiles" initials="CS" lastIdx="1" clrIdx="0">
    <p:extLst>
      <p:ext uri="{19B8F6BF-5375-455C-9EA6-DF929625EA0E}">
        <p15:presenceInfo xmlns:p15="http://schemas.microsoft.com/office/powerpoint/2012/main" userId="b35202bb27e0eab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6EA4"/>
    <a:srgbClr val="EAEAEA"/>
    <a:srgbClr val="FFFFFF"/>
    <a:srgbClr val="006699"/>
    <a:srgbClr val="CCECFF"/>
    <a:srgbClr val="F8F8F8"/>
    <a:srgbClr val="FFFF66"/>
    <a:srgbClr val="003A7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7315" autoAdjust="0"/>
    <p:restoredTop sz="94676" autoAdjust="0"/>
  </p:normalViewPr>
  <p:slideViewPr>
    <p:cSldViewPr>
      <p:cViewPr>
        <p:scale>
          <a:sx n="15" d="100"/>
          <a:sy n="15" d="100"/>
        </p:scale>
        <p:origin x="2266" y="10"/>
      </p:cViewPr>
      <p:guideLst>
        <p:guide orient="horz" pos="12672"/>
        <p:guide pos="12672"/>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Vedrana\Desktop\VEDRANA%20spec\Specijalisti&#269;ki%20rad\PODACI%20ISPITANIKA\ISPITANICI-sre&#273;ivanje%20podataka%20za%20analizu.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Vedrana\Desktop\VEDRANA%20spec\Specijalisti&#269;ki%20rad\PODACI%20ISPITANIKA\ISPITANICI-sre&#273;ivanje%20podataka%20za%20analizu.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dPt>
            <c:idx val="4"/>
            <c:bubble3D val="0"/>
            <c:spPr>
              <a:solidFill>
                <a:schemeClr val="accent5"/>
              </a:solidFill>
              <a:ln w="19050">
                <a:solidFill>
                  <a:schemeClr val="lt1"/>
                </a:solidFill>
              </a:ln>
              <a:effectLst/>
            </c:spPr>
          </c:dPt>
          <c:dPt>
            <c:idx val="5"/>
            <c:bubble3D val="0"/>
            <c:spPr>
              <a:solidFill>
                <a:schemeClr val="accent6"/>
              </a:solidFill>
              <a:ln w="19050">
                <a:solidFill>
                  <a:schemeClr val="lt1"/>
                </a:solidFill>
              </a:ln>
              <a:effectLst/>
            </c:spPr>
          </c:dPt>
          <c:dPt>
            <c:idx val="6"/>
            <c:bubble3D val="0"/>
            <c:spPr>
              <a:solidFill>
                <a:schemeClr val="accent1">
                  <a:lumMod val="60000"/>
                </a:schemeClr>
              </a:solidFill>
              <a:ln w="19050">
                <a:solidFill>
                  <a:schemeClr val="lt1"/>
                </a:solidFill>
              </a:ln>
              <a:effectLst/>
            </c:spPr>
          </c:dPt>
          <c:dPt>
            <c:idx val="7"/>
            <c:bubble3D val="0"/>
            <c:spPr>
              <a:solidFill>
                <a:schemeClr val="accent2">
                  <a:lumMod val="60000"/>
                </a:schemeClr>
              </a:solidFill>
              <a:ln w="19050">
                <a:solidFill>
                  <a:schemeClr val="lt1"/>
                </a:solidFill>
              </a:ln>
              <a:effectLst/>
            </c:spPr>
          </c:dPt>
          <c:dPt>
            <c:idx val="8"/>
            <c:bubble3D val="0"/>
            <c:spPr>
              <a:solidFill>
                <a:schemeClr val="accent3">
                  <a:lumMod val="60000"/>
                </a:schemeClr>
              </a:solidFill>
              <a:ln w="19050">
                <a:solidFill>
                  <a:schemeClr val="lt1"/>
                </a:solidFill>
              </a:ln>
              <a:effectLst/>
            </c:spPr>
          </c:dPt>
          <c:dPt>
            <c:idx val="9"/>
            <c:bubble3D val="0"/>
            <c:spPr>
              <a:solidFill>
                <a:schemeClr val="accent4">
                  <a:lumMod val="60000"/>
                </a:schemeClr>
              </a:solidFill>
              <a:ln w="19050">
                <a:solidFill>
                  <a:schemeClr val="lt1"/>
                </a:solidFill>
              </a:ln>
              <a:effectLst/>
            </c:spPr>
          </c:dPt>
          <c:dPt>
            <c:idx val="10"/>
            <c:bubble3D val="0"/>
            <c:spPr>
              <a:solidFill>
                <a:schemeClr val="accent5">
                  <a:lumMod val="60000"/>
                </a:schemeClr>
              </a:solidFill>
              <a:ln w="19050">
                <a:solidFill>
                  <a:schemeClr val="lt1"/>
                </a:solidFill>
              </a:ln>
              <a:effectLst/>
            </c:spPr>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'Podaci o pacijentu'!$S$37:$AC$37</c:f>
              <c:strCache>
                <c:ptCount val="11"/>
                <c:pt idx="0">
                  <c:v>Pogrešno doziranje</c:v>
                </c:pt>
                <c:pt idx="1">
                  <c:v>Pogrešan put primjene</c:v>
                </c:pt>
                <c:pt idx="2">
                  <c:v>Pogrešna dužina trajanja terapije</c:v>
                </c:pt>
                <c:pt idx="3">
                  <c:v>Nedostatak lijeka</c:v>
                </c:pt>
                <c:pt idx="4">
                  <c:v>Propisivanje novog lijeka</c:v>
                </c:pt>
                <c:pt idx="5">
                  <c:v>Pogrešan interval doziranja</c:v>
                </c:pt>
                <c:pt idx="6">
                  <c:v>Indikacija karakteristična za JIM</c:v>
                </c:pt>
                <c:pt idx="7">
                  <c:v>Lijek nema indikaciju</c:v>
                </c:pt>
                <c:pt idx="8">
                  <c:v>Lijek-lijek interakcija</c:v>
                </c:pt>
                <c:pt idx="9">
                  <c:v>Dupliranje terapije</c:v>
                </c:pt>
                <c:pt idx="10">
                  <c:v>Pogrešan lijek</c:v>
                </c:pt>
              </c:strCache>
            </c:strRef>
          </c:cat>
          <c:val>
            <c:numRef>
              <c:f>'Podaci o pacijentu'!$S$38:$AC$38</c:f>
              <c:numCache>
                <c:formatCode>0.00</c:formatCode>
                <c:ptCount val="11"/>
                <c:pt idx="0">
                  <c:v>10.303030303030303</c:v>
                </c:pt>
                <c:pt idx="1">
                  <c:v>29.09090909090909</c:v>
                </c:pt>
                <c:pt idx="2">
                  <c:v>0.60606060606060608</c:v>
                </c:pt>
                <c:pt idx="3">
                  <c:v>44.242424242424242</c:v>
                </c:pt>
                <c:pt idx="4">
                  <c:v>1.8181818181818181</c:v>
                </c:pt>
                <c:pt idx="5">
                  <c:v>3.6363636363636362</c:v>
                </c:pt>
                <c:pt idx="6">
                  <c:v>2.4242424242424243</c:v>
                </c:pt>
                <c:pt idx="7">
                  <c:v>4.8484848484848486</c:v>
                </c:pt>
                <c:pt idx="8">
                  <c:v>1.8181818181818181</c:v>
                </c:pt>
                <c:pt idx="9">
                  <c:v>0.60606060606060608</c:v>
                </c:pt>
                <c:pt idx="10">
                  <c:v>0.60606060606060608</c:v>
                </c:pt>
              </c:numCache>
            </c:numRef>
          </c:val>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r"/>
      <c:layout>
        <c:manualLayout>
          <c:xMode val="edge"/>
          <c:yMode val="edge"/>
          <c:x val="0.64988318538208201"/>
          <c:y val="6.2080497856319986E-2"/>
          <c:w val="0.32357753648628318"/>
          <c:h val="0.84377693529049613"/>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dPt>
            <c:idx val="4"/>
            <c:bubble3D val="0"/>
            <c:spPr>
              <a:solidFill>
                <a:schemeClr val="accent5"/>
              </a:solidFill>
              <a:ln w="19050">
                <a:solidFill>
                  <a:schemeClr val="lt1"/>
                </a:solidFill>
              </a:ln>
              <a:effectLst/>
            </c:spPr>
          </c:dPt>
          <c:dPt>
            <c:idx val="5"/>
            <c:bubble3D val="0"/>
            <c:spPr>
              <a:solidFill>
                <a:schemeClr val="accent6"/>
              </a:solidFill>
              <a:ln w="19050">
                <a:solidFill>
                  <a:schemeClr val="lt1"/>
                </a:solidFill>
              </a:ln>
              <a:effectLst/>
            </c:spPr>
          </c:dPt>
          <c:dPt>
            <c:idx val="6"/>
            <c:bubble3D val="0"/>
            <c:spPr>
              <a:solidFill>
                <a:schemeClr val="accent1">
                  <a:lumMod val="60000"/>
                </a:schemeClr>
              </a:solidFill>
              <a:ln w="19050">
                <a:solidFill>
                  <a:schemeClr val="lt1"/>
                </a:solidFill>
              </a:ln>
              <a:effectLst/>
            </c:spPr>
          </c:dPt>
          <c:dPt>
            <c:idx val="7"/>
            <c:bubble3D val="0"/>
            <c:spPr>
              <a:solidFill>
                <a:schemeClr val="accent2">
                  <a:lumMod val="60000"/>
                </a:schemeClr>
              </a:solidFill>
              <a:ln w="19050">
                <a:solidFill>
                  <a:schemeClr val="lt1"/>
                </a:solidFill>
              </a:ln>
              <a:effectLst/>
            </c:spPr>
          </c:dPt>
          <c:dPt>
            <c:idx val="8"/>
            <c:bubble3D val="0"/>
            <c:spPr>
              <a:solidFill>
                <a:schemeClr val="accent3">
                  <a:lumMod val="60000"/>
                </a:schemeClr>
              </a:solidFill>
              <a:ln w="19050">
                <a:solidFill>
                  <a:schemeClr val="lt1"/>
                </a:solidFill>
              </a:ln>
              <a:effectLst/>
            </c:spPr>
          </c:dPt>
          <c:dPt>
            <c:idx val="9"/>
            <c:bubble3D val="0"/>
            <c:spPr>
              <a:solidFill>
                <a:schemeClr val="accent4">
                  <a:lumMod val="60000"/>
                </a:schemeClr>
              </a:solidFill>
              <a:ln w="19050">
                <a:solidFill>
                  <a:schemeClr val="lt1"/>
                </a:solidFill>
              </a:ln>
              <a:effectLst/>
            </c:spPr>
          </c:dPt>
          <c:dPt>
            <c:idx val="10"/>
            <c:bubble3D val="0"/>
            <c:spPr>
              <a:solidFill>
                <a:schemeClr val="accent5">
                  <a:lumMod val="60000"/>
                </a:schemeClr>
              </a:solidFill>
              <a:ln w="19050">
                <a:solidFill>
                  <a:schemeClr val="lt1"/>
                </a:solidFill>
              </a:ln>
              <a:effectLst/>
            </c:spPr>
          </c:dPt>
          <c:dPt>
            <c:idx val="11"/>
            <c:bubble3D val="0"/>
            <c:spPr>
              <a:solidFill>
                <a:schemeClr val="accent6">
                  <a:lumMod val="60000"/>
                </a:schemeClr>
              </a:solidFill>
              <a:ln w="19050">
                <a:solidFill>
                  <a:schemeClr val="lt1"/>
                </a:solidFill>
              </a:ln>
              <a:effectLst/>
            </c:spPr>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'Podaci o pacijentu'!$AI$37:$AT$37</c:f>
              <c:strCache>
                <c:ptCount val="12"/>
                <c:pt idx="0">
                  <c:v>Pogrešno doziranje</c:v>
                </c:pt>
                <c:pt idx="1">
                  <c:v>Pogrešan put primjene</c:v>
                </c:pt>
                <c:pt idx="2">
                  <c:v>Pogrešna dužina trajanja terapije</c:v>
                </c:pt>
                <c:pt idx="3">
                  <c:v>Nedostatak lijeka</c:v>
                </c:pt>
                <c:pt idx="4">
                  <c:v>Propisivanje novog lijeka</c:v>
                </c:pt>
                <c:pt idx="5">
                  <c:v>Pogrešan interval doziranja</c:v>
                </c:pt>
                <c:pt idx="6">
                  <c:v>Kontraindikovan lijek</c:v>
                </c:pt>
                <c:pt idx="7">
                  <c:v>Lijek nema indikaciju</c:v>
                </c:pt>
                <c:pt idx="8">
                  <c:v>Lijek-lijek interakcija</c:v>
                </c:pt>
                <c:pt idx="9">
                  <c:v>Dupliranje terapije</c:v>
                </c:pt>
                <c:pt idx="10">
                  <c:v>Nepotreban lijek</c:v>
                </c:pt>
                <c:pt idx="11">
                  <c:v>Pogrešan lijek</c:v>
                </c:pt>
              </c:strCache>
            </c:strRef>
          </c:cat>
          <c:val>
            <c:numRef>
              <c:f>'Podaci o pacijentu'!$AI$38:$AT$38</c:f>
              <c:numCache>
                <c:formatCode>0.00</c:formatCode>
                <c:ptCount val="12"/>
                <c:pt idx="0">
                  <c:v>14.285714285714285</c:v>
                </c:pt>
                <c:pt idx="1">
                  <c:v>1.948051948051948</c:v>
                </c:pt>
                <c:pt idx="2">
                  <c:v>39.61038961038961</c:v>
                </c:pt>
                <c:pt idx="3">
                  <c:v>20.129870129870131</c:v>
                </c:pt>
                <c:pt idx="4">
                  <c:v>3.2467532467532463</c:v>
                </c:pt>
                <c:pt idx="5">
                  <c:v>3.8961038961038961</c:v>
                </c:pt>
                <c:pt idx="6">
                  <c:v>0.64935064935064934</c:v>
                </c:pt>
                <c:pt idx="7">
                  <c:v>7.1428571428571423</c:v>
                </c:pt>
                <c:pt idx="8">
                  <c:v>1.2987012987012987</c:v>
                </c:pt>
                <c:pt idx="9">
                  <c:v>3.8961038961038961</c:v>
                </c:pt>
                <c:pt idx="10">
                  <c:v>0.64935064935064934</c:v>
                </c:pt>
                <c:pt idx="11">
                  <c:v>3.2467532467532463</c:v>
                </c:pt>
              </c:numCache>
            </c:numRef>
          </c:val>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r"/>
      <c:layout>
        <c:manualLayout>
          <c:xMode val="edge"/>
          <c:yMode val="edge"/>
          <c:x val="0.69117121238307999"/>
          <c:y val="6.6119929894429733E-2"/>
          <c:w val="0.2964066218781069"/>
          <c:h val="0.86186308803323797"/>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AE41-977B-4766-9D8E-062B15225330}"/>
              </a:ext>
            </a:extLst>
          </p:cNvPr>
          <p:cNvSpPr>
            <a:spLocks noGrp="1"/>
          </p:cNvSpPr>
          <p:nvPr>
            <p:ph type="ctrTitle"/>
          </p:nvPr>
        </p:nvSpPr>
        <p:spPr>
          <a:xfrm>
            <a:off x="5029200" y="6584530"/>
            <a:ext cx="30175200" cy="14007253"/>
          </a:xfrm>
        </p:spPr>
        <p:txBody>
          <a:bodyPr anchor="b"/>
          <a:lstStyle>
            <a:lvl1pPr algn="ctr">
              <a:defRPr sz="19800"/>
            </a:lvl1pPr>
          </a:lstStyle>
          <a:p>
            <a:r>
              <a:rPr lang="en-US"/>
              <a:t>Click to edit Master title style</a:t>
            </a:r>
          </a:p>
        </p:txBody>
      </p:sp>
      <p:sp>
        <p:nvSpPr>
          <p:cNvPr id="3" name="Subtitle 2">
            <a:extLst>
              <a:ext uri="{FF2B5EF4-FFF2-40B4-BE49-F238E27FC236}">
                <a16:creationId xmlns:a16="http://schemas.microsoft.com/office/drawing/2014/main" xmlns="" id="{672D275C-6EF9-4B15-B6CA-159E1CF0FF89}"/>
              </a:ext>
            </a:extLst>
          </p:cNvPr>
          <p:cNvSpPr>
            <a:spLocks noGrp="1"/>
          </p:cNvSpPr>
          <p:nvPr>
            <p:ph type="subTitle" idx="1"/>
          </p:nvPr>
        </p:nvSpPr>
        <p:spPr>
          <a:xfrm>
            <a:off x="5029200" y="21131956"/>
            <a:ext cx="30175200" cy="9713804"/>
          </a:xfrm>
        </p:spPr>
        <p:txBody>
          <a:bodyPr/>
          <a:lstStyle>
            <a:lvl1pPr marL="0" indent="0" algn="ctr">
              <a:buNone/>
              <a:defRPr sz="7920"/>
            </a:lvl1pPr>
            <a:lvl2pPr marL="1508760" indent="0" algn="ctr">
              <a:buNone/>
              <a:defRPr sz="6600"/>
            </a:lvl2pPr>
            <a:lvl3pPr marL="3017520" indent="0" algn="ctr">
              <a:buNone/>
              <a:defRPr sz="5940"/>
            </a:lvl3pPr>
            <a:lvl4pPr marL="4526280" indent="0" algn="ctr">
              <a:buNone/>
              <a:defRPr sz="5280"/>
            </a:lvl4pPr>
            <a:lvl5pPr marL="6035040" indent="0" algn="ctr">
              <a:buNone/>
              <a:defRPr sz="5280"/>
            </a:lvl5pPr>
            <a:lvl6pPr marL="7543800" indent="0" algn="ctr">
              <a:buNone/>
              <a:defRPr sz="5280"/>
            </a:lvl6pPr>
            <a:lvl7pPr marL="9052560" indent="0" algn="ctr">
              <a:buNone/>
              <a:defRPr sz="5280"/>
            </a:lvl7pPr>
            <a:lvl8pPr marL="10561320" indent="0" algn="ctr">
              <a:buNone/>
              <a:defRPr sz="5280"/>
            </a:lvl8pPr>
            <a:lvl9pPr marL="12070080" indent="0" algn="ctr">
              <a:buNone/>
              <a:defRPr sz="5280"/>
            </a:lvl9pPr>
          </a:lstStyle>
          <a:p>
            <a:r>
              <a:rPr lang="en-US"/>
              <a:t>Click to edit Master subtitle style</a:t>
            </a:r>
          </a:p>
        </p:txBody>
      </p:sp>
      <p:sp>
        <p:nvSpPr>
          <p:cNvPr id="4" name="Date Placeholder 3">
            <a:extLst>
              <a:ext uri="{FF2B5EF4-FFF2-40B4-BE49-F238E27FC236}">
                <a16:creationId xmlns:a16="http://schemas.microsoft.com/office/drawing/2014/main" xmlns="" id="{4703AB26-CF12-4972-82BC-B29BB41D7672}"/>
              </a:ext>
            </a:extLst>
          </p:cNvPr>
          <p:cNvSpPr>
            <a:spLocks noGrp="1"/>
          </p:cNvSpPr>
          <p:nvPr>
            <p:ph type="dt" sz="half" idx="10"/>
          </p:nvPr>
        </p:nvSpPr>
        <p:spPr/>
        <p:txBody>
          <a:bodyPr/>
          <a:lstStyle/>
          <a:p>
            <a:fld id="{547978B2-369F-46DE-9CB3-632AEF8809BF}" type="datetimeFigureOut">
              <a:rPr lang="en-US" smtClean="0"/>
              <a:t>9/27/2022</a:t>
            </a:fld>
            <a:endParaRPr lang="en-US"/>
          </a:p>
        </p:txBody>
      </p:sp>
      <p:sp>
        <p:nvSpPr>
          <p:cNvPr id="5" name="Footer Placeholder 4">
            <a:extLst>
              <a:ext uri="{FF2B5EF4-FFF2-40B4-BE49-F238E27FC236}">
                <a16:creationId xmlns:a16="http://schemas.microsoft.com/office/drawing/2014/main" xmlns="" id="{B0923CD8-BE7E-4750-9069-0EF3E70022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70A0FFC-A8BE-4334-8CED-813021EFD436}"/>
              </a:ext>
            </a:extLst>
          </p:cNvPr>
          <p:cNvSpPr>
            <a:spLocks noGrp="1"/>
          </p:cNvSpPr>
          <p:nvPr>
            <p:ph type="sldNum" sz="quarter" idx="12"/>
          </p:nvPr>
        </p:nvSpPr>
        <p:spPr/>
        <p:txBody>
          <a:bodyPr/>
          <a:lstStyle/>
          <a:p>
            <a:fld id="{735EE51A-51D7-4ABB-9EE6-C98170A62AB7}" type="slidenum">
              <a:rPr lang="en-US" smtClean="0"/>
              <a:t>‹#›</a:t>
            </a:fld>
            <a:endParaRPr lang="en-US"/>
          </a:p>
        </p:txBody>
      </p:sp>
    </p:spTree>
    <p:extLst>
      <p:ext uri="{BB962C8B-B14F-4D97-AF65-F5344CB8AC3E}">
        <p14:creationId xmlns:p14="http://schemas.microsoft.com/office/powerpoint/2010/main" val="1628603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5388C3-D88A-46AD-A951-6E2E2C37719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D809B76-75B0-4452-BB11-9E7D9060D33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D426EE5-E33F-41EF-9428-8EDDE4B2042E}"/>
              </a:ext>
            </a:extLst>
          </p:cNvPr>
          <p:cNvSpPr>
            <a:spLocks noGrp="1"/>
          </p:cNvSpPr>
          <p:nvPr>
            <p:ph type="dt" sz="half" idx="10"/>
          </p:nvPr>
        </p:nvSpPr>
        <p:spPr/>
        <p:txBody>
          <a:bodyPr/>
          <a:lstStyle/>
          <a:p>
            <a:fld id="{547978B2-369F-46DE-9CB3-632AEF8809BF}" type="datetimeFigureOut">
              <a:rPr lang="en-US" smtClean="0"/>
              <a:t>9/27/2022</a:t>
            </a:fld>
            <a:endParaRPr lang="en-US"/>
          </a:p>
        </p:txBody>
      </p:sp>
      <p:sp>
        <p:nvSpPr>
          <p:cNvPr id="5" name="Footer Placeholder 4">
            <a:extLst>
              <a:ext uri="{FF2B5EF4-FFF2-40B4-BE49-F238E27FC236}">
                <a16:creationId xmlns:a16="http://schemas.microsoft.com/office/drawing/2014/main" xmlns="" id="{DD952F4A-EC4E-4F11-9B95-0CE7959B9B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E266BC9A-9463-41C5-B3F4-FF75EE4A3566}"/>
              </a:ext>
            </a:extLst>
          </p:cNvPr>
          <p:cNvSpPr>
            <a:spLocks noGrp="1"/>
          </p:cNvSpPr>
          <p:nvPr>
            <p:ph type="sldNum" sz="quarter" idx="12"/>
          </p:nvPr>
        </p:nvSpPr>
        <p:spPr/>
        <p:txBody>
          <a:bodyPr/>
          <a:lstStyle/>
          <a:p>
            <a:fld id="{735EE51A-51D7-4ABB-9EE6-C98170A62AB7}" type="slidenum">
              <a:rPr lang="en-US" smtClean="0"/>
              <a:t>‹#›</a:t>
            </a:fld>
            <a:endParaRPr lang="en-US"/>
          </a:p>
        </p:txBody>
      </p:sp>
    </p:spTree>
    <p:extLst>
      <p:ext uri="{BB962C8B-B14F-4D97-AF65-F5344CB8AC3E}">
        <p14:creationId xmlns:p14="http://schemas.microsoft.com/office/powerpoint/2010/main" val="2869127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C8BBEA-D35E-43C5-9A73-C39007CB4D90}"/>
              </a:ext>
            </a:extLst>
          </p:cNvPr>
          <p:cNvSpPr>
            <a:spLocks noGrp="1"/>
          </p:cNvSpPr>
          <p:nvPr>
            <p:ph type="title"/>
          </p:nvPr>
        </p:nvSpPr>
        <p:spPr>
          <a:xfrm>
            <a:off x="2745105" y="10030466"/>
            <a:ext cx="34701480" cy="16736057"/>
          </a:xfrm>
        </p:spPr>
        <p:txBody>
          <a:bodyPr anchor="b"/>
          <a:lstStyle>
            <a:lvl1pPr>
              <a:defRPr sz="19800"/>
            </a:lvl1pPr>
          </a:lstStyle>
          <a:p>
            <a:r>
              <a:rPr lang="en-US"/>
              <a:t>Click to edit Master title style</a:t>
            </a:r>
          </a:p>
        </p:txBody>
      </p:sp>
      <p:sp>
        <p:nvSpPr>
          <p:cNvPr id="3" name="Text Placeholder 2">
            <a:extLst>
              <a:ext uri="{FF2B5EF4-FFF2-40B4-BE49-F238E27FC236}">
                <a16:creationId xmlns:a16="http://schemas.microsoft.com/office/drawing/2014/main" xmlns="" id="{86D0ACA4-3353-4533-B548-D5F6BE946597}"/>
              </a:ext>
            </a:extLst>
          </p:cNvPr>
          <p:cNvSpPr>
            <a:spLocks noGrp="1"/>
          </p:cNvSpPr>
          <p:nvPr>
            <p:ph type="body" idx="1"/>
          </p:nvPr>
        </p:nvSpPr>
        <p:spPr>
          <a:xfrm>
            <a:off x="2745105" y="26924853"/>
            <a:ext cx="34701480" cy="8801097"/>
          </a:xfrm>
        </p:spPr>
        <p:txBody>
          <a:bodyPr/>
          <a:lstStyle>
            <a:lvl1pPr marL="0" indent="0">
              <a:buNone/>
              <a:defRPr sz="7920">
                <a:solidFill>
                  <a:schemeClr val="tx1">
                    <a:tint val="75000"/>
                  </a:schemeClr>
                </a:solidFill>
              </a:defRPr>
            </a:lvl1pPr>
            <a:lvl2pPr marL="1508760" indent="0">
              <a:buNone/>
              <a:defRPr sz="6600">
                <a:solidFill>
                  <a:schemeClr val="tx1">
                    <a:tint val="75000"/>
                  </a:schemeClr>
                </a:solidFill>
              </a:defRPr>
            </a:lvl2pPr>
            <a:lvl3pPr marL="3017520" indent="0">
              <a:buNone/>
              <a:defRPr sz="5940">
                <a:solidFill>
                  <a:schemeClr val="tx1">
                    <a:tint val="75000"/>
                  </a:schemeClr>
                </a:solidFill>
              </a:defRPr>
            </a:lvl3pPr>
            <a:lvl4pPr marL="4526280" indent="0">
              <a:buNone/>
              <a:defRPr sz="5280">
                <a:solidFill>
                  <a:schemeClr val="tx1">
                    <a:tint val="75000"/>
                  </a:schemeClr>
                </a:solidFill>
              </a:defRPr>
            </a:lvl4pPr>
            <a:lvl5pPr marL="6035040" indent="0">
              <a:buNone/>
              <a:defRPr sz="5280">
                <a:solidFill>
                  <a:schemeClr val="tx1">
                    <a:tint val="75000"/>
                  </a:schemeClr>
                </a:solidFill>
              </a:defRPr>
            </a:lvl5pPr>
            <a:lvl6pPr marL="7543800" indent="0">
              <a:buNone/>
              <a:defRPr sz="5280">
                <a:solidFill>
                  <a:schemeClr val="tx1">
                    <a:tint val="75000"/>
                  </a:schemeClr>
                </a:solidFill>
              </a:defRPr>
            </a:lvl6pPr>
            <a:lvl7pPr marL="9052560" indent="0">
              <a:buNone/>
              <a:defRPr sz="5280">
                <a:solidFill>
                  <a:schemeClr val="tx1">
                    <a:tint val="75000"/>
                  </a:schemeClr>
                </a:solidFill>
              </a:defRPr>
            </a:lvl7pPr>
            <a:lvl8pPr marL="10561320" indent="0">
              <a:buNone/>
              <a:defRPr sz="5280">
                <a:solidFill>
                  <a:schemeClr val="tx1">
                    <a:tint val="75000"/>
                  </a:schemeClr>
                </a:solidFill>
              </a:defRPr>
            </a:lvl8pPr>
            <a:lvl9pPr marL="12070080" indent="0">
              <a:buNone/>
              <a:defRPr sz="528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52D57A92-2528-43F7-9A2E-01D31E7CEA35}"/>
              </a:ext>
            </a:extLst>
          </p:cNvPr>
          <p:cNvSpPr>
            <a:spLocks noGrp="1"/>
          </p:cNvSpPr>
          <p:nvPr>
            <p:ph type="dt" sz="half" idx="10"/>
          </p:nvPr>
        </p:nvSpPr>
        <p:spPr/>
        <p:txBody>
          <a:bodyPr/>
          <a:lstStyle/>
          <a:p>
            <a:fld id="{547978B2-369F-46DE-9CB3-632AEF8809BF}" type="datetimeFigureOut">
              <a:rPr lang="en-US" smtClean="0"/>
              <a:t>9/27/2022</a:t>
            </a:fld>
            <a:endParaRPr lang="en-US"/>
          </a:p>
        </p:txBody>
      </p:sp>
      <p:sp>
        <p:nvSpPr>
          <p:cNvPr id="5" name="Footer Placeholder 4">
            <a:extLst>
              <a:ext uri="{FF2B5EF4-FFF2-40B4-BE49-F238E27FC236}">
                <a16:creationId xmlns:a16="http://schemas.microsoft.com/office/drawing/2014/main" xmlns="" id="{216BEDF0-54FE-4DE1-88D1-91E17C7EA9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CBBF6A8-23E2-492B-9EF4-2D34D4417E0D}"/>
              </a:ext>
            </a:extLst>
          </p:cNvPr>
          <p:cNvSpPr>
            <a:spLocks noGrp="1"/>
          </p:cNvSpPr>
          <p:nvPr>
            <p:ph type="sldNum" sz="quarter" idx="12"/>
          </p:nvPr>
        </p:nvSpPr>
        <p:spPr/>
        <p:txBody>
          <a:bodyPr/>
          <a:lstStyle/>
          <a:p>
            <a:fld id="{735EE51A-51D7-4ABB-9EE6-C98170A62AB7}" type="slidenum">
              <a:rPr lang="en-US" smtClean="0"/>
              <a:t>‹#›</a:t>
            </a:fld>
            <a:endParaRPr lang="en-US"/>
          </a:p>
        </p:txBody>
      </p:sp>
    </p:spTree>
    <p:extLst>
      <p:ext uri="{BB962C8B-B14F-4D97-AF65-F5344CB8AC3E}">
        <p14:creationId xmlns:p14="http://schemas.microsoft.com/office/powerpoint/2010/main" val="1455448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BD8D39A-D483-4707-B145-6C2AEF05A7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AEB06AD5-6A9B-440D-9EE1-896B802788D9}"/>
              </a:ext>
            </a:extLst>
          </p:cNvPr>
          <p:cNvSpPr>
            <a:spLocks noGrp="1"/>
          </p:cNvSpPr>
          <p:nvPr>
            <p:ph sz="half" idx="1"/>
          </p:nvPr>
        </p:nvSpPr>
        <p:spPr>
          <a:xfrm>
            <a:off x="2766060" y="10710333"/>
            <a:ext cx="17099280" cy="255278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7E037028-172E-4796-B423-A2B992EBB1E2}"/>
              </a:ext>
            </a:extLst>
          </p:cNvPr>
          <p:cNvSpPr>
            <a:spLocks noGrp="1"/>
          </p:cNvSpPr>
          <p:nvPr>
            <p:ph sz="half" idx="2"/>
          </p:nvPr>
        </p:nvSpPr>
        <p:spPr>
          <a:xfrm>
            <a:off x="20368260" y="10710333"/>
            <a:ext cx="17099280" cy="255278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688B7E5-342F-45A2-B9BE-EE15D204E576}"/>
              </a:ext>
            </a:extLst>
          </p:cNvPr>
          <p:cNvSpPr>
            <a:spLocks noGrp="1"/>
          </p:cNvSpPr>
          <p:nvPr>
            <p:ph type="dt" sz="half" idx="10"/>
          </p:nvPr>
        </p:nvSpPr>
        <p:spPr/>
        <p:txBody>
          <a:bodyPr/>
          <a:lstStyle/>
          <a:p>
            <a:fld id="{547978B2-369F-46DE-9CB3-632AEF8809BF}" type="datetimeFigureOut">
              <a:rPr lang="en-US" smtClean="0"/>
              <a:t>9/27/2022</a:t>
            </a:fld>
            <a:endParaRPr lang="en-US"/>
          </a:p>
        </p:txBody>
      </p:sp>
      <p:sp>
        <p:nvSpPr>
          <p:cNvPr id="6" name="Footer Placeholder 5">
            <a:extLst>
              <a:ext uri="{FF2B5EF4-FFF2-40B4-BE49-F238E27FC236}">
                <a16:creationId xmlns:a16="http://schemas.microsoft.com/office/drawing/2014/main" xmlns="" id="{EADCB955-9574-4DAA-AF05-5BAC9340E0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E80B01A3-513F-47DD-B58E-63C153561387}"/>
              </a:ext>
            </a:extLst>
          </p:cNvPr>
          <p:cNvSpPr>
            <a:spLocks noGrp="1"/>
          </p:cNvSpPr>
          <p:nvPr>
            <p:ph type="sldNum" sz="quarter" idx="12"/>
          </p:nvPr>
        </p:nvSpPr>
        <p:spPr/>
        <p:txBody>
          <a:bodyPr/>
          <a:lstStyle/>
          <a:p>
            <a:fld id="{735EE51A-51D7-4ABB-9EE6-C98170A62AB7}" type="slidenum">
              <a:rPr lang="en-US" smtClean="0"/>
              <a:t>‹#›</a:t>
            </a:fld>
            <a:endParaRPr lang="en-US"/>
          </a:p>
        </p:txBody>
      </p:sp>
    </p:spTree>
    <p:extLst>
      <p:ext uri="{BB962C8B-B14F-4D97-AF65-F5344CB8AC3E}">
        <p14:creationId xmlns:p14="http://schemas.microsoft.com/office/powerpoint/2010/main" val="1530258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8AF0810-0CF5-4A47-86F3-1A95C0275295}"/>
              </a:ext>
            </a:extLst>
          </p:cNvPr>
          <p:cNvSpPr>
            <a:spLocks noGrp="1"/>
          </p:cNvSpPr>
          <p:nvPr>
            <p:ph type="title"/>
          </p:nvPr>
        </p:nvSpPr>
        <p:spPr>
          <a:xfrm>
            <a:off x="2771300" y="2142070"/>
            <a:ext cx="34701480" cy="7776636"/>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D5F0A303-5E56-49AB-AFFF-681167C6EF80}"/>
              </a:ext>
            </a:extLst>
          </p:cNvPr>
          <p:cNvSpPr>
            <a:spLocks noGrp="1"/>
          </p:cNvSpPr>
          <p:nvPr>
            <p:ph type="body" idx="1"/>
          </p:nvPr>
        </p:nvSpPr>
        <p:spPr>
          <a:xfrm>
            <a:off x="2771302" y="9862823"/>
            <a:ext cx="17020697" cy="4833617"/>
          </a:xfrm>
        </p:spPr>
        <p:txBody>
          <a:bodyPr anchor="b"/>
          <a:lstStyle>
            <a:lvl1pPr marL="0" indent="0">
              <a:buNone/>
              <a:defRPr sz="7920" b="1"/>
            </a:lvl1pPr>
            <a:lvl2pPr marL="1508760" indent="0">
              <a:buNone/>
              <a:defRPr sz="6600" b="1"/>
            </a:lvl2pPr>
            <a:lvl3pPr marL="3017520" indent="0">
              <a:buNone/>
              <a:defRPr sz="5940" b="1"/>
            </a:lvl3pPr>
            <a:lvl4pPr marL="4526280" indent="0">
              <a:buNone/>
              <a:defRPr sz="5280" b="1"/>
            </a:lvl4pPr>
            <a:lvl5pPr marL="6035040" indent="0">
              <a:buNone/>
              <a:defRPr sz="5280" b="1"/>
            </a:lvl5pPr>
            <a:lvl6pPr marL="7543800" indent="0">
              <a:buNone/>
              <a:defRPr sz="5280" b="1"/>
            </a:lvl6pPr>
            <a:lvl7pPr marL="9052560" indent="0">
              <a:buNone/>
              <a:defRPr sz="5280" b="1"/>
            </a:lvl7pPr>
            <a:lvl8pPr marL="10561320" indent="0">
              <a:buNone/>
              <a:defRPr sz="5280" b="1"/>
            </a:lvl8pPr>
            <a:lvl9pPr marL="12070080" indent="0">
              <a:buNone/>
              <a:defRPr sz="5280" b="1"/>
            </a:lvl9pPr>
          </a:lstStyle>
          <a:p>
            <a:pPr lvl="0"/>
            <a:r>
              <a:rPr lang="en-US"/>
              <a:t>Edit Master text styles</a:t>
            </a:r>
          </a:p>
        </p:txBody>
      </p:sp>
      <p:sp>
        <p:nvSpPr>
          <p:cNvPr id="4" name="Content Placeholder 3">
            <a:extLst>
              <a:ext uri="{FF2B5EF4-FFF2-40B4-BE49-F238E27FC236}">
                <a16:creationId xmlns:a16="http://schemas.microsoft.com/office/drawing/2014/main" xmlns="" id="{32756A75-7E6A-4C85-9E0E-71EB92231349}"/>
              </a:ext>
            </a:extLst>
          </p:cNvPr>
          <p:cNvSpPr>
            <a:spLocks noGrp="1"/>
          </p:cNvSpPr>
          <p:nvPr>
            <p:ph sz="half" idx="2"/>
          </p:nvPr>
        </p:nvSpPr>
        <p:spPr>
          <a:xfrm>
            <a:off x="2771302" y="14696440"/>
            <a:ext cx="17020697" cy="216162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E8C4CAB8-163C-4AB2-9361-36E9078CF246}"/>
              </a:ext>
            </a:extLst>
          </p:cNvPr>
          <p:cNvSpPr>
            <a:spLocks noGrp="1"/>
          </p:cNvSpPr>
          <p:nvPr>
            <p:ph type="body" sz="quarter" idx="3"/>
          </p:nvPr>
        </p:nvSpPr>
        <p:spPr>
          <a:xfrm>
            <a:off x="20368260" y="9862823"/>
            <a:ext cx="17104520" cy="4833617"/>
          </a:xfrm>
        </p:spPr>
        <p:txBody>
          <a:bodyPr anchor="b"/>
          <a:lstStyle>
            <a:lvl1pPr marL="0" indent="0">
              <a:buNone/>
              <a:defRPr sz="7920" b="1"/>
            </a:lvl1pPr>
            <a:lvl2pPr marL="1508760" indent="0">
              <a:buNone/>
              <a:defRPr sz="6600" b="1"/>
            </a:lvl2pPr>
            <a:lvl3pPr marL="3017520" indent="0">
              <a:buNone/>
              <a:defRPr sz="5940" b="1"/>
            </a:lvl3pPr>
            <a:lvl4pPr marL="4526280" indent="0">
              <a:buNone/>
              <a:defRPr sz="5280" b="1"/>
            </a:lvl4pPr>
            <a:lvl5pPr marL="6035040" indent="0">
              <a:buNone/>
              <a:defRPr sz="5280" b="1"/>
            </a:lvl5pPr>
            <a:lvl6pPr marL="7543800" indent="0">
              <a:buNone/>
              <a:defRPr sz="5280" b="1"/>
            </a:lvl6pPr>
            <a:lvl7pPr marL="9052560" indent="0">
              <a:buNone/>
              <a:defRPr sz="5280" b="1"/>
            </a:lvl7pPr>
            <a:lvl8pPr marL="10561320" indent="0">
              <a:buNone/>
              <a:defRPr sz="5280" b="1"/>
            </a:lvl8pPr>
            <a:lvl9pPr marL="12070080" indent="0">
              <a:buNone/>
              <a:defRPr sz="5280" b="1"/>
            </a:lvl9pPr>
          </a:lstStyle>
          <a:p>
            <a:pPr lvl="0"/>
            <a:r>
              <a:rPr lang="en-US"/>
              <a:t>Edit Master text styles</a:t>
            </a:r>
          </a:p>
        </p:txBody>
      </p:sp>
      <p:sp>
        <p:nvSpPr>
          <p:cNvPr id="6" name="Content Placeholder 5">
            <a:extLst>
              <a:ext uri="{FF2B5EF4-FFF2-40B4-BE49-F238E27FC236}">
                <a16:creationId xmlns:a16="http://schemas.microsoft.com/office/drawing/2014/main" xmlns="" id="{EF8391A2-1479-4384-91C2-FB007643D487}"/>
              </a:ext>
            </a:extLst>
          </p:cNvPr>
          <p:cNvSpPr>
            <a:spLocks noGrp="1"/>
          </p:cNvSpPr>
          <p:nvPr>
            <p:ph sz="quarter" idx="4"/>
          </p:nvPr>
        </p:nvSpPr>
        <p:spPr>
          <a:xfrm>
            <a:off x="20368260" y="14696440"/>
            <a:ext cx="17104520" cy="216162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E6E1354C-9244-4377-B9C1-8F12A7AFE139}"/>
              </a:ext>
            </a:extLst>
          </p:cNvPr>
          <p:cNvSpPr>
            <a:spLocks noGrp="1"/>
          </p:cNvSpPr>
          <p:nvPr>
            <p:ph type="dt" sz="half" idx="10"/>
          </p:nvPr>
        </p:nvSpPr>
        <p:spPr/>
        <p:txBody>
          <a:bodyPr/>
          <a:lstStyle/>
          <a:p>
            <a:fld id="{547978B2-369F-46DE-9CB3-632AEF8809BF}" type="datetimeFigureOut">
              <a:rPr lang="en-US" smtClean="0"/>
              <a:t>9/27/2022</a:t>
            </a:fld>
            <a:endParaRPr lang="en-US"/>
          </a:p>
        </p:txBody>
      </p:sp>
      <p:sp>
        <p:nvSpPr>
          <p:cNvPr id="8" name="Footer Placeholder 7">
            <a:extLst>
              <a:ext uri="{FF2B5EF4-FFF2-40B4-BE49-F238E27FC236}">
                <a16:creationId xmlns:a16="http://schemas.microsoft.com/office/drawing/2014/main" xmlns="" id="{2B667047-8FAB-4ED5-8D7F-278E04E86AB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ED4AA354-655A-4F94-87A0-B4BCEC92AE87}"/>
              </a:ext>
            </a:extLst>
          </p:cNvPr>
          <p:cNvSpPr>
            <a:spLocks noGrp="1"/>
          </p:cNvSpPr>
          <p:nvPr>
            <p:ph type="sldNum" sz="quarter" idx="12"/>
          </p:nvPr>
        </p:nvSpPr>
        <p:spPr/>
        <p:txBody>
          <a:bodyPr/>
          <a:lstStyle/>
          <a:p>
            <a:fld id="{735EE51A-51D7-4ABB-9EE6-C98170A62AB7}" type="slidenum">
              <a:rPr lang="en-US" smtClean="0"/>
              <a:t>‹#›</a:t>
            </a:fld>
            <a:endParaRPr lang="en-US"/>
          </a:p>
        </p:txBody>
      </p:sp>
    </p:spTree>
    <p:extLst>
      <p:ext uri="{BB962C8B-B14F-4D97-AF65-F5344CB8AC3E}">
        <p14:creationId xmlns:p14="http://schemas.microsoft.com/office/powerpoint/2010/main" val="796861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0D079B-C228-430A-9F49-44DB09939A7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D81E05A7-434D-457C-A595-88E05BE86C63}"/>
              </a:ext>
            </a:extLst>
          </p:cNvPr>
          <p:cNvSpPr>
            <a:spLocks noGrp="1"/>
          </p:cNvSpPr>
          <p:nvPr>
            <p:ph type="dt" sz="half" idx="10"/>
          </p:nvPr>
        </p:nvSpPr>
        <p:spPr/>
        <p:txBody>
          <a:bodyPr/>
          <a:lstStyle/>
          <a:p>
            <a:fld id="{547978B2-369F-46DE-9CB3-632AEF8809BF}" type="datetimeFigureOut">
              <a:rPr lang="en-US" smtClean="0"/>
              <a:t>9/27/2022</a:t>
            </a:fld>
            <a:endParaRPr lang="en-US"/>
          </a:p>
        </p:txBody>
      </p:sp>
      <p:sp>
        <p:nvSpPr>
          <p:cNvPr id="4" name="Footer Placeholder 3">
            <a:extLst>
              <a:ext uri="{FF2B5EF4-FFF2-40B4-BE49-F238E27FC236}">
                <a16:creationId xmlns:a16="http://schemas.microsoft.com/office/drawing/2014/main" xmlns="" id="{4EC0374A-4F79-4CAA-BA82-77BDBB2203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89D50CA2-6CE8-464A-9064-FFFA49D28982}"/>
              </a:ext>
            </a:extLst>
          </p:cNvPr>
          <p:cNvSpPr>
            <a:spLocks noGrp="1"/>
          </p:cNvSpPr>
          <p:nvPr>
            <p:ph type="sldNum" sz="quarter" idx="12"/>
          </p:nvPr>
        </p:nvSpPr>
        <p:spPr/>
        <p:txBody>
          <a:bodyPr/>
          <a:lstStyle/>
          <a:p>
            <a:fld id="{735EE51A-51D7-4ABB-9EE6-C98170A62AB7}" type="slidenum">
              <a:rPr lang="en-US" smtClean="0"/>
              <a:t>‹#›</a:t>
            </a:fld>
            <a:endParaRPr lang="en-US"/>
          </a:p>
        </p:txBody>
      </p:sp>
    </p:spTree>
    <p:extLst>
      <p:ext uri="{BB962C8B-B14F-4D97-AF65-F5344CB8AC3E}">
        <p14:creationId xmlns:p14="http://schemas.microsoft.com/office/powerpoint/2010/main" val="1080356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D5C5C589-C9A3-4CA5-B14F-5F4411610134}"/>
              </a:ext>
            </a:extLst>
          </p:cNvPr>
          <p:cNvSpPr>
            <a:spLocks noGrp="1"/>
          </p:cNvSpPr>
          <p:nvPr>
            <p:ph type="dt" sz="half" idx="10"/>
          </p:nvPr>
        </p:nvSpPr>
        <p:spPr/>
        <p:txBody>
          <a:bodyPr/>
          <a:lstStyle/>
          <a:p>
            <a:fld id="{547978B2-369F-46DE-9CB3-632AEF8809BF}" type="datetimeFigureOut">
              <a:rPr lang="en-US" smtClean="0"/>
              <a:t>9/27/2022</a:t>
            </a:fld>
            <a:endParaRPr lang="en-US"/>
          </a:p>
        </p:txBody>
      </p:sp>
      <p:sp>
        <p:nvSpPr>
          <p:cNvPr id="3" name="Footer Placeholder 2">
            <a:extLst>
              <a:ext uri="{FF2B5EF4-FFF2-40B4-BE49-F238E27FC236}">
                <a16:creationId xmlns:a16="http://schemas.microsoft.com/office/drawing/2014/main" xmlns="" id="{0B8B5F20-988F-4544-AF56-93F282FC31E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09F86342-04D3-4183-B597-DE9FE76CEB20}"/>
              </a:ext>
            </a:extLst>
          </p:cNvPr>
          <p:cNvSpPr>
            <a:spLocks noGrp="1"/>
          </p:cNvSpPr>
          <p:nvPr>
            <p:ph type="sldNum" sz="quarter" idx="12"/>
          </p:nvPr>
        </p:nvSpPr>
        <p:spPr/>
        <p:txBody>
          <a:bodyPr/>
          <a:lstStyle/>
          <a:p>
            <a:fld id="{735EE51A-51D7-4ABB-9EE6-C98170A62AB7}" type="slidenum">
              <a:rPr lang="en-US" smtClean="0"/>
              <a:t>‹#›</a:t>
            </a:fld>
            <a:endParaRPr lang="en-US"/>
          </a:p>
        </p:txBody>
      </p:sp>
    </p:spTree>
    <p:extLst>
      <p:ext uri="{BB962C8B-B14F-4D97-AF65-F5344CB8AC3E}">
        <p14:creationId xmlns:p14="http://schemas.microsoft.com/office/powerpoint/2010/main" val="3721283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68238A-575F-48BC-9F63-FCBA61EA56B2}"/>
              </a:ext>
            </a:extLst>
          </p:cNvPr>
          <p:cNvSpPr>
            <a:spLocks noGrp="1"/>
          </p:cNvSpPr>
          <p:nvPr>
            <p:ph type="title"/>
          </p:nvPr>
        </p:nvSpPr>
        <p:spPr>
          <a:xfrm>
            <a:off x="2771302" y="2682240"/>
            <a:ext cx="12976382" cy="9387840"/>
          </a:xfrm>
        </p:spPr>
        <p:txBody>
          <a:bodyPr anchor="b"/>
          <a:lstStyle>
            <a:lvl1pPr>
              <a:defRPr sz="10560"/>
            </a:lvl1pPr>
          </a:lstStyle>
          <a:p>
            <a:r>
              <a:rPr lang="en-US"/>
              <a:t>Click to edit Master title style</a:t>
            </a:r>
          </a:p>
        </p:txBody>
      </p:sp>
      <p:sp>
        <p:nvSpPr>
          <p:cNvPr id="3" name="Content Placeholder 2">
            <a:extLst>
              <a:ext uri="{FF2B5EF4-FFF2-40B4-BE49-F238E27FC236}">
                <a16:creationId xmlns:a16="http://schemas.microsoft.com/office/drawing/2014/main" xmlns="" id="{FEE4D694-F094-4941-88ED-CAC7E7A2B8D1}"/>
              </a:ext>
            </a:extLst>
          </p:cNvPr>
          <p:cNvSpPr>
            <a:spLocks noGrp="1"/>
          </p:cNvSpPr>
          <p:nvPr>
            <p:ph idx="1"/>
          </p:nvPr>
        </p:nvSpPr>
        <p:spPr>
          <a:xfrm>
            <a:off x="17104520" y="5792896"/>
            <a:ext cx="20368260" cy="28591933"/>
          </a:xfrm>
        </p:spPr>
        <p:txBody>
          <a:bodyPr/>
          <a:lstStyle>
            <a:lvl1pPr>
              <a:defRPr sz="10560"/>
            </a:lvl1pPr>
            <a:lvl2pPr>
              <a:defRPr sz="9240"/>
            </a:lvl2pPr>
            <a:lvl3pPr>
              <a:defRPr sz="7920"/>
            </a:lvl3pPr>
            <a:lvl4pPr>
              <a:defRPr sz="6600"/>
            </a:lvl4pPr>
            <a:lvl5pPr>
              <a:defRPr sz="6600"/>
            </a:lvl5pPr>
            <a:lvl6pPr>
              <a:defRPr sz="6600"/>
            </a:lvl6pPr>
            <a:lvl7pPr>
              <a:defRPr sz="6600"/>
            </a:lvl7pPr>
            <a:lvl8pPr>
              <a:defRPr sz="6600"/>
            </a:lvl8pPr>
            <a:lvl9pPr>
              <a:defRPr sz="6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A797F101-8487-42C9-9853-96A0F275F294}"/>
              </a:ext>
            </a:extLst>
          </p:cNvPr>
          <p:cNvSpPr>
            <a:spLocks noGrp="1"/>
          </p:cNvSpPr>
          <p:nvPr>
            <p:ph type="body" sz="half" idx="2"/>
          </p:nvPr>
        </p:nvSpPr>
        <p:spPr>
          <a:xfrm>
            <a:off x="2771302" y="12070080"/>
            <a:ext cx="12976382" cy="22361316"/>
          </a:xfrm>
        </p:spPr>
        <p:txBody>
          <a:bodyPr/>
          <a:lstStyle>
            <a:lvl1pPr marL="0" indent="0">
              <a:buNone/>
              <a:defRPr sz="5280"/>
            </a:lvl1pPr>
            <a:lvl2pPr marL="1508760" indent="0">
              <a:buNone/>
              <a:defRPr sz="4620"/>
            </a:lvl2pPr>
            <a:lvl3pPr marL="3017520" indent="0">
              <a:buNone/>
              <a:defRPr sz="3960"/>
            </a:lvl3pPr>
            <a:lvl4pPr marL="4526280" indent="0">
              <a:buNone/>
              <a:defRPr sz="3300"/>
            </a:lvl4pPr>
            <a:lvl5pPr marL="6035040" indent="0">
              <a:buNone/>
              <a:defRPr sz="3300"/>
            </a:lvl5pPr>
            <a:lvl6pPr marL="7543800" indent="0">
              <a:buNone/>
              <a:defRPr sz="3300"/>
            </a:lvl6pPr>
            <a:lvl7pPr marL="9052560" indent="0">
              <a:buNone/>
              <a:defRPr sz="3300"/>
            </a:lvl7pPr>
            <a:lvl8pPr marL="10561320" indent="0">
              <a:buNone/>
              <a:defRPr sz="3300"/>
            </a:lvl8pPr>
            <a:lvl9pPr marL="12070080" indent="0">
              <a:buNone/>
              <a:defRPr sz="3300"/>
            </a:lvl9pPr>
          </a:lstStyle>
          <a:p>
            <a:pPr lvl="0"/>
            <a:r>
              <a:rPr lang="en-US"/>
              <a:t>Edit Master text styles</a:t>
            </a:r>
          </a:p>
        </p:txBody>
      </p:sp>
      <p:sp>
        <p:nvSpPr>
          <p:cNvPr id="5" name="Date Placeholder 4">
            <a:extLst>
              <a:ext uri="{FF2B5EF4-FFF2-40B4-BE49-F238E27FC236}">
                <a16:creationId xmlns:a16="http://schemas.microsoft.com/office/drawing/2014/main" xmlns="" id="{1D6F9F74-D350-4CEA-87B7-4F8EF2A38F28}"/>
              </a:ext>
            </a:extLst>
          </p:cNvPr>
          <p:cNvSpPr>
            <a:spLocks noGrp="1"/>
          </p:cNvSpPr>
          <p:nvPr>
            <p:ph type="dt" sz="half" idx="10"/>
          </p:nvPr>
        </p:nvSpPr>
        <p:spPr/>
        <p:txBody>
          <a:bodyPr/>
          <a:lstStyle/>
          <a:p>
            <a:fld id="{547978B2-369F-46DE-9CB3-632AEF8809BF}" type="datetimeFigureOut">
              <a:rPr lang="en-US" smtClean="0"/>
              <a:t>9/27/2022</a:t>
            </a:fld>
            <a:endParaRPr lang="en-US"/>
          </a:p>
        </p:txBody>
      </p:sp>
      <p:sp>
        <p:nvSpPr>
          <p:cNvPr id="6" name="Footer Placeholder 5">
            <a:extLst>
              <a:ext uri="{FF2B5EF4-FFF2-40B4-BE49-F238E27FC236}">
                <a16:creationId xmlns:a16="http://schemas.microsoft.com/office/drawing/2014/main" xmlns="" id="{7D2F3CE2-1FF9-4E3B-B77F-10F6A85E73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53E59DAF-84F0-4FDA-A9E2-6FC11D24482D}"/>
              </a:ext>
            </a:extLst>
          </p:cNvPr>
          <p:cNvSpPr>
            <a:spLocks noGrp="1"/>
          </p:cNvSpPr>
          <p:nvPr>
            <p:ph type="sldNum" sz="quarter" idx="12"/>
          </p:nvPr>
        </p:nvSpPr>
        <p:spPr/>
        <p:txBody>
          <a:bodyPr/>
          <a:lstStyle/>
          <a:p>
            <a:fld id="{735EE51A-51D7-4ABB-9EE6-C98170A62AB7}" type="slidenum">
              <a:rPr lang="en-US" smtClean="0"/>
              <a:t>‹#›</a:t>
            </a:fld>
            <a:endParaRPr lang="en-US"/>
          </a:p>
        </p:txBody>
      </p:sp>
    </p:spTree>
    <p:extLst>
      <p:ext uri="{BB962C8B-B14F-4D97-AF65-F5344CB8AC3E}">
        <p14:creationId xmlns:p14="http://schemas.microsoft.com/office/powerpoint/2010/main" val="3939653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78E05C-8A4D-46CB-A0F6-701700CC87C6}"/>
              </a:ext>
            </a:extLst>
          </p:cNvPr>
          <p:cNvSpPr>
            <a:spLocks noGrp="1"/>
          </p:cNvSpPr>
          <p:nvPr>
            <p:ph type="title"/>
          </p:nvPr>
        </p:nvSpPr>
        <p:spPr>
          <a:xfrm>
            <a:off x="2771302" y="2682240"/>
            <a:ext cx="12976382" cy="9387840"/>
          </a:xfrm>
        </p:spPr>
        <p:txBody>
          <a:bodyPr anchor="b"/>
          <a:lstStyle>
            <a:lvl1pPr>
              <a:defRPr sz="10560"/>
            </a:lvl1pPr>
          </a:lstStyle>
          <a:p>
            <a:r>
              <a:rPr lang="en-US"/>
              <a:t>Click to edit Master title style</a:t>
            </a:r>
          </a:p>
        </p:txBody>
      </p:sp>
      <p:sp>
        <p:nvSpPr>
          <p:cNvPr id="3" name="Picture Placeholder 2">
            <a:extLst>
              <a:ext uri="{FF2B5EF4-FFF2-40B4-BE49-F238E27FC236}">
                <a16:creationId xmlns:a16="http://schemas.microsoft.com/office/drawing/2014/main" xmlns="" id="{B9E0107F-3F28-44BD-8FA8-4B8BBA15B9CF}"/>
              </a:ext>
            </a:extLst>
          </p:cNvPr>
          <p:cNvSpPr>
            <a:spLocks noGrp="1"/>
          </p:cNvSpPr>
          <p:nvPr>
            <p:ph type="pic" idx="1"/>
          </p:nvPr>
        </p:nvSpPr>
        <p:spPr>
          <a:xfrm>
            <a:off x="17104520" y="5792896"/>
            <a:ext cx="20368260" cy="28591933"/>
          </a:xfrm>
        </p:spPr>
        <p:txBody>
          <a:bodyPr/>
          <a:lstStyle>
            <a:lvl1pPr marL="0" indent="0">
              <a:buNone/>
              <a:defRPr sz="10560"/>
            </a:lvl1pPr>
            <a:lvl2pPr marL="1508760" indent="0">
              <a:buNone/>
              <a:defRPr sz="9240"/>
            </a:lvl2pPr>
            <a:lvl3pPr marL="3017520" indent="0">
              <a:buNone/>
              <a:defRPr sz="7920"/>
            </a:lvl3pPr>
            <a:lvl4pPr marL="4526280" indent="0">
              <a:buNone/>
              <a:defRPr sz="6600"/>
            </a:lvl4pPr>
            <a:lvl5pPr marL="6035040" indent="0">
              <a:buNone/>
              <a:defRPr sz="6600"/>
            </a:lvl5pPr>
            <a:lvl6pPr marL="7543800" indent="0">
              <a:buNone/>
              <a:defRPr sz="6600"/>
            </a:lvl6pPr>
            <a:lvl7pPr marL="9052560" indent="0">
              <a:buNone/>
              <a:defRPr sz="6600"/>
            </a:lvl7pPr>
            <a:lvl8pPr marL="10561320" indent="0">
              <a:buNone/>
              <a:defRPr sz="6600"/>
            </a:lvl8pPr>
            <a:lvl9pPr marL="12070080" indent="0">
              <a:buNone/>
              <a:defRPr sz="6600"/>
            </a:lvl9pPr>
          </a:lstStyle>
          <a:p>
            <a:endParaRPr lang="en-US"/>
          </a:p>
        </p:txBody>
      </p:sp>
      <p:sp>
        <p:nvSpPr>
          <p:cNvPr id="4" name="Text Placeholder 3">
            <a:extLst>
              <a:ext uri="{FF2B5EF4-FFF2-40B4-BE49-F238E27FC236}">
                <a16:creationId xmlns:a16="http://schemas.microsoft.com/office/drawing/2014/main" xmlns="" id="{70DE2F50-7EE1-4C0C-A001-2424D2EA0BA3}"/>
              </a:ext>
            </a:extLst>
          </p:cNvPr>
          <p:cNvSpPr>
            <a:spLocks noGrp="1"/>
          </p:cNvSpPr>
          <p:nvPr>
            <p:ph type="body" sz="half" idx="2"/>
          </p:nvPr>
        </p:nvSpPr>
        <p:spPr>
          <a:xfrm>
            <a:off x="2771302" y="12070080"/>
            <a:ext cx="12976382" cy="22361316"/>
          </a:xfrm>
        </p:spPr>
        <p:txBody>
          <a:bodyPr/>
          <a:lstStyle>
            <a:lvl1pPr marL="0" indent="0">
              <a:buNone/>
              <a:defRPr sz="5280"/>
            </a:lvl1pPr>
            <a:lvl2pPr marL="1508760" indent="0">
              <a:buNone/>
              <a:defRPr sz="4620"/>
            </a:lvl2pPr>
            <a:lvl3pPr marL="3017520" indent="0">
              <a:buNone/>
              <a:defRPr sz="3960"/>
            </a:lvl3pPr>
            <a:lvl4pPr marL="4526280" indent="0">
              <a:buNone/>
              <a:defRPr sz="3300"/>
            </a:lvl4pPr>
            <a:lvl5pPr marL="6035040" indent="0">
              <a:buNone/>
              <a:defRPr sz="3300"/>
            </a:lvl5pPr>
            <a:lvl6pPr marL="7543800" indent="0">
              <a:buNone/>
              <a:defRPr sz="3300"/>
            </a:lvl6pPr>
            <a:lvl7pPr marL="9052560" indent="0">
              <a:buNone/>
              <a:defRPr sz="3300"/>
            </a:lvl7pPr>
            <a:lvl8pPr marL="10561320" indent="0">
              <a:buNone/>
              <a:defRPr sz="3300"/>
            </a:lvl8pPr>
            <a:lvl9pPr marL="12070080" indent="0">
              <a:buNone/>
              <a:defRPr sz="3300"/>
            </a:lvl9pPr>
          </a:lstStyle>
          <a:p>
            <a:pPr lvl="0"/>
            <a:r>
              <a:rPr lang="en-US"/>
              <a:t>Edit Master text styles</a:t>
            </a:r>
          </a:p>
        </p:txBody>
      </p:sp>
      <p:sp>
        <p:nvSpPr>
          <p:cNvPr id="5" name="Date Placeholder 4">
            <a:extLst>
              <a:ext uri="{FF2B5EF4-FFF2-40B4-BE49-F238E27FC236}">
                <a16:creationId xmlns:a16="http://schemas.microsoft.com/office/drawing/2014/main" xmlns="" id="{E829D406-80AD-4FFA-9374-7D9655E6DB76}"/>
              </a:ext>
            </a:extLst>
          </p:cNvPr>
          <p:cNvSpPr>
            <a:spLocks noGrp="1"/>
          </p:cNvSpPr>
          <p:nvPr>
            <p:ph type="dt" sz="half" idx="10"/>
          </p:nvPr>
        </p:nvSpPr>
        <p:spPr/>
        <p:txBody>
          <a:bodyPr/>
          <a:lstStyle/>
          <a:p>
            <a:fld id="{547978B2-369F-46DE-9CB3-632AEF8809BF}" type="datetimeFigureOut">
              <a:rPr lang="en-US" smtClean="0"/>
              <a:t>9/27/2022</a:t>
            </a:fld>
            <a:endParaRPr lang="en-US"/>
          </a:p>
        </p:txBody>
      </p:sp>
      <p:sp>
        <p:nvSpPr>
          <p:cNvPr id="6" name="Footer Placeholder 5">
            <a:extLst>
              <a:ext uri="{FF2B5EF4-FFF2-40B4-BE49-F238E27FC236}">
                <a16:creationId xmlns:a16="http://schemas.microsoft.com/office/drawing/2014/main" xmlns="" id="{A7979C68-D8F1-4BCC-A90D-9E3AE68F6C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1116885-8126-4CA0-9616-7F41C3CA6B49}"/>
              </a:ext>
            </a:extLst>
          </p:cNvPr>
          <p:cNvSpPr>
            <a:spLocks noGrp="1"/>
          </p:cNvSpPr>
          <p:nvPr>
            <p:ph type="sldNum" sz="quarter" idx="12"/>
          </p:nvPr>
        </p:nvSpPr>
        <p:spPr/>
        <p:txBody>
          <a:bodyPr/>
          <a:lstStyle/>
          <a:p>
            <a:fld id="{735EE51A-51D7-4ABB-9EE6-C98170A62AB7}" type="slidenum">
              <a:rPr lang="en-US" smtClean="0"/>
              <a:t>‹#›</a:t>
            </a:fld>
            <a:endParaRPr lang="en-US"/>
          </a:p>
        </p:txBody>
      </p:sp>
    </p:spTree>
    <p:extLst>
      <p:ext uri="{BB962C8B-B14F-4D97-AF65-F5344CB8AC3E}">
        <p14:creationId xmlns:p14="http://schemas.microsoft.com/office/powerpoint/2010/main" val="771777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39794FF-E5AB-4AE9-BA61-439C254B0B6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A0E1618A-4960-4E23-9F9B-EF190CC14D8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F9C04E-2555-45C2-A33A-57C561334207}"/>
              </a:ext>
            </a:extLst>
          </p:cNvPr>
          <p:cNvSpPr>
            <a:spLocks noGrp="1"/>
          </p:cNvSpPr>
          <p:nvPr>
            <p:ph type="dt" sz="half" idx="10"/>
          </p:nvPr>
        </p:nvSpPr>
        <p:spPr/>
        <p:txBody>
          <a:bodyPr/>
          <a:lstStyle/>
          <a:p>
            <a:fld id="{547978B2-369F-46DE-9CB3-632AEF8809BF}" type="datetimeFigureOut">
              <a:rPr lang="en-US" smtClean="0"/>
              <a:t>9/27/2022</a:t>
            </a:fld>
            <a:endParaRPr lang="en-US"/>
          </a:p>
        </p:txBody>
      </p:sp>
      <p:sp>
        <p:nvSpPr>
          <p:cNvPr id="5" name="Footer Placeholder 4">
            <a:extLst>
              <a:ext uri="{FF2B5EF4-FFF2-40B4-BE49-F238E27FC236}">
                <a16:creationId xmlns:a16="http://schemas.microsoft.com/office/drawing/2014/main" xmlns="" id="{3072E42E-58CB-4338-A5B1-C36C35C0D0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969B140-639A-4784-A136-F6170F6C5F54}"/>
              </a:ext>
            </a:extLst>
          </p:cNvPr>
          <p:cNvSpPr>
            <a:spLocks noGrp="1"/>
          </p:cNvSpPr>
          <p:nvPr>
            <p:ph type="sldNum" sz="quarter" idx="12"/>
          </p:nvPr>
        </p:nvSpPr>
        <p:spPr/>
        <p:txBody>
          <a:bodyPr/>
          <a:lstStyle/>
          <a:p>
            <a:fld id="{735EE51A-51D7-4ABB-9EE6-C98170A62AB7}" type="slidenum">
              <a:rPr lang="en-US" smtClean="0"/>
              <a:t>‹#›</a:t>
            </a:fld>
            <a:endParaRPr lang="en-US"/>
          </a:p>
        </p:txBody>
      </p:sp>
    </p:spTree>
    <p:extLst>
      <p:ext uri="{BB962C8B-B14F-4D97-AF65-F5344CB8AC3E}">
        <p14:creationId xmlns:p14="http://schemas.microsoft.com/office/powerpoint/2010/main" val="1964498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549D96F-3994-47E0-B6AB-AC68B045CA64}"/>
              </a:ext>
            </a:extLst>
          </p:cNvPr>
          <p:cNvSpPr>
            <a:spLocks noGrp="1"/>
          </p:cNvSpPr>
          <p:nvPr>
            <p:ph type="title" orient="vert"/>
          </p:nvPr>
        </p:nvSpPr>
        <p:spPr>
          <a:xfrm>
            <a:off x="28792170" y="2142067"/>
            <a:ext cx="8675370" cy="3409611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DEB07CB7-7F9A-48B5-83F3-67E6F22DBCBF}"/>
              </a:ext>
            </a:extLst>
          </p:cNvPr>
          <p:cNvSpPr>
            <a:spLocks noGrp="1"/>
          </p:cNvSpPr>
          <p:nvPr>
            <p:ph type="body" orient="vert" idx="1"/>
          </p:nvPr>
        </p:nvSpPr>
        <p:spPr>
          <a:xfrm>
            <a:off x="2766060" y="2142067"/>
            <a:ext cx="25523190" cy="3409611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54EBD46-16B0-48EF-AF8D-3EB63CB4DF61}"/>
              </a:ext>
            </a:extLst>
          </p:cNvPr>
          <p:cNvSpPr>
            <a:spLocks noGrp="1"/>
          </p:cNvSpPr>
          <p:nvPr>
            <p:ph type="dt" sz="half" idx="10"/>
          </p:nvPr>
        </p:nvSpPr>
        <p:spPr/>
        <p:txBody>
          <a:bodyPr/>
          <a:lstStyle/>
          <a:p>
            <a:fld id="{547978B2-369F-46DE-9CB3-632AEF8809BF}" type="datetimeFigureOut">
              <a:rPr lang="en-US" smtClean="0"/>
              <a:t>9/27/2022</a:t>
            </a:fld>
            <a:endParaRPr lang="en-US"/>
          </a:p>
        </p:txBody>
      </p:sp>
      <p:sp>
        <p:nvSpPr>
          <p:cNvPr id="5" name="Footer Placeholder 4">
            <a:extLst>
              <a:ext uri="{FF2B5EF4-FFF2-40B4-BE49-F238E27FC236}">
                <a16:creationId xmlns:a16="http://schemas.microsoft.com/office/drawing/2014/main" xmlns="" id="{F1B19442-261F-467A-86EE-A302822E76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301E7CB-4E08-43EA-8739-ED1248C953BD}"/>
              </a:ext>
            </a:extLst>
          </p:cNvPr>
          <p:cNvSpPr>
            <a:spLocks noGrp="1"/>
          </p:cNvSpPr>
          <p:nvPr>
            <p:ph type="sldNum" sz="quarter" idx="12"/>
          </p:nvPr>
        </p:nvSpPr>
        <p:spPr/>
        <p:txBody>
          <a:bodyPr/>
          <a:lstStyle/>
          <a:p>
            <a:fld id="{735EE51A-51D7-4ABB-9EE6-C98170A62AB7}" type="slidenum">
              <a:rPr lang="en-US" smtClean="0"/>
              <a:t>‹#›</a:t>
            </a:fld>
            <a:endParaRPr lang="en-US"/>
          </a:p>
        </p:txBody>
      </p:sp>
    </p:spTree>
    <p:extLst>
      <p:ext uri="{BB962C8B-B14F-4D97-AF65-F5344CB8AC3E}">
        <p14:creationId xmlns:p14="http://schemas.microsoft.com/office/powerpoint/2010/main" val="32142009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Instructions"/>
          <p:cNvSpPr/>
          <p:nvPr userDrawn="1"/>
        </p:nvSpPr>
        <p:spPr>
          <a:xfrm>
            <a:off x="-12573000" y="0"/>
            <a:ext cx="11734800" cy="40233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09535" tIns="209535" rIns="209535" bIns="209535" rtlCol="0" anchor="t"/>
          <a:lstStyle>
            <a:defPPr>
              <a:defRPr lang="en-US"/>
            </a:defPPr>
            <a:lvl1pPr marL="0" algn="l" defTabSz="3686861" rtl="0" eaLnBrk="1" latinLnBrk="0" hangingPunct="1">
              <a:defRPr sz="7258" kern="1200">
                <a:solidFill>
                  <a:schemeClr val="lt1"/>
                </a:solidFill>
                <a:latin typeface="+mn-lt"/>
                <a:ea typeface="+mn-ea"/>
                <a:cs typeface="+mn-cs"/>
              </a:defRPr>
            </a:lvl1pPr>
            <a:lvl2pPr marL="1843430" algn="l" defTabSz="3686861" rtl="0" eaLnBrk="1" latinLnBrk="0" hangingPunct="1">
              <a:defRPr sz="7258" kern="1200">
                <a:solidFill>
                  <a:schemeClr val="lt1"/>
                </a:solidFill>
                <a:latin typeface="+mn-lt"/>
                <a:ea typeface="+mn-ea"/>
                <a:cs typeface="+mn-cs"/>
              </a:defRPr>
            </a:lvl2pPr>
            <a:lvl3pPr marL="3686861" algn="l" defTabSz="3686861" rtl="0" eaLnBrk="1" latinLnBrk="0" hangingPunct="1">
              <a:defRPr sz="7258" kern="1200">
                <a:solidFill>
                  <a:schemeClr val="lt1"/>
                </a:solidFill>
                <a:latin typeface="+mn-lt"/>
                <a:ea typeface="+mn-ea"/>
                <a:cs typeface="+mn-cs"/>
              </a:defRPr>
            </a:lvl3pPr>
            <a:lvl4pPr marL="5530291" algn="l" defTabSz="3686861" rtl="0" eaLnBrk="1" latinLnBrk="0" hangingPunct="1">
              <a:defRPr sz="7258" kern="1200">
                <a:solidFill>
                  <a:schemeClr val="lt1"/>
                </a:solidFill>
                <a:latin typeface="+mn-lt"/>
                <a:ea typeface="+mn-ea"/>
                <a:cs typeface="+mn-cs"/>
              </a:defRPr>
            </a:lvl4pPr>
            <a:lvl5pPr marL="7373722" algn="l" defTabSz="3686861" rtl="0" eaLnBrk="1" latinLnBrk="0" hangingPunct="1">
              <a:defRPr sz="7258" kern="1200">
                <a:solidFill>
                  <a:schemeClr val="lt1"/>
                </a:solidFill>
                <a:latin typeface="+mn-lt"/>
                <a:ea typeface="+mn-ea"/>
                <a:cs typeface="+mn-cs"/>
              </a:defRPr>
            </a:lvl5pPr>
            <a:lvl6pPr marL="9217152" algn="l" defTabSz="3686861" rtl="0" eaLnBrk="1" latinLnBrk="0" hangingPunct="1">
              <a:defRPr sz="7258" kern="1200">
                <a:solidFill>
                  <a:schemeClr val="lt1"/>
                </a:solidFill>
                <a:latin typeface="+mn-lt"/>
                <a:ea typeface="+mn-ea"/>
                <a:cs typeface="+mn-cs"/>
              </a:defRPr>
            </a:lvl6pPr>
            <a:lvl7pPr marL="11060582" algn="l" defTabSz="3686861" rtl="0" eaLnBrk="1" latinLnBrk="0" hangingPunct="1">
              <a:defRPr sz="7258" kern="1200">
                <a:solidFill>
                  <a:schemeClr val="lt1"/>
                </a:solidFill>
                <a:latin typeface="+mn-lt"/>
                <a:ea typeface="+mn-ea"/>
                <a:cs typeface="+mn-cs"/>
              </a:defRPr>
            </a:lvl7pPr>
            <a:lvl8pPr marL="12904013" algn="l" defTabSz="3686861" rtl="0" eaLnBrk="1" latinLnBrk="0" hangingPunct="1">
              <a:defRPr sz="7258" kern="1200">
                <a:solidFill>
                  <a:schemeClr val="lt1"/>
                </a:solidFill>
                <a:latin typeface="+mn-lt"/>
                <a:ea typeface="+mn-ea"/>
                <a:cs typeface="+mn-cs"/>
              </a:defRPr>
            </a:lvl8pPr>
            <a:lvl9pPr marL="14747443" algn="l" defTabSz="3686861" rtl="0" eaLnBrk="1" latinLnBrk="0" hangingPunct="1">
              <a:defRPr sz="7258" kern="1200">
                <a:solidFill>
                  <a:schemeClr val="lt1"/>
                </a:solidFill>
                <a:latin typeface="+mn-lt"/>
                <a:ea typeface="+mn-ea"/>
                <a:cs typeface="+mn-cs"/>
              </a:defRPr>
            </a:lvl9pPr>
          </a:lstStyle>
          <a:p>
            <a:pPr lvl="0">
              <a:spcBef>
                <a:spcPts val="0"/>
              </a:spcBef>
              <a:spcAft>
                <a:spcPts val="2200"/>
              </a:spcAft>
            </a:pPr>
            <a:r>
              <a:rPr lang="en-US" sz="8800" dirty="0">
                <a:solidFill>
                  <a:srgbClr val="7F7F7F"/>
                </a:solidFill>
                <a:latin typeface="Calibri" pitchFamily="34" charset="0"/>
                <a:cs typeface="Calibri" panose="020F0502020204030204" pitchFamily="34" charset="0"/>
              </a:rPr>
              <a:t>Poster Print Size:</a:t>
            </a:r>
            <a:endParaRPr sz="8800" dirty="0">
              <a:solidFill>
                <a:srgbClr val="7F7F7F"/>
              </a:solidFill>
              <a:latin typeface="Calibri" pitchFamily="34" charset="0"/>
              <a:cs typeface="Calibri" panose="020F0502020204030204" pitchFamily="34" charset="0"/>
            </a:endParaRPr>
          </a:p>
          <a:p>
            <a:pPr lvl="0">
              <a:spcBef>
                <a:spcPts val="0"/>
              </a:spcBef>
              <a:spcAft>
                <a:spcPts val="2200"/>
              </a:spcAft>
            </a:pPr>
            <a:r>
              <a:rPr lang="en-US" sz="6000" dirty="0">
                <a:solidFill>
                  <a:srgbClr val="7F7F7F"/>
                </a:solidFill>
                <a:latin typeface="Calibri" pitchFamily="34" charset="0"/>
                <a:cs typeface="Calibri" panose="020F0502020204030204" pitchFamily="34" charset="0"/>
              </a:rPr>
              <a:t>This poster template is 44” high by 44” wide. It can be used to print any poster with a 1:1 aspect ratio.</a:t>
            </a:r>
          </a:p>
          <a:p>
            <a:pPr lvl="0">
              <a:spcBef>
                <a:spcPts val="0"/>
              </a:spcBef>
              <a:spcAft>
                <a:spcPts val="2200"/>
              </a:spcAft>
            </a:pPr>
            <a:r>
              <a:rPr lang="en-US" sz="8800" dirty="0">
                <a:solidFill>
                  <a:srgbClr val="7F7F7F"/>
                </a:solidFill>
                <a:latin typeface="Calibri" pitchFamily="34" charset="0"/>
                <a:cs typeface="Calibri" panose="020F0502020204030204" pitchFamily="34" charset="0"/>
              </a:rPr>
              <a:t>Placeholders</a:t>
            </a:r>
            <a:r>
              <a:rPr sz="8800" dirty="0">
                <a:solidFill>
                  <a:srgbClr val="7F7F7F"/>
                </a:solidFill>
                <a:latin typeface="Calibri" pitchFamily="34" charset="0"/>
                <a:cs typeface="Calibri" panose="020F0502020204030204" pitchFamily="34" charset="0"/>
              </a:rPr>
              <a:t>:</a:t>
            </a:r>
          </a:p>
          <a:p>
            <a:pPr lvl="0">
              <a:spcBef>
                <a:spcPts val="0"/>
              </a:spcBef>
              <a:spcAft>
                <a:spcPts val="2200"/>
              </a:spcAft>
            </a:pPr>
            <a:r>
              <a:rPr sz="6000" dirty="0">
                <a:solidFill>
                  <a:srgbClr val="7F7F7F"/>
                </a:solidFill>
                <a:latin typeface="Calibri" pitchFamily="34" charset="0"/>
                <a:cs typeface="Calibri" panose="020F0502020204030204" pitchFamily="34" charset="0"/>
              </a:rPr>
              <a:t>The </a:t>
            </a:r>
            <a:r>
              <a:rPr lang="en-US" sz="6000" dirty="0">
                <a:solidFill>
                  <a:srgbClr val="7F7F7F"/>
                </a:solidFill>
                <a:latin typeface="Calibri" pitchFamily="34" charset="0"/>
                <a:cs typeface="Calibri" panose="020F0502020204030204" pitchFamily="34" charset="0"/>
              </a:rPr>
              <a:t>various elements included</a:t>
            </a:r>
            <a:r>
              <a:rPr sz="6000" dirty="0">
                <a:solidFill>
                  <a:srgbClr val="7F7F7F"/>
                </a:solidFill>
                <a:latin typeface="Calibri" pitchFamily="34" charset="0"/>
                <a:cs typeface="Calibri" panose="020F0502020204030204" pitchFamily="34" charset="0"/>
              </a:rPr>
              <a:t> in this </a:t>
            </a:r>
            <a:r>
              <a:rPr lang="en-US" sz="6000" dirty="0">
                <a:solidFill>
                  <a:srgbClr val="7F7F7F"/>
                </a:solidFill>
                <a:latin typeface="Calibri" pitchFamily="34" charset="0"/>
                <a:cs typeface="Calibri" panose="020F0502020204030204" pitchFamily="34" charset="0"/>
              </a:rPr>
              <a:t>poster are ones</a:t>
            </a:r>
            <a:r>
              <a:rPr lang="en-US" sz="6000" baseline="0" dirty="0">
                <a:solidFill>
                  <a:srgbClr val="7F7F7F"/>
                </a:solidFill>
                <a:latin typeface="Calibri" pitchFamily="34" charset="0"/>
                <a:cs typeface="Calibri" panose="020F0502020204030204" pitchFamily="34" charset="0"/>
              </a:rPr>
              <a:t> we often see in medical, research, and scientific posters.</a:t>
            </a:r>
            <a:r>
              <a:rPr sz="6000" dirty="0">
                <a:solidFill>
                  <a:srgbClr val="7F7F7F"/>
                </a:solidFill>
                <a:latin typeface="Calibri" pitchFamily="34" charset="0"/>
                <a:cs typeface="Calibri" panose="020F0502020204030204" pitchFamily="34" charset="0"/>
              </a:rPr>
              <a:t> </a:t>
            </a:r>
            <a:r>
              <a:rPr lang="en-US" sz="6000" dirty="0">
                <a:solidFill>
                  <a:srgbClr val="7F7F7F"/>
                </a:solidFill>
                <a:latin typeface="Calibri" pitchFamily="34" charset="0"/>
                <a:cs typeface="Calibri" panose="020F0502020204030204" pitchFamily="34" charset="0"/>
              </a:rPr>
              <a:t>Feel</a:t>
            </a:r>
            <a:r>
              <a:rPr lang="en-US" sz="6000" baseline="0" dirty="0">
                <a:solidFill>
                  <a:srgbClr val="7F7F7F"/>
                </a:solidFill>
                <a:latin typeface="Calibri" pitchFamily="34" charset="0"/>
                <a:cs typeface="Calibri" panose="020F0502020204030204" pitchFamily="34" charset="0"/>
              </a:rPr>
              <a:t> free to edit, move,  add, and delete items, or change the layout to suit your needs. Always check with your conference organizer for specific requirements.</a:t>
            </a:r>
          </a:p>
          <a:p>
            <a:pPr lvl="0">
              <a:spcBef>
                <a:spcPts val="0"/>
              </a:spcBef>
              <a:spcAft>
                <a:spcPts val="2200"/>
              </a:spcAft>
            </a:pPr>
            <a:r>
              <a:rPr lang="en-US" sz="8800" dirty="0">
                <a:solidFill>
                  <a:srgbClr val="7F7F7F"/>
                </a:solidFill>
                <a:latin typeface="Calibri" pitchFamily="34" charset="0"/>
                <a:cs typeface="Calibri" panose="020F0502020204030204" pitchFamily="34" charset="0"/>
              </a:rPr>
              <a:t>Image</a:t>
            </a:r>
            <a:r>
              <a:rPr lang="en-US" sz="8800" baseline="0" dirty="0">
                <a:solidFill>
                  <a:srgbClr val="7F7F7F"/>
                </a:solidFill>
                <a:latin typeface="Calibri" pitchFamily="34" charset="0"/>
                <a:cs typeface="Calibri" panose="020F0502020204030204" pitchFamily="34" charset="0"/>
              </a:rPr>
              <a:t> Quality</a:t>
            </a:r>
            <a:r>
              <a:rPr lang="en-US" sz="8800" dirty="0">
                <a:solidFill>
                  <a:srgbClr val="7F7F7F"/>
                </a:solidFill>
                <a:latin typeface="Calibri" pitchFamily="34" charset="0"/>
                <a:cs typeface="Calibri" panose="020F0502020204030204" pitchFamily="34" charset="0"/>
              </a:rPr>
              <a:t>:</a:t>
            </a:r>
          </a:p>
          <a:p>
            <a:pPr lvl="0">
              <a:spcBef>
                <a:spcPts val="0"/>
              </a:spcBef>
              <a:spcAft>
                <a:spcPts val="2200"/>
              </a:spcAft>
            </a:pPr>
            <a:r>
              <a:rPr lang="en-US" sz="6000" dirty="0">
                <a:solidFill>
                  <a:srgbClr val="7F7F7F"/>
                </a:solidFill>
                <a:latin typeface="Calibri" pitchFamily="34" charset="0"/>
                <a:cs typeface="Calibri" panose="020F0502020204030204" pitchFamily="34" charset="0"/>
              </a:rPr>
              <a:t>You can place digital photos or logo art in your poster file by selecting the </a:t>
            </a:r>
            <a:r>
              <a:rPr lang="en-US" sz="6000" b="1" dirty="0">
                <a:solidFill>
                  <a:srgbClr val="7F7F7F"/>
                </a:solidFill>
                <a:latin typeface="Calibri" pitchFamily="34" charset="0"/>
                <a:cs typeface="Calibri" panose="020F0502020204030204" pitchFamily="34" charset="0"/>
              </a:rPr>
              <a:t>Insert, Picture</a:t>
            </a:r>
            <a:r>
              <a:rPr lang="en-US" sz="6000" dirty="0">
                <a:solidFill>
                  <a:srgbClr val="7F7F7F"/>
                </a:solidFill>
                <a:latin typeface="Calibri" pitchFamily="34" charset="0"/>
                <a:cs typeface="Calibri" panose="020F0502020204030204" pitchFamily="34" charset="0"/>
              </a:rPr>
              <a:t> command, or by using standard copy &amp; paste. For best results, all graphic elements should be at least </a:t>
            </a:r>
            <a:r>
              <a:rPr lang="en-US" sz="6000" b="1" dirty="0">
                <a:solidFill>
                  <a:srgbClr val="7F7F7F"/>
                </a:solidFill>
                <a:latin typeface="Calibri" pitchFamily="34" charset="0"/>
                <a:cs typeface="Calibri" panose="020F0502020204030204" pitchFamily="34" charset="0"/>
              </a:rPr>
              <a:t>150-200 pixels per inch in their final printed size</a:t>
            </a:r>
            <a:r>
              <a:rPr lang="en-US" sz="6000" dirty="0">
                <a:solidFill>
                  <a:srgbClr val="7F7F7F"/>
                </a:solidFill>
                <a:latin typeface="Calibri" pitchFamily="34" charset="0"/>
                <a:cs typeface="Calibri" panose="020F0502020204030204" pitchFamily="34" charset="0"/>
              </a:rPr>
              <a:t>. For instance, a 1600 x 1200 pixel</a:t>
            </a:r>
            <a:r>
              <a:rPr lang="en-US" sz="6000" baseline="0" dirty="0">
                <a:solidFill>
                  <a:srgbClr val="7F7F7F"/>
                </a:solidFill>
                <a:latin typeface="Calibri" pitchFamily="34" charset="0"/>
                <a:cs typeface="Calibri" panose="020F0502020204030204" pitchFamily="34" charset="0"/>
              </a:rPr>
              <a:t> photo will usually look fine up to </a:t>
            </a:r>
            <a:r>
              <a:rPr lang="en-US" sz="6000" dirty="0">
                <a:solidFill>
                  <a:srgbClr val="7F7F7F"/>
                </a:solidFill>
                <a:latin typeface="Calibri" pitchFamily="34" charset="0"/>
                <a:cs typeface="Calibri" panose="020F0502020204030204" pitchFamily="34" charset="0"/>
              </a:rPr>
              <a:t>8“-10” wide on your printed poster.</a:t>
            </a:r>
          </a:p>
          <a:p>
            <a:pPr lvl="0">
              <a:spcBef>
                <a:spcPts val="0"/>
              </a:spcBef>
              <a:spcAft>
                <a:spcPts val="2200"/>
              </a:spcAft>
            </a:pPr>
            <a:r>
              <a:rPr lang="en-US" sz="6000" dirty="0">
                <a:solidFill>
                  <a:srgbClr val="7F7F7F"/>
                </a:solidFill>
                <a:latin typeface="Calibri" pitchFamily="34" charset="0"/>
                <a:cs typeface="Calibri" panose="020F0502020204030204" pitchFamily="34" charset="0"/>
              </a:rPr>
              <a:t>To preview the print quality of images, select a magnification of 100% when previewing your poster. This will give you a good idea of what it will look like in print. If you are laying out a large poster and using half-scale dimensions, be sure to preview your graphics at 200% to see them at their final printed size.</a:t>
            </a:r>
          </a:p>
          <a:p>
            <a:pPr lvl="0">
              <a:spcBef>
                <a:spcPts val="0"/>
              </a:spcBef>
              <a:spcAft>
                <a:spcPts val="2200"/>
              </a:spcAft>
            </a:pPr>
            <a:r>
              <a:rPr lang="en-US" sz="6000" dirty="0">
                <a:solidFill>
                  <a:srgbClr val="7F7F7F"/>
                </a:solidFill>
                <a:latin typeface="Calibri" pitchFamily="34" charset="0"/>
                <a:cs typeface="Calibri" panose="020F0502020204030204" pitchFamily="34" charset="0"/>
              </a:rPr>
              <a:t>Please note that graphics from websites (such as the logo on your hospital's or university's home page) will only be 72dpi and not suitable for printing.</a:t>
            </a:r>
          </a:p>
          <a:p>
            <a:pPr lvl="0" algn="ctr">
              <a:spcBef>
                <a:spcPts val="0"/>
              </a:spcBef>
              <a:spcAft>
                <a:spcPts val="2200"/>
              </a:spcAft>
            </a:pPr>
            <a:r>
              <a:rPr lang="en-US" sz="4400" dirty="0">
                <a:solidFill>
                  <a:srgbClr val="7F7F7F"/>
                </a:solidFill>
                <a:latin typeface="Calibri" pitchFamily="34" charset="0"/>
                <a:cs typeface="Calibri" panose="020F0502020204030204" pitchFamily="34" charset="0"/>
              </a:rPr>
              <a:t/>
            </a:r>
            <a:br>
              <a:rPr lang="en-US" sz="4400" dirty="0">
                <a:solidFill>
                  <a:srgbClr val="7F7F7F"/>
                </a:solidFill>
                <a:latin typeface="Calibri" pitchFamily="34" charset="0"/>
                <a:cs typeface="Calibri" panose="020F0502020204030204" pitchFamily="34" charset="0"/>
              </a:rPr>
            </a:br>
            <a:r>
              <a:rPr lang="en-US" sz="4400" dirty="0">
                <a:solidFill>
                  <a:srgbClr val="7F7F7F"/>
                </a:solidFill>
                <a:latin typeface="Calibri" pitchFamily="34" charset="0"/>
                <a:cs typeface="Calibri" panose="020F0502020204030204" pitchFamily="34" charset="0"/>
              </a:rPr>
              <a:t>[This sidebar area does not print.]</a:t>
            </a:r>
          </a:p>
        </p:txBody>
      </p:sp>
      <p:grpSp>
        <p:nvGrpSpPr>
          <p:cNvPr id="3" name="Group 2"/>
          <p:cNvGrpSpPr/>
          <p:nvPr userDrawn="1"/>
        </p:nvGrpSpPr>
        <p:grpSpPr>
          <a:xfrm>
            <a:off x="41071800" y="0"/>
            <a:ext cx="11734800" cy="40233600"/>
            <a:chOff x="33832800" y="0"/>
            <a:chExt cx="12801600" cy="43891200"/>
          </a:xfrm>
        </p:grpSpPr>
        <p:sp>
          <p:nvSpPr>
            <p:cNvPr id="4" name="Instructions"/>
            <p:cNvSpPr/>
            <p:nvPr userDrawn="1"/>
          </p:nvSpPr>
          <p:spPr>
            <a:xfrm>
              <a:off x="33832800" y="0"/>
              <a:ext cx="12801600" cy="4389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t"/>
            <a:lstStyle>
              <a:defPPr>
                <a:defRPr lang="en-US"/>
              </a:defPPr>
              <a:lvl1pPr marL="0" algn="l" defTabSz="3686861" rtl="0" eaLnBrk="1" latinLnBrk="0" hangingPunct="1">
                <a:defRPr sz="7258" kern="1200">
                  <a:solidFill>
                    <a:schemeClr val="lt1"/>
                  </a:solidFill>
                  <a:latin typeface="+mn-lt"/>
                  <a:ea typeface="+mn-ea"/>
                  <a:cs typeface="+mn-cs"/>
                </a:defRPr>
              </a:lvl1pPr>
              <a:lvl2pPr marL="1843430" algn="l" defTabSz="3686861" rtl="0" eaLnBrk="1" latinLnBrk="0" hangingPunct="1">
                <a:defRPr sz="7258" kern="1200">
                  <a:solidFill>
                    <a:schemeClr val="lt1"/>
                  </a:solidFill>
                  <a:latin typeface="+mn-lt"/>
                  <a:ea typeface="+mn-ea"/>
                  <a:cs typeface="+mn-cs"/>
                </a:defRPr>
              </a:lvl2pPr>
              <a:lvl3pPr marL="3686861" algn="l" defTabSz="3686861" rtl="0" eaLnBrk="1" latinLnBrk="0" hangingPunct="1">
                <a:defRPr sz="7258" kern="1200">
                  <a:solidFill>
                    <a:schemeClr val="lt1"/>
                  </a:solidFill>
                  <a:latin typeface="+mn-lt"/>
                  <a:ea typeface="+mn-ea"/>
                  <a:cs typeface="+mn-cs"/>
                </a:defRPr>
              </a:lvl3pPr>
              <a:lvl4pPr marL="5530291" algn="l" defTabSz="3686861" rtl="0" eaLnBrk="1" latinLnBrk="0" hangingPunct="1">
                <a:defRPr sz="7258" kern="1200">
                  <a:solidFill>
                    <a:schemeClr val="lt1"/>
                  </a:solidFill>
                  <a:latin typeface="+mn-lt"/>
                  <a:ea typeface="+mn-ea"/>
                  <a:cs typeface="+mn-cs"/>
                </a:defRPr>
              </a:lvl4pPr>
              <a:lvl5pPr marL="7373722" algn="l" defTabSz="3686861" rtl="0" eaLnBrk="1" latinLnBrk="0" hangingPunct="1">
                <a:defRPr sz="7258" kern="1200">
                  <a:solidFill>
                    <a:schemeClr val="lt1"/>
                  </a:solidFill>
                  <a:latin typeface="+mn-lt"/>
                  <a:ea typeface="+mn-ea"/>
                  <a:cs typeface="+mn-cs"/>
                </a:defRPr>
              </a:lvl5pPr>
              <a:lvl6pPr marL="9217152" algn="l" defTabSz="3686861" rtl="0" eaLnBrk="1" latinLnBrk="0" hangingPunct="1">
                <a:defRPr sz="7258" kern="1200">
                  <a:solidFill>
                    <a:schemeClr val="lt1"/>
                  </a:solidFill>
                  <a:latin typeface="+mn-lt"/>
                  <a:ea typeface="+mn-ea"/>
                  <a:cs typeface="+mn-cs"/>
                </a:defRPr>
              </a:lvl6pPr>
              <a:lvl7pPr marL="11060582" algn="l" defTabSz="3686861" rtl="0" eaLnBrk="1" latinLnBrk="0" hangingPunct="1">
                <a:defRPr sz="7258" kern="1200">
                  <a:solidFill>
                    <a:schemeClr val="lt1"/>
                  </a:solidFill>
                  <a:latin typeface="+mn-lt"/>
                  <a:ea typeface="+mn-ea"/>
                  <a:cs typeface="+mn-cs"/>
                </a:defRPr>
              </a:lvl7pPr>
              <a:lvl8pPr marL="12904013" algn="l" defTabSz="3686861" rtl="0" eaLnBrk="1" latinLnBrk="0" hangingPunct="1">
                <a:defRPr sz="7258" kern="1200">
                  <a:solidFill>
                    <a:schemeClr val="lt1"/>
                  </a:solidFill>
                  <a:latin typeface="+mn-lt"/>
                  <a:ea typeface="+mn-ea"/>
                  <a:cs typeface="+mn-cs"/>
                </a:defRPr>
              </a:lvl8pPr>
              <a:lvl9pPr marL="14747443" algn="l" defTabSz="3686861" rtl="0" eaLnBrk="1" latinLnBrk="0" hangingPunct="1">
                <a:defRPr sz="7258" kern="1200">
                  <a:solidFill>
                    <a:schemeClr val="lt1"/>
                  </a:solidFill>
                  <a:latin typeface="+mn-lt"/>
                  <a:ea typeface="+mn-ea"/>
                  <a:cs typeface="+mn-cs"/>
                </a:defRPr>
              </a:lvl9pPr>
            </a:lstStyle>
            <a:p>
              <a:pPr lvl="0">
                <a:spcBef>
                  <a:spcPts val="0"/>
                </a:spcBef>
                <a:spcAft>
                  <a:spcPts val="2200"/>
                </a:spcAft>
              </a:pPr>
              <a:r>
                <a:rPr lang="en-US" sz="8800" dirty="0">
                  <a:solidFill>
                    <a:schemeClr val="bg1">
                      <a:lumMod val="50000"/>
                    </a:schemeClr>
                  </a:solidFill>
                  <a:latin typeface="Calibri" pitchFamily="34" charset="0"/>
                  <a:cs typeface="Calibri" panose="020F0502020204030204" pitchFamily="34" charset="0"/>
                </a:rPr>
                <a:t>Change</a:t>
              </a:r>
              <a:r>
                <a:rPr lang="en-US" sz="8800" baseline="0" dirty="0">
                  <a:solidFill>
                    <a:schemeClr val="bg1">
                      <a:lumMod val="50000"/>
                    </a:schemeClr>
                  </a:solidFill>
                  <a:latin typeface="Calibri" pitchFamily="34" charset="0"/>
                  <a:cs typeface="Calibri" panose="020F0502020204030204" pitchFamily="34" charset="0"/>
                </a:rPr>
                <a:t> Color Theme</a:t>
              </a:r>
              <a:r>
                <a:rPr lang="en-US" sz="8800" dirty="0">
                  <a:solidFill>
                    <a:schemeClr val="bg1">
                      <a:lumMod val="50000"/>
                    </a:schemeClr>
                  </a:solidFill>
                  <a:latin typeface="Calibri" pitchFamily="34" charset="0"/>
                  <a:cs typeface="Calibri" panose="020F0502020204030204" pitchFamily="34" charset="0"/>
                </a:rPr>
                <a:t>:</a:t>
              </a:r>
              <a:endParaRPr sz="8800" dirty="0">
                <a:solidFill>
                  <a:schemeClr val="bg1">
                    <a:lumMod val="50000"/>
                  </a:schemeClr>
                </a:solidFill>
                <a:latin typeface="Calibri" pitchFamily="34" charset="0"/>
                <a:cs typeface="Calibri" panose="020F0502020204030204" pitchFamily="34" charset="0"/>
              </a:endParaRPr>
            </a:p>
            <a:p>
              <a:pPr lvl="0">
                <a:spcBef>
                  <a:spcPts val="0"/>
                </a:spcBef>
                <a:spcAft>
                  <a:spcPts val="2200"/>
                </a:spcAft>
              </a:pPr>
              <a:r>
                <a:rPr lang="en-US" sz="6000" dirty="0">
                  <a:solidFill>
                    <a:schemeClr val="bg1">
                      <a:lumMod val="50000"/>
                    </a:schemeClr>
                  </a:solidFill>
                  <a:latin typeface="Calibri" pitchFamily="34" charset="0"/>
                  <a:cs typeface="Calibri" panose="020F0502020204030204" pitchFamily="34" charset="0"/>
                </a:rPr>
                <a:t>This template is designed to use the built-in color themes in</a:t>
              </a:r>
              <a:r>
                <a:rPr lang="en-US" sz="6000" baseline="0" dirty="0">
                  <a:solidFill>
                    <a:schemeClr val="bg1">
                      <a:lumMod val="50000"/>
                    </a:schemeClr>
                  </a:solidFill>
                  <a:latin typeface="Calibri" pitchFamily="34" charset="0"/>
                  <a:cs typeface="Calibri" panose="020F0502020204030204" pitchFamily="34" charset="0"/>
                </a:rPr>
                <a:t> the newer versions of PowerPoint.</a:t>
              </a:r>
            </a:p>
            <a:p>
              <a:pPr lvl="0">
                <a:spcBef>
                  <a:spcPts val="0"/>
                </a:spcBef>
                <a:spcAft>
                  <a:spcPts val="2200"/>
                </a:spcAft>
              </a:pPr>
              <a:r>
                <a:rPr lang="en-US" sz="6000" baseline="0" dirty="0">
                  <a:solidFill>
                    <a:schemeClr val="bg1">
                      <a:lumMod val="50000"/>
                    </a:schemeClr>
                  </a:solidFill>
                  <a:latin typeface="Calibri" pitchFamily="34" charset="0"/>
                  <a:cs typeface="Calibri" panose="020F0502020204030204" pitchFamily="34" charset="0"/>
                </a:rPr>
                <a:t>To change the color theme, select the </a:t>
              </a:r>
              <a:r>
                <a:rPr lang="en-US" sz="6000" b="1" baseline="0" dirty="0">
                  <a:solidFill>
                    <a:schemeClr val="bg1">
                      <a:lumMod val="50000"/>
                    </a:schemeClr>
                  </a:solidFill>
                  <a:latin typeface="Calibri" pitchFamily="34" charset="0"/>
                  <a:cs typeface="Calibri" panose="020F0502020204030204" pitchFamily="34" charset="0"/>
                </a:rPr>
                <a:t>Design</a:t>
              </a:r>
              <a:r>
                <a:rPr lang="en-US" sz="6000" baseline="0" dirty="0">
                  <a:solidFill>
                    <a:schemeClr val="bg1">
                      <a:lumMod val="50000"/>
                    </a:schemeClr>
                  </a:solidFill>
                  <a:latin typeface="Calibri" pitchFamily="34" charset="0"/>
                  <a:cs typeface="Calibri" panose="020F0502020204030204" pitchFamily="34" charset="0"/>
                </a:rPr>
                <a:t> tab, then select the </a:t>
              </a:r>
              <a:r>
                <a:rPr lang="en-US" sz="6000" b="1" baseline="0" dirty="0">
                  <a:solidFill>
                    <a:schemeClr val="bg1">
                      <a:lumMod val="50000"/>
                    </a:schemeClr>
                  </a:solidFill>
                  <a:latin typeface="Calibri" pitchFamily="34" charset="0"/>
                  <a:cs typeface="Calibri" panose="020F0502020204030204" pitchFamily="34" charset="0"/>
                </a:rPr>
                <a:t>Colors</a:t>
              </a:r>
              <a:r>
                <a:rPr lang="en-US" sz="6000" baseline="0" dirty="0">
                  <a:solidFill>
                    <a:schemeClr val="bg1">
                      <a:lumMod val="50000"/>
                    </a:schemeClr>
                  </a:solidFill>
                  <a:latin typeface="Calibri" pitchFamily="34" charset="0"/>
                  <a:cs typeface="Calibri" panose="020F0502020204030204" pitchFamily="34" charset="0"/>
                </a:rPr>
                <a:t> drop-down list.</a:t>
              </a:r>
            </a:p>
            <a:p>
              <a:pPr lvl="0">
                <a:spcBef>
                  <a:spcPts val="0"/>
                </a:spcBef>
                <a:spcAft>
                  <a:spcPts val="2200"/>
                </a:spcAft>
              </a:pPr>
              <a:endParaRPr lang="en-US" sz="6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2200"/>
                </a:spcAft>
              </a:pPr>
              <a:endParaRPr lang="en-US" sz="6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2200"/>
                </a:spcAft>
              </a:pPr>
              <a:endParaRPr lang="en-US" sz="6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2200"/>
                </a:spcAft>
              </a:pPr>
              <a:endParaRPr lang="en-US" sz="6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2200"/>
                </a:spcAft>
              </a:pPr>
              <a:endParaRPr lang="en-US" sz="6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2200"/>
                </a:spcAft>
              </a:pPr>
              <a:endParaRPr lang="en-US" sz="6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2200"/>
                </a:spcAft>
              </a:pPr>
              <a:endParaRPr lang="en-US" sz="6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2200"/>
                </a:spcAft>
              </a:pPr>
              <a:endParaRPr lang="en-US" sz="6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2200"/>
                </a:spcAft>
              </a:pPr>
              <a:endParaRPr lang="en-US" sz="6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2200"/>
                </a:spcAft>
              </a:pPr>
              <a:r>
                <a:rPr lang="en-US" sz="6000" baseline="0" dirty="0">
                  <a:solidFill>
                    <a:schemeClr val="bg1">
                      <a:lumMod val="50000"/>
                    </a:schemeClr>
                  </a:solidFill>
                  <a:latin typeface="Calibri" pitchFamily="34" charset="0"/>
                  <a:cs typeface="Calibri" panose="020F0502020204030204" pitchFamily="34" charset="0"/>
                </a:rPr>
                <a:t>The default color theme for this template is “Office”, so you can always return to that after trying some of the alternatives.</a:t>
              </a:r>
            </a:p>
            <a:p>
              <a:pPr lvl="0">
                <a:spcBef>
                  <a:spcPts val="0"/>
                </a:spcBef>
                <a:spcAft>
                  <a:spcPts val="2200"/>
                </a:spcAft>
              </a:pPr>
              <a:r>
                <a:rPr lang="en-US" sz="8800" dirty="0">
                  <a:solidFill>
                    <a:schemeClr val="bg1">
                      <a:lumMod val="50000"/>
                    </a:schemeClr>
                  </a:solidFill>
                  <a:latin typeface="Calibri" pitchFamily="34" charset="0"/>
                  <a:cs typeface="Calibri" panose="020F0502020204030204" pitchFamily="34" charset="0"/>
                </a:rPr>
                <a:t>Printing Your Poster:</a:t>
              </a:r>
            </a:p>
            <a:p>
              <a:pPr lvl="0">
                <a:spcBef>
                  <a:spcPts val="0"/>
                </a:spcBef>
                <a:spcAft>
                  <a:spcPts val="2200"/>
                </a:spcAft>
              </a:pPr>
              <a:r>
                <a:rPr lang="en-US" sz="6000" dirty="0">
                  <a:solidFill>
                    <a:schemeClr val="bg1">
                      <a:lumMod val="50000"/>
                    </a:schemeClr>
                  </a:solidFill>
                  <a:latin typeface="Calibri" pitchFamily="34" charset="0"/>
                  <a:cs typeface="Calibri" panose="020F0502020204030204" pitchFamily="34" charset="0"/>
                </a:rPr>
                <a:t>Once your poster file is ready, visit</a:t>
              </a:r>
              <a:r>
                <a:rPr lang="en-US" sz="6000" baseline="0" dirty="0">
                  <a:solidFill>
                    <a:schemeClr val="bg1">
                      <a:lumMod val="50000"/>
                    </a:schemeClr>
                  </a:solidFill>
                  <a:latin typeface="Calibri" pitchFamily="34" charset="0"/>
                  <a:cs typeface="Calibri" panose="020F0502020204030204" pitchFamily="34" charset="0"/>
                </a:rPr>
                <a:t> </a:t>
              </a:r>
              <a:r>
                <a:rPr lang="en-US" sz="6000" b="1" baseline="0" dirty="0">
                  <a:solidFill>
                    <a:schemeClr val="bg1">
                      <a:lumMod val="50000"/>
                    </a:schemeClr>
                  </a:solidFill>
                  <a:latin typeface="Calibri" pitchFamily="34" charset="0"/>
                  <a:cs typeface="Calibri" panose="020F0502020204030204" pitchFamily="34" charset="0"/>
                </a:rPr>
                <a:t>www.genigraphics.com</a:t>
              </a:r>
              <a:r>
                <a:rPr lang="en-US" sz="6000" baseline="0" dirty="0">
                  <a:solidFill>
                    <a:schemeClr val="bg1">
                      <a:lumMod val="50000"/>
                    </a:schemeClr>
                  </a:solidFill>
                  <a:latin typeface="Calibri" pitchFamily="34" charset="0"/>
                  <a:cs typeface="Calibri" panose="020F0502020204030204" pitchFamily="34" charset="0"/>
                </a:rPr>
                <a:t> to order a high-quality, affordable poster print. Every order receives a free design review and we can deliver as fast as next business day within the US and Canada. </a:t>
              </a:r>
            </a:p>
            <a:p>
              <a:pPr lvl="0">
                <a:spcBef>
                  <a:spcPts val="0"/>
                </a:spcBef>
                <a:spcAft>
                  <a:spcPts val="2200"/>
                </a:spcAft>
              </a:pPr>
              <a:r>
                <a:rPr lang="en-US" sz="6000" baseline="0" dirty="0">
                  <a:solidFill>
                    <a:schemeClr val="bg1">
                      <a:lumMod val="50000"/>
                    </a:schemeClr>
                  </a:solidFill>
                  <a:latin typeface="Calibri" pitchFamily="34" charset="0"/>
                  <a:cs typeface="Calibri" panose="020F0502020204030204" pitchFamily="34" charset="0"/>
                </a:rPr>
                <a:t>Genigraphics® has been producing output from PowerPoint® longer than anyone in the industry; dating back to when we helped Microsoft® design the PowerPoint® software. </a:t>
              </a:r>
            </a:p>
            <a:p>
              <a:pPr lvl="0">
                <a:spcBef>
                  <a:spcPts val="0"/>
                </a:spcBef>
                <a:spcAft>
                  <a:spcPts val="0"/>
                </a:spcAft>
              </a:pPr>
              <a:endParaRPr lang="en-US" sz="6000" baseline="0" dirty="0">
                <a:solidFill>
                  <a:schemeClr val="bg1">
                    <a:lumMod val="50000"/>
                  </a:schemeClr>
                </a:solidFill>
                <a:latin typeface="Calibri" pitchFamily="34" charset="0"/>
                <a:cs typeface="Calibri" panose="020F0502020204030204" pitchFamily="34" charset="0"/>
              </a:endParaRPr>
            </a:p>
            <a:p>
              <a:pPr lvl="0" algn="ctr">
                <a:spcBef>
                  <a:spcPts val="0"/>
                </a:spcBef>
                <a:spcAft>
                  <a:spcPts val="0"/>
                </a:spcAft>
              </a:pPr>
              <a:r>
                <a:rPr lang="en-US" sz="6000" baseline="0" dirty="0">
                  <a:solidFill>
                    <a:schemeClr val="bg1">
                      <a:lumMod val="50000"/>
                    </a:schemeClr>
                  </a:solidFill>
                  <a:latin typeface="Calibri" pitchFamily="34" charset="0"/>
                  <a:cs typeface="Calibri" panose="020F0502020204030204" pitchFamily="34" charset="0"/>
                </a:rPr>
                <a:t>US and Canada:  1-800-790-4001</a:t>
              </a:r>
              <a:br>
                <a:rPr lang="en-US" sz="6000" baseline="0" dirty="0">
                  <a:solidFill>
                    <a:schemeClr val="bg1">
                      <a:lumMod val="50000"/>
                    </a:schemeClr>
                  </a:solidFill>
                  <a:latin typeface="Calibri" pitchFamily="34" charset="0"/>
                  <a:cs typeface="Calibri" panose="020F0502020204030204" pitchFamily="34" charset="0"/>
                </a:rPr>
              </a:br>
              <a:r>
                <a:rPr lang="en-US" sz="6000" baseline="0" dirty="0">
                  <a:solidFill>
                    <a:schemeClr val="bg1">
                      <a:lumMod val="50000"/>
                    </a:schemeClr>
                  </a:solidFill>
                  <a:latin typeface="Calibri" pitchFamily="34" charset="0"/>
                  <a:cs typeface="Calibri" panose="020F0502020204030204" pitchFamily="34" charset="0"/>
                </a:rPr>
                <a:t>Email: info@genigraphics.com</a:t>
              </a:r>
            </a:p>
            <a:p>
              <a:pPr lvl="0" algn="ctr">
                <a:spcBef>
                  <a:spcPts val="0"/>
                </a:spcBef>
                <a:spcAft>
                  <a:spcPts val="0"/>
                </a:spcAft>
              </a:pPr>
              <a:r>
                <a:rPr lang="en-US" sz="4400" dirty="0">
                  <a:solidFill>
                    <a:schemeClr val="bg1">
                      <a:lumMod val="50000"/>
                    </a:schemeClr>
                  </a:solidFill>
                  <a:latin typeface="Calibri" pitchFamily="34" charset="0"/>
                  <a:cs typeface="Calibri" panose="020F0502020204030204" pitchFamily="34" charset="0"/>
                </a:rPr>
                <a:t/>
              </a:r>
              <a:br>
                <a:rPr lang="en-US" sz="4400" dirty="0">
                  <a:solidFill>
                    <a:schemeClr val="bg1">
                      <a:lumMod val="50000"/>
                    </a:schemeClr>
                  </a:solidFill>
                  <a:latin typeface="Calibri" pitchFamily="34" charset="0"/>
                  <a:cs typeface="Calibri" panose="020F0502020204030204" pitchFamily="34" charset="0"/>
                </a:rPr>
              </a:br>
              <a:r>
                <a:rPr lang="en-US" sz="4400" dirty="0">
                  <a:solidFill>
                    <a:schemeClr val="bg1">
                      <a:lumMod val="50000"/>
                    </a:schemeClr>
                  </a:solidFill>
                  <a:latin typeface="Calibri" pitchFamily="34" charset="0"/>
                  <a:cs typeface="Calibri" panose="020F0502020204030204" pitchFamily="34" charset="0"/>
                </a:rPr>
                <a:t>[This sidebar area does not print.]</a:t>
              </a:r>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281342" y="9260274"/>
              <a:ext cx="11904515" cy="10246926"/>
            </a:xfrm>
            <a:prstGeom prst="rect">
              <a:avLst/>
            </a:prstGeom>
          </p:spPr>
        </p:pic>
      </p:grpSp>
    </p:spTree>
    <p:extLst>
      <p:ext uri="{BB962C8B-B14F-4D97-AF65-F5344CB8AC3E}">
        <p14:creationId xmlns:p14="http://schemas.microsoft.com/office/powerpoint/2010/main" val="3244711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59E8C9F7-52D5-428C-AFDB-81EBF3B84C33}"/>
              </a:ext>
            </a:extLst>
          </p:cNvPr>
          <p:cNvSpPr>
            <a:spLocks noGrp="1"/>
          </p:cNvSpPr>
          <p:nvPr>
            <p:ph type="title"/>
          </p:nvPr>
        </p:nvSpPr>
        <p:spPr>
          <a:xfrm>
            <a:off x="2766060" y="2142070"/>
            <a:ext cx="34701480" cy="777663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C139959D-F541-4C08-84D6-25C90342F75D}"/>
              </a:ext>
            </a:extLst>
          </p:cNvPr>
          <p:cNvSpPr>
            <a:spLocks noGrp="1"/>
          </p:cNvSpPr>
          <p:nvPr>
            <p:ph type="body" idx="1"/>
          </p:nvPr>
        </p:nvSpPr>
        <p:spPr>
          <a:xfrm>
            <a:off x="2766060" y="10710333"/>
            <a:ext cx="34701480" cy="2552785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1FD78E7-A578-4203-8CFF-21B786B73C8F}"/>
              </a:ext>
            </a:extLst>
          </p:cNvPr>
          <p:cNvSpPr>
            <a:spLocks noGrp="1"/>
          </p:cNvSpPr>
          <p:nvPr>
            <p:ph type="dt" sz="half" idx="2"/>
          </p:nvPr>
        </p:nvSpPr>
        <p:spPr>
          <a:xfrm>
            <a:off x="2766060" y="37290589"/>
            <a:ext cx="9052560" cy="2142067"/>
          </a:xfrm>
          <a:prstGeom prst="rect">
            <a:avLst/>
          </a:prstGeom>
        </p:spPr>
        <p:txBody>
          <a:bodyPr vert="horz" lIns="91440" tIns="45720" rIns="91440" bIns="45720" rtlCol="0" anchor="ctr"/>
          <a:lstStyle>
            <a:lvl1pPr algn="l">
              <a:defRPr sz="3960">
                <a:solidFill>
                  <a:schemeClr val="tx1">
                    <a:tint val="75000"/>
                  </a:schemeClr>
                </a:solidFill>
              </a:defRPr>
            </a:lvl1pPr>
          </a:lstStyle>
          <a:p>
            <a:fld id="{547978B2-369F-46DE-9CB3-632AEF8809BF}" type="datetimeFigureOut">
              <a:rPr lang="en-US" smtClean="0"/>
              <a:t>9/27/2022</a:t>
            </a:fld>
            <a:endParaRPr lang="en-US"/>
          </a:p>
        </p:txBody>
      </p:sp>
      <p:sp>
        <p:nvSpPr>
          <p:cNvPr id="5" name="Footer Placeholder 4">
            <a:extLst>
              <a:ext uri="{FF2B5EF4-FFF2-40B4-BE49-F238E27FC236}">
                <a16:creationId xmlns:a16="http://schemas.microsoft.com/office/drawing/2014/main" xmlns="" id="{FB1999EA-67CF-4ECB-9F51-302681A3AD8A}"/>
              </a:ext>
            </a:extLst>
          </p:cNvPr>
          <p:cNvSpPr>
            <a:spLocks noGrp="1"/>
          </p:cNvSpPr>
          <p:nvPr>
            <p:ph type="ftr" sz="quarter" idx="3"/>
          </p:nvPr>
        </p:nvSpPr>
        <p:spPr>
          <a:xfrm>
            <a:off x="13327380" y="37290589"/>
            <a:ext cx="13578840" cy="2142067"/>
          </a:xfrm>
          <a:prstGeom prst="rect">
            <a:avLst/>
          </a:prstGeom>
        </p:spPr>
        <p:txBody>
          <a:bodyPr vert="horz" lIns="91440" tIns="45720" rIns="91440" bIns="45720" rtlCol="0" anchor="ctr"/>
          <a:lstStyle>
            <a:lvl1pPr algn="ctr">
              <a:defRPr sz="396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20DD9C65-15DB-4C7A-B277-9F392F50E952}"/>
              </a:ext>
            </a:extLst>
          </p:cNvPr>
          <p:cNvSpPr>
            <a:spLocks noGrp="1"/>
          </p:cNvSpPr>
          <p:nvPr>
            <p:ph type="sldNum" sz="quarter" idx="4"/>
          </p:nvPr>
        </p:nvSpPr>
        <p:spPr>
          <a:xfrm>
            <a:off x="28414980" y="37290589"/>
            <a:ext cx="9052560" cy="2142067"/>
          </a:xfrm>
          <a:prstGeom prst="rect">
            <a:avLst/>
          </a:prstGeom>
        </p:spPr>
        <p:txBody>
          <a:bodyPr vert="horz" lIns="91440" tIns="45720" rIns="91440" bIns="45720" rtlCol="0" anchor="ctr"/>
          <a:lstStyle>
            <a:lvl1pPr algn="r">
              <a:defRPr sz="3960">
                <a:solidFill>
                  <a:schemeClr val="tx1">
                    <a:tint val="75000"/>
                  </a:schemeClr>
                </a:solidFill>
              </a:defRPr>
            </a:lvl1pPr>
          </a:lstStyle>
          <a:p>
            <a:fld id="{735EE51A-51D7-4ABB-9EE6-C98170A62AB7}" type="slidenum">
              <a:rPr lang="en-US" smtClean="0"/>
              <a:t>‹#›</a:t>
            </a:fld>
            <a:endParaRPr lang="en-US"/>
          </a:p>
        </p:txBody>
      </p:sp>
      <p:sp>
        <p:nvSpPr>
          <p:cNvPr id="7" name="Rectangle 7">
            <a:extLst>
              <a:ext uri="{FF2B5EF4-FFF2-40B4-BE49-F238E27FC236}">
                <a16:creationId xmlns:a16="http://schemas.microsoft.com/office/drawing/2014/main" xmlns="" id="{12C3ABDF-F1D0-4D14-9A29-5FFAAD788F81}"/>
              </a:ext>
            </a:extLst>
          </p:cNvPr>
          <p:cNvSpPr>
            <a:spLocks noChangeArrowheads="1"/>
          </p:cNvSpPr>
          <p:nvPr userDrawn="1"/>
        </p:nvSpPr>
        <p:spPr bwMode="auto">
          <a:xfrm>
            <a:off x="0" y="5483225"/>
            <a:ext cx="8410575" cy="34747200"/>
          </a:xfrm>
          <a:prstGeom prst="rect">
            <a:avLst/>
          </a:prstGeom>
          <a:solidFill>
            <a:schemeClr val="accent1">
              <a:lumMod val="75000"/>
            </a:schemeClr>
          </a:solidFill>
          <a:ln>
            <a:noFill/>
          </a:ln>
          <a:effectLst/>
        </p:spPr>
        <p:txBody>
          <a:bodyPr wrap="none" lIns="419070" tIns="209535" rIns="419070" bIns="419070"/>
          <a:lstStyle/>
          <a:p>
            <a:pPr algn="ctr" defTabSz="4022725"/>
            <a:endParaRPr lang="en-US" sz="4400" dirty="0">
              <a:latin typeface="Calibri" pitchFamily="34" charset="0"/>
            </a:endParaRPr>
          </a:p>
        </p:txBody>
      </p:sp>
      <p:sp>
        <p:nvSpPr>
          <p:cNvPr id="8" name="Rectangle 8">
            <a:extLst>
              <a:ext uri="{FF2B5EF4-FFF2-40B4-BE49-F238E27FC236}">
                <a16:creationId xmlns:a16="http://schemas.microsoft.com/office/drawing/2014/main" xmlns="" id="{41894445-C117-44CA-BF76-99C5120B541F}"/>
              </a:ext>
            </a:extLst>
          </p:cNvPr>
          <p:cNvSpPr>
            <a:spLocks noChangeArrowheads="1"/>
          </p:cNvSpPr>
          <p:nvPr userDrawn="1"/>
        </p:nvSpPr>
        <p:spPr bwMode="auto">
          <a:xfrm>
            <a:off x="8408987" y="0"/>
            <a:ext cx="31821120" cy="5484813"/>
          </a:xfrm>
          <a:prstGeom prst="rect">
            <a:avLst/>
          </a:prstGeom>
          <a:solidFill>
            <a:schemeClr val="accent1">
              <a:lumMod val="75000"/>
            </a:schemeClr>
          </a:solidFill>
          <a:ln>
            <a:noFill/>
          </a:ln>
          <a:effectLst/>
        </p:spPr>
        <p:txBody>
          <a:bodyPr wrap="none" lIns="457200" tIns="457200" rIns="457200" bIns="457200"/>
          <a:lstStyle/>
          <a:p>
            <a:endParaRPr lang="en-US" dirty="0">
              <a:latin typeface="Calibri" pitchFamily="34" charset="0"/>
            </a:endParaRPr>
          </a:p>
        </p:txBody>
      </p:sp>
      <p:sp>
        <p:nvSpPr>
          <p:cNvPr id="9" name="Rectangle 9">
            <a:extLst>
              <a:ext uri="{FF2B5EF4-FFF2-40B4-BE49-F238E27FC236}">
                <a16:creationId xmlns:a16="http://schemas.microsoft.com/office/drawing/2014/main" xmlns="" id="{4CA1117B-0BC2-4154-8DAD-ADC925F3EA03}"/>
              </a:ext>
            </a:extLst>
          </p:cNvPr>
          <p:cNvSpPr>
            <a:spLocks noChangeArrowheads="1"/>
          </p:cNvSpPr>
          <p:nvPr userDrawn="1"/>
        </p:nvSpPr>
        <p:spPr bwMode="auto">
          <a:xfrm>
            <a:off x="8408987" y="5483225"/>
            <a:ext cx="31821120" cy="34747200"/>
          </a:xfrm>
          <a:prstGeom prst="rect">
            <a:avLst/>
          </a:prstGeom>
          <a:solidFill>
            <a:schemeClr val="accent3">
              <a:lumMod val="20000"/>
              <a:lumOff val="80000"/>
            </a:schemeClr>
          </a:solidFill>
          <a:ln>
            <a:noFill/>
          </a:ln>
          <a:effectLst/>
        </p:spPr>
        <p:txBody>
          <a:bodyPr wrap="none" lIns="457200" tIns="457200" rIns="457200" bIns="457200"/>
          <a:lstStyle/>
          <a:p>
            <a:endParaRPr lang="en-US" dirty="0">
              <a:latin typeface="Calibri" pitchFamily="34" charset="0"/>
            </a:endParaRPr>
          </a:p>
        </p:txBody>
      </p:sp>
      <p:sp>
        <p:nvSpPr>
          <p:cNvPr id="10" name="Line 11">
            <a:extLst>
              <a:ext uri="{FF2B5EF4-FFF2-40B4-BE49-F238E27FC236}">
                <a16:creationId xmlns:a16="http://schemas.microsoft.com/office/drawing/2014/main" xmlns="" id="{55E3723A-6C44-4EEC-A211-7FD61795C9A2}"/>
              </a:ext>
            </a:extLst>
          </p:cNvPr>
          <p:cNvSpPr>
            <a:spLocks noChangeShapeType="1"/>
          </p:cNvSpPr>
          <p:nvPr userDrawn="1"/>
        </p:nvSpPr>
        <p:spPr bwMode="auto">
          <a:xfrm>
            <a:off x="8408988" y="0"/>
            <a:ext cx="0" cy="4022090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Calibri" pitchFamily="34" charset="0"/>
            </a:endParaRPr>
          </a:p>
        </p:txBody>
      </p:sp>
      <p:sp>
        <p:nvSpPr>
          <p:cNvPr id="11" name="Line 12">
            <a:extLst>
              <a:ext uri="{FF2B5EF4-FFF2-40B4-BE49-F238E27FC236}">
                <a16:creationId xmlns:a16="http://schemas.microsoft.com/office/drawing/2014/main" xmlns="" id="{7CFFF8EA-912E-4C1C-8803-644DD9F44032}"/>
              </a:ext>
            </a:extLst>
          </p:cNvPr>
          <p:cNvSpPr>
            <a:spLocks noChangeShapeType="1"/>
          </p:cNvSpPr>
          <p:nvPr userDrawn="1"/>
        </p:nvSpPr>
        <p:spPr bwMode="auto">
          <a:xfrm>
            <a:off x="0" y="5483225"/>
            <a:ext cx="402209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Calibri" pitchFamily="34" charset="0"/>
            </a:endParaRPr>
          </a:p>
        </p:txBody>
      </p:sp>
      <p:pic>
        <p:nvPicPr>
          <p:cNvPr id="12" name="Picture 11">
            <a:extLst>
              <a:ext uri="{FF2B5EF4-FFF2-40B4-BE49-F238E27FC236}">
                <a16:creationId xmlns:a16="http://schemas.microsoft.com/office/drawing/2014/main" xmlns="" id="{7F000DC9-F40E-4F7A-800F-56B959C9E80D}"/>
              </a:ext>
            </a:extLst>
          </p:cNvPr>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4747200" y="39928800"/>
            <a:ext cx="5297435" cy="185928"/>
          </a:xfrm>
          <a:prstGeom prst="rect">
            <a:avLst/>
          </a:prstGeom>
        </p:spPr>
      </p:pic>
    </p:spTree>
    <p:extLst>
      <p:ext uri="{BB962C8B-B14F-4D97-AF65-F5344CB8AC3E}">
        <p14:creationId xmlns:p14="http://schemas.microsoft.com/office/powerpoint/2010/main" val="429617957"/>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xStyles>
    <p:titleStyle>
      <a:lvl1pPr algn="l" defTabSz="3017520" rtl="0" eaLnBrk="1" latinLnBrk="0" hangingPunct="1">
        <a:lnSpc>
          <a:spcPct val="90000"/>
        </a:lnSpc>
        <a:spcBef>
          <a:spcPct val="0"/>
        </a:spcBef>
        <a:buNone/>
        <a:defRPr sz="14520" kern="1200">
          <a:solidFill>
            <a:schemeClr val="tx1"/>
          </a:solidFill>
          <a:latin typeface="+mj-lt"/>
          <a:ea typeface="+mj-ea"/>
          <a:cs typeface="+mj-cs"/>
        </a:defRPr>
      </a:lvl1pPr>
    </p:titleStyle>
    <p:bodyStyle>
      <a:lvl1pPr marL="754380" indent="-754380" algn="l" defTabSz="3017520" rtl="0" eaLnBrk="1" latinLnBrk="0" hangingPunct="1">
        <a:lnSpc>
          <a:spcPct val="90000"/>
        </a:lnSpc>
        <a:spcBef>
          <a:spcPts val="3300"/>
        </a:spcBef>
        <a:buFont typeface="Arial" panose="020B0604020202020204" pitchFamily="34" charset="0"/>
        <a:buChar char="•"/>
        <a:defRPr sz="9240" kern="1200">
          <a:solidFill>
            <a:schemeClr val="tx1"/>
          </a:solidFill>
          <a:latin typeface="+mn-lt"/>
          <a:ea typeface="+mn-ea"/>
          <a:cs typeface="+mn-cs"/>
        </a:defRPr>
      </a:lvl1pPr>
      <a:lvl2pPr marL="2263140" indent="-754380" algn="l" defTabSz="3017520" rtl="0" eaLnBrk="1" latinLnBrk="0" hangingPunct="1">
        <a:lnSpc>
          <a:spcPct val="90000"/>
        </a:lnSpc>
        <a:spcBef>
          <a:spcPts val="1650"/>
        </a:spcBef>
        <a:buFont typeface="Arial" panose="020B0604020202020204" pitchFamily="34" charset="0"/>
        <a:buChar char="•"/>
        <a:defRPr sz="7920" kern="1200">
          <a:solidFill>
            <a:schemeClr val="tx1"/>
          </a:solidFill>
          <a:latin typeface="+mn-lt"/>
          <a:ea typeface="+mn-ea"/>
          <a:cs typeface="+mn-cs"/>
        </a:defRPr>
      </a:lvl2pPr>
      <a:lvl3pPr marL="3771900" indent="-754380" algn="l" defTabSz="3017520" rtl="0" eaLnBrk="1" latinLnBrk="0" hangingPunct="1">
        <a:lnSpc>
          <a:spcPct val="90000"/>
        </a:lnSpc>
        <a:spcBef>
          <a:spcPts val="1650"/>
        </a:spcBef>
        <a:buFont typeface="Arial" panose="020B0604020202020204" pitchFamily="34" charset="0"/>
        <a:buChar char="•"/>
        <a:defRPr sz="6600" kern="1200">
          <a:solidFill>
            <a:schemeClr val="tx1"/>
          </a:solidFill>
          <a:latin typeface="+mn-lt"/>
          <a:ea typeface="+mn-ea"/>
          <a:cs typeface="+mn-cs"/>
        </a:defRPr>
      </a:lvl3pPr>
      <a:lvl4pPr marL="528066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4pPr>
      <a:lvl5pPr marL="678942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5pPr>
      <a:lvl6pPr marL="829818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6pPr>
      <a:lvl7pPr marL="980694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7pPr>
      <a:lvl8pPr marL="1131570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8pPr>
      <a:lvl9pPr marL="1282446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9pPr>
    </p:bodyStyle>
    <p:otherStyle>
      <a:defPPr>
        <a:defRPr lang="en-US"/>
      </a:defPPr>
      <a:lvl1pPr marL="0" algn="l" defTabSz="3017520" rtl="0" eaLnBrk="1" latinLnBrk="0" hangingPunct="1">
        <a:defRPr sz="5940" kern="1200">
          <a:solidFill>
            <a:schemeClr val="tx1"/>
          </a:solidFill>
          <a:latin typeface="+mn-lt"/>
          <a:ea typeface="+mn-ea"/>
          <a:cs typeface="+mn-cs"/>
        </a:defRPr>
      </a:lvl1pPr>
      <a:lvl2pPr marL="1508760" algn="l" defTabSz="3017520" rtl="0" eaLnBrk="1" latinLnBrk="0" hangingPunct="1">
        <a:defRPr sz="5940" kern="1200">
          <a:solidFill>
            <a:schemeClr val="tx1"/>
          </a:solidFill>
          <a:latin typeface="+mn-lt"/>
          <a:ea typeface="+mn-ea"/>
          <a:cs typeface="+mn-cs"/>
        </a:defRPr>
      </a:lvl2pPr>
      <a:lvl3pPr marL="3017520" algn="l" defTabSz="3017520" rtl="0" eaLnBrk="1" latinLnBrk="0" hangingPunct="1">
        <a:defRPr sz="5940" kern="1200">
          <a:solidFill>
            <a:schemeClr val="tx1"/>
          </a:solidFill>
          <a:latin typeface="+mn-lt"/>
          <a:ea typeface="+mn-ea"/>
          <a:cs typeface="+mn-cs"/>
        </a:defRPr>
      </a:lvl3pPr>
      <a:lvl4pPr marL="4526280" algn="l" defTabSz="3017520" rtl="0" eaLnBrk="1" latinLnBrk="0" hangingPunct="1">
        <a:defRPr sz="5940" kern="1200">
          <a:solidFill>
            <a:schemeClr val="tx1"/>
          </a:solidFill>
          <a:latin typeface="+mn-lt"/>
          <a:ea typeface="+mn-ea"/>
          <a:cs typeface="+mn-cs"/>
        </a:defRPr>
      </a:lvl4pPr>
      <a:lvl5pPr marL="6035040" algn="l" defTabSz="3017520" rtl="0" eaLnBrk="1" latinLnBrk="0" hangingPunct="1">
        <a:defRPr sz="5940" kern="1200">
          <a:solidFill>
            <a:schemeClr val="tx1"/>
          </a:solidFill>
          <a:latin typeface="+mn-lt"/>
          <a:ea typeface="+mn-ea"/>
          <a:cs typeface="+mn-cs"/>
        </a:defRPr>
      </a:lvl5pPr>
      <a:lvl6pPr marL="7543800" algn="l" defTabSz="3017520" rtl="0" eaLnBrk="1" latinLnBrk="0" hangingPunct="1">
        <a:defRPr sz="5940" kern="1200">
          <a:solidFill>
            <a:schemeClr val="tx1"/>
          </a:solidFill>
          <a:latin typeface="+mn-lt"/>
          <a:ea typeface="+mn-ea"/>
          <a:cs typeface="+mn-cs"/>
        </a:defRPr>
      </a:lvl6pPr>
      <a:lvl7pPr marL="9052560" algn="l" defTabSz="3017520" rtl="0" eaLnBrk="1" latinLnBrk="0" hangingPunct="1">
        <a:defRPr sz="5940" kern="1200">
          <a:solidFill>
            <a:schemeClr val="tx1"/>
          </a:solidFill>
          <a:latin typeface="+mn-lt"/>
          <a:ea typeface="+mn-ea"/>
          <a:cs typeface="+mn-cs"/>
        </a:defRPr>
      </a:lvl7pPr>
      <a:lvl8pPr marL="10561320" algn="l" defTabSz="3017520" rtl="0" eaLnBrk="1" latinLnBrk="0" hangingPunct="1">
        <a:defRPr sz="5940" kern="1200">
          <a:solidFill>
            <a:schemeClr val="tx1"/>
          </a:solidFill>
          <a:latin typeface="+mn-lt"/>
          <a:ea typeface="+mn-ea"/>
          <a:cs typeface="+mn-cs"/>
        </a:defRPr>
      </a:lvl8pPr>
      <a:lvl9pPr marL="12070080" algn="l" defTabSz="3017520" rtl="0" eaLnBrk="1" latinLnBrk="0" hangingPunct="1">
        <a:defRPr sz="59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hyperlink" Target="mailto:jvedrana1603@gmail.com" TargetMode="Externa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4" name="Text Box 186"/>
          <p:cNvSpPr txBox="1">
            <a:spLocks noChangeArrowheads="1"/>
          </p:cNvSpPr>
          <p:nvPr/>
        </p:nvSpPr>
        <p:spPr bwMode="auto">
          <a:xfrm>
            <a:off x="8378825" y="-1"/>
            <a:ext cx="31842075" cy="3743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838139" rIns="419070" bIns="419070" anchor="ctr" anchorCtr="1"/>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pPr algn="ctr"/>
            <a:r>
              <a:rPr lang="sr-Latn-BA" sz="8000" b="1" dirty="0">
                <a:solidFill>
                  <a:schemeClr val="bg1"/>
                </a:solidFill>
                <a:latin typeface="Times New Roman" panose="02020603050405020304" pitchFamily="18" charset="0"/>
                <a:cs typeface="Times New Roman" panose="02020603050405020304" pitchFamily="18" charset="0"/>
              </a:rPr>
              <a:t>Pregled i evaluacija farmakoterapijskih grešaka prilikom premještaja bolesnika iz jedinice intenzivne medicine na druga odjeljenja i prilikom otpusta bolesnika iz bolnice</a:t>
            </a:r>
            <a:endParaRPr lang="en-US" sz="8000" dirty="0">
              <a:solidFill>
                <a:schemeClr val="bg1"/>
              </a:solidFill>
              <a:latin typeface="Times New Roman" panose="02020603050405020304" pitchFamily="18" charset="0"/>
              <a:cs typeface="Times New Roman" panose="02020603050405020304" pitchFamily="18" charset="0"/>
            </a:endParaRPr>
          </a:p>
        </p:txBody>
      </p:sp>
      <p:sp>
        <p:nvSpPr>
          <p:cNvPr id="2235" name="Text Box 187"/>
          <p:cNvSpPr txBox="1">
            <a:spLocks noChangeArrowheads="1"/>
          </p:cNvSpPr>
          <p:nvPr/>
        </p:nvSpPr>
        <p:spPr bwMode="auto">
          <a:xfrm>
            <a:off x="8391525" y="4114800"/>
            <a:ext cx="31842075" cy="13329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19070" rIns="419070" bIns="419070" anchor="ctr" anchorCtr="1"/>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pPr algn="ctr"/>
            <a:r>
              <a:rPr lang="en-US" sz="4800" dirty="0" smtClean="0">
                <a:solidFill>
                  <a:schemeClr val="bg1"/>
                </a:solidFill>
                <a:latin typeface="Times New Roman" panose="02020603050405020304" pitchFamily="18" charset="0"/>
                <a:cs typeface="Times New Roman" panose="02020603050405020304" pitchFamily="18" charset="0"/>
              </a:rPr>
              <a:t>Vedrana </a:t>
            </a:r>
            <a:r>
              <a:rPr lang="en-US" sz="4800" dirty="0" err="1" smtClean="0">
                <a:solidFill>
                  <a:schemeClr val="bg1"/>
                </a:solidFill>
                <a:latin typeface="Times New Roman" panose="02020603050405020304" pitchFamily="18" charset="0"/>
                <a:cs typeface="Times New Roman" panose="02020603050405020304" pitchFamily="18" charset="0"/>
              </a:rPr>
              <a:t>Barišić</a:t>
            </a:r>
            <a:r>
              <a:rPr lang="sr-Latn-BA" sz="4800" baseline="30000" dirty="0">
                <a:solidFill>
                  <a:schemeClr val="bg1"/>
                </a:solidFill>
                <a:latin typeface="Times New Roman" panose="02020603050405020304" pitchFamily="18" charset="0"/>
                <a:cs typeface="Times New Roman" panose="02020603050405020304" pitchFamily="18" charset="0"/>
              </a:rPr>
              <a:t>1</a:t>
            </a:r>
            <a:endParaRPr lang="en-US" sz="4800" dirty="0">
              <a:solidFill>
                <a:schemeClr val="bg1"/>
              </a:solidFill>
              <a:latin typeface="Times New Roman" panose="02020603050405020304" pitchFamily="18" charset="0"/>
              <a:cs typeface="Times New Roman" panose="02020603050405020304" pitchFamily="18" charset="0"/>
            </a:endParaRPr>
          </a:p>
        </p:txBody>
      </p:sp>
      <p:sp>
        <p:nvSpPr>
          <p:cNvPr id="2242" name="Text Box 194"/>
          <p:cNvSpPr txBox="1">
            <a:spLocks noChangeArrowheads="1"/>
          </p:cNvSpPr>
          <p:nvPr/>
        </p:nvSpPr>
        <p:spPr bwMode="auto">
          <a:xfrm>
            <a:off x="8842058" y="5669280"/>
            <a:ext cx="9622155" cy="1097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09535" tIns="209535" rIns="209535" bIns="209535" anchor="ctr" anchorCtr="1"/>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r>
              <a:rPr lang="en-US" sz="5400" b="1" dirty="0" smtClean="0">
                <a:solidFill>
                  <a:schemeClr val="accent1">
                    <a:lumMod val="50000"/>
                  </a:schemeClr>
                </a:solidFill>
                <a:latin typeface="Times New Roman" panose="02020603050405020304" pitchFamily="18" charset="0"/>
                <a:cs typeface="Times New Roman" panose="02020603050405020304" pitchFamily="18" charset="0"/>
              </a:rPr>
              <a:t>UVOD</a:t>
            </a:r>
            <a:endParaRPr lang="en-US" sz="54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246" name="Text Box 198"/>
          <p:cNvSpPr txBox="1">
            <a:spLocks noChangeArrowheads="1"/>
          </p:cNvSpPr>
          <p:nvPr/>
        </p:nvSpPr>
        <p:spPr bwMode="auto">
          <a:xfrm>
            <a:off x="30175200" y="5669280"/>
            <a:ext cx="9677400" cy="1097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09535" tIns="209535" rIns="209535" bIns="209535" anchor="ctr" anchorCtr="1"/>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r>
              <a:rPr lang="en-US" sz="5400" b="1" dirty="0" smtClean="0">
                <a:solidFill>
                  <a:schemeClr val="accent1">
                    <a:lumMod val="50000"/>
                  </a:schemeClr>
                </a:solidFill>
                <a:latin typeface="Times New Roman" panose="02020603050405020304" pitchFamily="18" charset="0"/>
                <a:cs typeface="Times New Roman" panose="02020603050405020304" pitchFamily="18" charset="0"/>
              </a:rPr>
              <a:t>DISKUSIJA</a:t>
            </a:r>
            <a:endParaRPr lang="en-US" sz="54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247" name="Text Box 199"/>
          <p:cNvSpPr txBox="1">
            <a:spLocks noChangeArrowheads="1"/>
          </p:cNvSpPr>
          <p:nvPr/>
        </p:nvSpPr>
        <p:spPr bwMode="auto">
          <a:xfrm>
            <a:off x="19205575" y="5669279"/>
            <a:ext cx="10436225" cy="1188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09535" tIns="209535" rIns="209535" bIns="209535" anchor="ctr" anchorCtr="1"/>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r>
              <a:rPr lang="en-US" sz="5400" b="1" dirty="0" smtClean="0">
                <a:solidFill>
                  <a:schemeClr val="accent1">
                    <a:lumMod val="50000"/>
                  </a:schemeClr>
                </a:solidFill>
                <a:latin typeface="Times New Roman" panose="02020603050405020304" pitchFamily="18" charset="0"/>
                <a:cs typeface="Times New Roman" panose="02020603050405020304" pitchFamily="18" charset="0"/>
              </a:rPr>
              <a:t>REZULTATI</a:t>
            </a:r>
            <a:endParaRPr lang="en-US" sz="54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289" name="Text Box 241"/>
          <p:cNvSpPr txBox="1">
            <a:spLocks noChangeArrowheads="1"/>
          </p:cNvSpPr>
          <p:nvPr/>
        </p:nvSpPr>
        <p:spPr bwMode="auto">
          <a:xfrm>
            <a:off x="19018592" y="18090345"/>
            <a:ext cx="5221246" cy="4847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3814" tIns="41907" rIns="83814" bIns="41907">
            <a:spAutoFit/>
          </a:bodyPr>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r>
              <a:rPr lang="en-US" sz="2600" b="1" dirty="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Ta</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bela</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1.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Karakteristike</a:t>
            </a:r>
            <a:r>
              <a:rPr lang="en-US" sz="2600" b="1" dirty="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ispitanika</a:t>
            </a:r>
            <a:endParaRPr lang="en-US" sz="2600"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292" name="Text Box 244"/>
          <p:cNvSpPr txBox="1">
            <a:spLocks noChangeArrowheads="1"/>
          </p:cNvSpPr>
          <p:nvPr/>
        </p:nvSpPr>
        <p:spPr bwMode="auto">
          <a:xfrm>
            <a:off x="8842058" y="39748858"/>
            <a:ext cx="7239000" cy="4847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3814" tIns="41907" rIns="83814" bIns="41907">
            <a:spAutoFit/>
          </a:bodyPr>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pPr algn="ct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Slika</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1.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Tipovi</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grešaka</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prilikom</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premještaja</a:t>
            </a:r>
            <a:endParaRPr lang="en-US" sz="2600"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294" name="Text Box 246"/>
          <p:cNvSpPr txBox="1">
            <a:spLocks noChangeArrowheads="1"/>
          </p:cNvSpPr>
          <p:nvPr/>
        </p:nvSpPr>
        <p:spPr bwMode="auto">
          <a:xfrm>
            <a:off x="912813" y="5669280"/>
            <a:ext cx="6581775" cy="1097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09535" tIns="209535" rIns="209535" bIns="209535" anchor="ctr" anchorCtr="0"/>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r>
              <a:rPr lang="en-US" sz="5400" dirty="0" smtClean="0">
                <a:solidFill>
                  <a:schemeClr val="bg1"/>
                </a:solidFill>
                <a:latin typeface="Times New Roman" panose="02020603050405020304" pitchFamily="18" charset="0"/>
                <a:cs typeface="Times New Roman" panose="02020603050405020304" pitchFamily="18" charset="0"/>
              </a:rPr>
              <a:t>ABSTRAKT</a:t>
            </a:r>
            <a:endParaRPr lang="en-US" sz="5400" dirty="0">
              <a:solidFill>
                <a:schemeClr val="bg1"/>
              </a:solidFill>
              <a:latin typeface="Times New Roman" panose="02020603050405020304" pitchFamily="18" charset="0"/>
              <a:cs typeface="Times New Roman" panose="02020603050405020304" pitchFamily="18" charset="0"/>
            </a:endParaRPr>
          </a:p>
        </p:txBody>
      </p:sp>
      <p:sp>
        <p:nvSpPr>
          <p:cNvPr id="2307" name="Text Box 259"/>
          <p:cNvSpPr txBox="1">
            <a:spLocks noChangeArrowheads="1"/>
          </p:cNvSpPr>
          <p:nvPr/>
        </p:nvSpPr>
        <p:spPr bwMode="auto">
          <a:xfrm>
            <a:off x="8842058" y="21741976"/>
            <a:ext cx="9622155" cy="1097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09535" tIns="209535" rIns="209535" bIns="209535" anchor="ctr" anchorCtr="1"/>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r>
              <a:rPr lang="en-US" sz="5400" b="1" dirty="0" smtClean="0">
                <a:solidFill>
                  <a:schemeClr val="accent1">
                    <a:lumMod val="50000"/>
                  </a:schemeClr>
                </a:solidFill>
                <a:latin typeface="Times New Roman" panose="02020603050405020304" pitchFamily="18" charset="0"/>
                <a:cs typeface="Times New Roman" panose="02020603050405020304" pitchFamily="18" charset="0"/>
              </a:rPr>
              <a:t>METODOLOGIJA</a:t>
            </a:r>
            <a:endParaRPr lang="en-US" sz="54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309" name="Text Box 261"/>
          <p:cNvSpPr txBox="1">
            <a:spLocks noChangeArrowheads="1"/>
          </p:cNvSpPr>
          <p:nvPr/>
        </p:nvSpPr>
        <p:spPr bwMode="auto">
          <a:xfrm>
            <a:off x="30175200" y="21617845"/>
            <a:ext cx="9712564" cy="1033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09535" tIns="209535" rIns="209535" bIns="209535" anchor="ctr" anchorCtr="1"/>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r>
              <a:rPr lang="en-US" sz="5400" b="1" dirty="0" smtClean="0">
                <a:solidFill>
                  <a:schemeClr val="accent1">
                    <a:lumMod val="50000"/>
                  </a:schemeClr>
                </a:solidFill>
                <a:latin typeface="Times New Roman" panose="02020603050405020304" pitchFamily="18" charset="0"/>
                <a:cs typeface="Times New Roman" panose="02020603050405020304" pitchFamily="18" charset="0"/>
              </a:rPr>
              <a:t>ZAKLJUČCI</a:t>
            </a:r>
            <a:endParaRPr lang="en-US" sz="54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310" name="Text Box 262"/>
          <p:cNvSpPr txBox="1">
            <a:spLocks noChangeArrowheads="1"/>
          </p:cNvSpPr>
          <p:nvPr/>
        </p:nvSpPr>
        <p:spPr bwMode="auto">
          <a:xfrm>
            <a:off x="30434693" y="30139529"/>
            <a:ext cx="9140825" cy="1097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09535" tIns="209535" rIns="209535" bIns="209535" anchor="ctr" anchorCtr="1"/>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r>
              <a:rPr lang="en-US" sz="5400" b="1" dirty="0" smtClean="0">
                <a:solidFill>
                  <a:schemeClr val="accent1">
                    <a:lumMod val="50000"/>
                  </a:schemeClr>
                </a:solidFill>
                <a:latin typeface="Times New Roman" panose="02020603050405020304" pitchFamily="18" charset="0"/>
                <a:cs typeface="Times New Roman" panose="02020603050405020304" pitchFamily="18" charset="0"/>
              </a:rPr>
              <a:t>REFERENCE</a:t>
            </a:r>
            <a:endParaRPr lang="en-US" sz="54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312" name="Text Box 264"/>
          <p:cNvSpPr txBox="1">
            <a:spLocks noChangeArrowheads="1"/>
          </p:cNvSpPr>
          <p:nvPr/>
        </p:nvSpPr>
        <p:spPr bwMode="auto">
          <a:xfrm>
            <a:off x="912813" y="35344100"/>
            <a:ext cx="6581775" cy="1097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09535" tIns="209535" rIns="209535" bIns="209535" anchor="ctr" anchorCtr="0"/>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r>
              <a:rPr lang="en-US" sz="5400" dirty="0">
                <a:solidFill>
                  <a:schemeClr val="bg1"/>
                </a:solidFill>
                <a:latin typeface="Calibri" pitchFamily="34" charset="0"/>
              </a:rPr>
              <a:t>CONTACT</a:t>
            </a:r>
          </a:p>
        </p:txBody>
      </p:sp>
      <p:sp>
        <p:nvSpPr>
          <p:cNvPr id="2315" name="Text Box 267"/>
          <p:cNvSpPr txBox="1">
            <a:spLocks noChangeArrowheads="1"/>
          </p:cNvSpPr>
          <p:nvPr/>
        </p:nvSpPr>
        <p:spPr bwMode="auto">
          <a:xfrm>
            <a:off x="381000" y="6858000"/>
            <a:ext cx="7543799" cy="29669661"/>
          </a:xfrm>
          <a:prstGeom prst="rect">
            <a:avLst/>
          </a:prstGeom>
          <a:solidFill>
            <a:schemeClr val="accent1">
              <a:lumMod val="75000"/>
            </a:schemeClr>
          </a:solidFill>
          <a:ln>
            <a:noFill/>
          </a:ln>
          <a:effectLst/>
        </p:spPr>
        <p:txBody>
          <a:bodyPr wrap="square" lIns="182880" tIns="182880" rIns="182880" bIns="182880">
            <a:spAutoFit/>
          </a:bodyPr>
          <a:lstStyle>
            <a:lvl1pPr defTabSz="838200">
              <a:defRPr>
                <a:solidFill>
                  <a:schemeClr val="tx1"/>
                </a:solidFill>
                <a:latin typeface="Arial" pitchFamily="34" charset="0"/>
              </a:defRPr>
            </a:lvl1pPr>
            <a:lvl2pPr marL="419100" defTabSz="838200">
              <a:defRPr>
                <a:solidFill>
                  <a:schemeClr val="tx1"/>
                </a:solidFill>
                <a:latin typeface="Arial" pitchFamily="34" charset="0"/>
              </a:defRPr>
            </a:lvl2pPr>
            <a:lvl3pPr marL="838200" defTabSz="838200">
              <a:defRPr>
                <a:solidFill>
                  <a:schemeClr val="tx1"/>
                </a:solidFill>
                <a:latin typeface="Arial" pitchFamily="34" charset="0"/>
              </a:defRPr>
            </a:lvl3pPr>
            <a:lvl4pPr marL="1257300" defTabSz="838200">
              <a:defRPr>
                <a:solidFill>
                  <a:schemeClr val="tx1"/>
                </a:solidFill>
                <a:latin typeface="Arial" pitchFamily="34" charset="0"/>
              </a:defRPr>
            </a:lvl4pPr>
            <a:lvl5pPr marL="1676400" defTabSz="838200">
              <a:defRPr>
                <a:solidFill>
                  <a:schemeClr val="tx1"/>
                </a:solidFill>
                <a:latin typeface="Arial" pitchFamily="34" charset="0"/>
              </a:defRPr>
            </a:lvl5pPr>
            <a:lvl6pPr marL="2133600" defTabSz="838200" fontAlgn="base">
              <a:spcBef>
                <a:spcPct val="0"/>
              </a:spcBef>
              <a:spcAft>
                <a:spcPct val="0"/>
              </a:spcAft>
              <a:defRPr>
                <a:solidFill>
                  <a:schemeClr val="tx1"/>
                </a:solidFill>
                <a:latin typeface="Arial" pitchFamily="34" charset="0"/>
              </a:defRPr>
            </a:lvl6pPr>
            <a:lvl7pPr marL="2590800" defTabSz="838200" fontAlgn="base">
              <a:spcBef>
                <a:spcPct val="0"/>
              </a:spcBef>
              <a:spcAft>
                <a:spcPct val="0"/>
              </a:spcAft>
              <a:defRPr>
                <a:solidFill>
                  <a:schemeClr val="tx1"/>
                </a:solidFill>
                <a:latin typeface="Arial" pitchFamily="34" charset="0"/>
              </a:defRPr>
            </a:lvl7pPr>
            <a:lvl8pPr marL="3048000" defTabSz="838200" fontAlgn="base">
              <a:spcBef>
                <a:spcPct val="0"/>
              </a:spcBef>
              <a:spcAft>
                <a:spcPct val="0"/>
              </a:spcAft>
              <a:defRPr>
                <a:solidFill>
                  <a:schemeClr val="tx1"/>
                </a:solidFill>
                <a:latin typeface="Arial" pitchFamily="34" charset="0"/>
              </a:defRPr>
            </a:lvl8pPr>
            <a:lvl9pPr marL="3505200" defTabSz="838200" fontAlgn="base">
              <a:spcBef>
                <a:spcPct val="0"/>
              </a:spcBef>
              <a:spcAft>
                <a:spcPct val="0"/>
              </a:spcAft>
              <a:defRPr>
                <a:solidFill>
                  <a:schemeClr val="tx1"/>
                </a:solidFill>
                <a:latin typeface="Arial" pitchFamily="34" charset="0"/>
              </a:defRPr>
            </a:lvl9pPr>
          </a:lstStyle>
          <a:p>
            <a:pPr algn="just"/>
            <a:r>
              <a:rPr lang="sr-Latn-BA" sz="3400" b="1" i="1" dirty="0">
                <a:latin typeface="Times New Roman" panose="02020603050405020304" pitchFamily="18" charset="0"/>
                <a:cs typeface="Times New Roman" panose="02020603050405020304" pitchFamily="18" charset="0"/>
              </a:rPr>
              <a:t>Uvod</a:t>
            </a:r>
            <a:r>
              <a:rPr lang="sr-Latn-BA" sz="3400" i="1" dirty="0">
                <a:latin typeface="Times New Roman" panose="02020603050405020304" pitchFamily="18" charset="0"/>
                <a:cs typeface="Times New Roman" panose="02020603050405020304" pitchFamily="18" charset="0"/>
              </a:rPr>
              <a:t> </a:t>
            </a:r>
            <a:r>
              <a:rPr lang="sr-Latn-BA" sz="3400" dirty="0">
                <a:latin typeface="Times New Roman" panose="02020603050405020304" pitchFamily="18" charset="0"/>
                <a:cs typeface="Times New Roman" panose="02020603050405020304" pitchFamily="18" charset="0"/>
              </a:rPr>
              <a:t>Pacijenti premješteni iz jedinice intenzivne medicine na druga odjeljenja izloženi su visokom riziku od farmakoterapijih grešaka i s njima povezanih preventabilnih neželjenih efekata lijekova. Takođe, tokom otpusta iz bolnice visok procenat pacijenata ima bar jednu farmakoterapijsku diskrepancu, koje mogu dovesti do ponovne hospitalizacije ili do neželjenih efekata lijekova.</a:t>
            </a:r>
            <a:endParaRPr lang="en-US" sz="3400" dirty="0">
              <a:latin typeface="Times New Roman" panose="02020603050405020304" pitchFamily="18" charset="0"/>
              <a:cs typeface="Times New Roman" panose="02020603050405020304" pitchFamily="18" charset="0"/>
            </a:endParaRPr>
          </a:p>
          <a:p>
            <a:pPr algn="just"/>
            <a:r>
              <a:rPr lang="sr-Latn-BA" sz="3400" b="1" i="1" dirty="0">
                <a:latin typeface="Times New Roman" panose="02020603050405020304" pitchFamily="18" charset="0"/>
                <a:cs typeface="Times New Roman" panose="02020603050405020304" pitchFamily="18" charset="0"/>
              </a:rPr>
              <a:t>Cilj</a:t>
            </a:r>
            <a:r>
              <a:rPr lang="sr-Latn-BA" sz="3400" dirty="0">
                <a:latin typeface="Times New Roman" panose="02020603050405020304" pitchFamily="18" charset="0"/>
                <a:cs typeface="Times New Roman" panose="02020603050405020304" pitchFamily="18" charset="0"/>
              </a:rPr>
              <a:t> rada je pregled i evaluacija broja farmakoterapijskih grešaka prilikom premještaja bolesnika iz Jedinice intenzivne medicine Univerzitetskog kliničkog centra Republike Srpske na druga odjeljenja i prilikom otpusta istih bolesnika iz bolnice.</a:t>
            </a:r>
            <a:endParaRPr lang="en-US" sz="3400" dirty="0">
              <a:latin typeface="Times New Roman" panose="02020603050405020304" pitchFamily="18" charset="0"/>
              <a:cs typeface="Times New Roman" panose="02020603050405020304" pitchFamily="18" charset="0"/>
            </a:endParaRPr>
          </a:p>
          <a:p>
            <a:pPr algn="just"/>
            <a:r>
              <a:rPr lang="sr-Latn-BA" sz="3400" b="1" i="1" dirty="0">
                <a:latin typeface="Times New Roman" panose="02020603050405020304" pitchFamily="18" charset="0"/>
                <a:cs typeface="Times New Roman" panose="02020603050405020304" pitchFamily="18" charset="0"/>
              </a:rPr>
              <a:t>Metodologija</a:t>
            </a:r>
            <a:r>
              <a:rPr lang="sr-Latn-BA" sz="3400" i="1" dirty="0">
                <a:latin typeface="Times New Roman" panose="02020603050405020304" pitchFamily="18" charset="0"/>
                <a:cs typeface="Times New Roman" panose="02020603050405020304" pitchFamily="18" charset="0"/>
              </a:rPr>
              <a:t> </a:t>
            </a:r>
            <a:r>
              <a:rPr lang="sr-Latn-BA" sz="3400" dirty="0">
                <a:latin typeface="Times New Roman" panose="02020603050405020304" pitchFamily="18" charset="0"/>
                <a:cs typeface="Times New Roman" panose="02020603050405020304" pitchFamily="18" charset="0"/>
              </a:rPr>
              <a:t>U periodu od šest mjeseci sprovedeno je sistematično, prospektivno, opservaciono istraživanje u dvije faze: prva faza je podrazumijevala pregled farmakoterapije prilikom premještaja bolesnika iz jedinice intenzivne medicine na druga odjeljenja, dok smo u drugoj fazi vršili pregled farmakoterapije prilikom otpusta istih bolesnika iz bolnice. Istraživanje je realizovano uz saglasnost Etičkog odbora Univerzitetskog kliničkog centra Republike Srpske.     </a:t>
            </a:r>
            <a:endParaRPr lang="en-US" sz="3400" dirty="0">
              <a:latin typeface="Times New Roman" panose="02020603050405020304" pitchFamily="18" charset="0"/>
              <a:cs typeface="Times New Roman" panose="02020603050405020304" pitchFamily="18" charset="0"/>
            </a:endParaRPr>
          </a:p>
          <a:p>
            <a:pPr algn="just"/>
            <a:r>
              <a:rPr lang="sr-Latn-BA" sz="3400" b="1" i="1" dirty="0">
                <a:latin typeface="Times New Roman" panose="02020603050405020304" pitchFamily="18" charset="0"/>
                <a:cs typeface="Times New Roman" panose="02020603050405020304" pitchFamily="18" charset="0"/>
              </a:rPr>
              <a:t>Rezultati</a:t>
            </a:r>
            <a:r>
              <a:rPr lang="sr-Latn-BA" sz="3400" i="1" dirty="0">
                <a:latin typeface="Times New Roman" panose="02020603050405020304" pitchFamily="18" charset="0"/>
                <a:cs typeface="Times New Roman" panose="02020603050405020304" pitchFamily="18" charset="0"/>
              </a:rPr>
              <a:t> </a:t>
            </a:r>
            <a:r>
              <a:rPr lang="sr-Latn-BA" sz="3400" dirty="0">
                <a:latin typeface="Times New Roman" panose="02020603050405020304" pitchFamily="18" charset="0"/>
                <a:cs typeface="Times New Roman" panose="02020603050405020304" pitchFamily="18" charset="0"/>
              </a:rPr>
              <a:t>Kod 27 pacijenata vršen je pregled farmakoterapije prilikom premještaja iz jedinice intenzivne medicine na druga odjeljenja, dok je od njih 27 kod 22 vršen pregled farmakoterapije prilikom otpusta iz bolnice. Kod 96,3 % pacijenata su prisutne klinički značajne farmakoterapijske greške prilikom premještaja iz jedinice intenzivne medicine na druga odjeljenja, dok su prilikom otpusta iz bolnice klinički značajne farmakoterapijske greške  prisutne kod svih pacijenata.</a:t>
            </a:r>
            <a:endParaRPr lang="en-US" sz="3400" dirty="0">
              <a:latin typeface="Times New Roman" panose="02020603050405020304" pitchFamily="18" charset="0"/>
              <a:cs typeface="Times New Roman" panose="02020603050405020304" pitchFamily="18" charset="0"/>
            </a:endParaRPr>
          </a:p>
          <a:p>
            <a:pPr algn="just"/>
            <a:r>
              <a:rPr lang="sr-Latn-BA" sz="3400" b="1" i="1" dirty="0">
                <a:latin typeface="Times New Roman" panose="02020603050405020304" pitchFamily="18" charset="0"/>
                <a:cs typeface="Times New Roman" panose="02020603050405020304" pitchFamily="18" charset="0"/>
              </a:rPr>
              <a:t>Zaključak</a:t>
            </a:r>
            <a:r>
              <a:rPr lang="sr-Latn-BA" sz="3400" i="1" dirty="0">
                <a:latin typeface="Times New Roman" panose="02020603050405020304" pitchFamily="18" charset="0"/>
                <a:cs typeface="Times New Roman" panose="02020603050405020304" pitchFamily="18" charset="0"/>
              </a:rPr>
              <a:t> </a:t>
            </a:r>
            <a:r>
              <a:rPr lang="sr-Latn-BA" sz="3400" dirty="0">
                <a:latin typeface="Times New Roman" panose="02020603050405020304" pitchFamily="18" charset="0"/>
                <a:cs typeface="Times New Roman" panose="02020603050405020304" pitchFamily="18" charset="0"/>
              </a:rPr>
              <a:t>Klinički značajne farmakoterapijske greške su prisutne kod skoro svih pacijenata prilikom premještaja iz jedinice intenzivne medicine na druga odjeljenja i kod svih pacijenata prilikom otpusta iz bolnice.</a:t>
            </a:r>
            <a:endParaRPr lang="en-US" sz="3400" dirty="0">
              <a:latin typeface="Times New Roman" panose="02020603050405020304" pitchFamily="18" charset="0"/>
              <a:cs typeface="Times New Roman" panose="02020603050405020304" pitchFamily="18" charset="0"/>
            </a:endParaRPr>
          </a:p>
          <a:p>
            <a:pPr algn="just"/>
            <a:r>
              <a:rPr lang="sr-Latn-BA" sz="3400" b="1" i="1" dirty="0">
                <a:latin typeface="Times New Roman" panose="02020603050405020304" pitchFamily="18" charset="0"/>
                <a:cs typeface="Times New Roman" panose="02020603050405020304" pitchFamily="18" charset="0"/>
              </a:rPr>
              <a:t>Ključne riječi:</a:t>
            </a:r>
            <a:r>
              <a:rPr lang="sr-Latn-BA" sz="3400" i="1" dirty="0">
                <a:latin typeface="Times New Roman" panose="02020603050405020304" pitchFamily="18" charset="0"/>
                <a:cs typeface="Times New Roman" panose="02020603050405020304" pitchFamily="18" charset="0"/>
              </a:rPr>
              <a:t> </a:t>
            </a:r>
            <a:r>
              <a:rPr lang="sr-Latn-BA" sz="3400" dirty="0">
                <a:latin typeface="Times New Roman" panose="02020603050405020304" pitchFamily="18" charset="0"/>
                <a:cs typeface="Times New Roman" panose="02020603050405020304" pitchFamily="18" charset="0"/>
              </a:rPr>
              <a:t>farmakoterapijska greška, jedinica intenzivne medicine, premještaj bolesnika na druga odjeljenja, otpust bolesnika iz bolnice, neželjeni efekat lijeka</a:t>
            </a:r>
            <a:endParaRPr lang="en-US" sz="3400" dirty="0">
              <a:latin typeface="Times New Roman" panose="02020603050405020304" pitchFamily="18" charset="0"/>
              <a:cs typeface="Times New Roman" panose="02020603050405020304" pitchFamily="18" charset="0"/>
            </a:endParaRPr>
          </a:p>
        </p:txBody>
      </p:sp>
      <p:sp>
        <p:nvSpPr>
          <p:cNvPr id="2316" name="Text Box 268"/>
          <p:cNvSpPr txBox="1">
            <a:spLocks noChangeArrowheads="1"/>
          </p:cNvSpPr>
          <p:nvPr/>
        </p:nvSpPr>
        <p:spPr bwMode="auto">
          <a:xfrm>
            <a:off x="19067002" y="6858000"/>
            <a:ext cx="10574798" cy="10710624"/>
          </a:xfrm>
          <a:prstGeom prst="rect">
            <a:avLst/>
          </a:prstGeom>
          <a:solidFill>
            <a:schemeClr val="bg1"/>
          </a:solidFill>
          <a:ln>
            <a:noFill/>
          </a:ln>
          <a:effectLst/>
        </p:spPr>
        <p:txBody>
          <a:bodyPr wrap="square" lIns="182880" tIns="182880" rIns="182880" bIns="182880">
            <a:spAutoFit/>
          </a:bodyPr>
          <a:lstStyle>
            <a:lvl1pPr defTabSz="838200">
              <a:defRPr>
                <a:solidFill>
                  <a:schemeClr val="tx1"/>
                </a:solidFill>
                <a:latin typeface="Arial" pitchFamily="34" charset="0"/>
              </a:defRPr>
            </a:lvl1pPr>
            <a:lvl2pPr marL="419100" defTabSz="838200">
              <a:defRPr>
                <a:solidFill>
                  <a:schemeClr val="tx1"/>
                </a:solidFill>
                <a:latin typeface="Arial" pitchFamily="34" charset="0"/>
              </a:defRPr>
            </a:lvl2pPr>
            <a:lvl3pPr marL="838200" defTabSz="838200">
              <a:defRPr>
                <a:solidFill>
                  <a:schemeClr val="tx1"/>
                </a:solidFill>
                <a:latin typeface="Arial" pitchFamily="34" charset="0"/>
              </a:defRPr>
            </a:lvl3pPr>
            <a:lvl4pPr marL="1257300" defTabSz="838200">
              <a:defRPr>
                <a:solidFill>
                  <a:schemeClr val="tx1"/>
                </a:solidFill>
                <a:latin typeface="Arial" pitchFamily="34" charset="0"/>
              </a:defRPr>
            </a:lvl4pPr>
            <a:lvl5pPr marL="1676400" defTabSz="838200">
              <a:defRPr>
                <a:solidFill>
                  <a:schemeClr val="tx1"/>
                </a:solidFill>
                <a:latin typeface="Arial" pitchFamily="34" charset="0"/>
              </a:defRPr>
            </a:lvl5pPr>
            <a:lvl6pPr marL="2133600" defTabSz="838200" fontAlgn="base">
              <a:spcBef>
                <a:spcPct val="0"/>
              </a:spcBef>
              <a:spcAft>
                <a:spcPct val="0"/>
              </a:spcAft>
              <a:defRPr>
                <a:solidFill>
                  <a:schemeClr val="tx1"/>
                </a:solidFill>
                <a:latin typeface="Arial" pitchFamily="34" charset="0"/>
              </a:defRPr>
            </a:lvl6pPr>
            <a:lvl7pPr marL="2590800" defTabSz="838200" fontAlgn="base">
              <a:spcBef>
                <a:spcPct val="0"/>
              </a:spcBef>
              <a:spcAft>
                <a:spcPct val="0"/>
              </a:spcAft>
              <a:defRPr>
                <a:solidFill>
                  <a:schemeClr val="tx1"/>
                </a:solidFill>
                <a:latin typeface="Arial" pitchFamily="34" charset="0"/>
              </a:defRPr>
            </a:lvl7pPr>
            <a:lvl8pPr marL="3048000" defTabSz="838200" fontAlgn="base">
              <a:spcBef>
                <a:spcPct val="0"/>
              </a:spcBef>
              <a:spcAft>
                <a:spcPct val="0"/>
              </a:spcAft>
              <a:defRPr>
                <a:solidFill>
                  <a:schemeClr val="tx1"/>
                </a:solidFill>
                <a:latin typeface="Arial" pitchFamily="34" charset="0"/>
              </a:defRPr>
            </a:lvl8pPr>
            <a:lvl9pPr marL="3505200" defTabSz="838200" fontAlgn="base">
              <a:spcBef>
                <a:spcPct val="0"/>
              </a:spcBef>
              <a:spcAft>
                <a:spcPct val="0"/>
              </a:spcAft>
              <a:defRPr>
                <a:solidFill>
                  <a:schemeClr val="tx1"/>
                </a:solidFill>
                <a:latin typeface="Arial" pitchFamily="34" charset="0"/>
              </a:defRPr>
            </a:lvl9pPr>
          </a:lstStyle>
          <a:p>
            <a:pPr algn="just" defTabSz="4023067"/>
            <a:r>
              <a:rPr lang="sr-Latn-BA" sz="3200" dirty="0">
                <a:latin typeface="Times New Roman" panose="02020603050405020304" pitchFamily="18" charset="0"/>
                <a:cs typeface="Times New Roman" panose="02020603050405020304" pitchFamily="18" charset="0"/>
              </a:rPr>
              <a:t>Farmakoterapija od ukupno 27 pacijenata je pregledana 24 sata nakon premještaja iz KIM-a na drugo odjeljenje i od 22 pacijenta tokom otpusta iz bolnice. Demografske karakteristike ispitanika su prikazane u Tabeli 1</a:t>
            </a:r>
            <a:r>
              <a:rPr lang="sr-Latn-BA" sz="3200" dirty="0" smtClean="0">
                <a:latin typeface="Times New Roman" panose="02020603050405020304" pitchFamily="18" charset="0"/>
                <a:cs typeface="Times New Roman" panose="02020603050405020304" pitchFamily="18" charset="0"/>
              </a:rPr>
              <a:t>.</a:t>
            </a:r>
            <a:endParaRPr lang="en-US" sz="3200" dirty="0" smtClean="0">
              <a:latin typeface="Times New Roman" panose="02020603050405020304" pitchFamily="18" charset="0"/>
              <a:cs typeface="Times New Roman" panose="02020603050405020304" pitchFamily="18" charset="0"/>
            </a:endParaRPr>
          </a:p>
          <a:p>
            <a:pPr algn="just" defTabSz="4023067"/>
            <a:endParaRPr lang="en-US" sz="3200" dirty="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r>
              <a:rPr lang="sr-Latn-BA" sz="3200" dirty="0">
                <a:latin typeface="Times New Roman" panose="02020603050405020304" pitchFamily="18" charset="0"/>
                <a:cs typeface="Times New Roman" panose="02020603050405020304" pitchFamily="18" charset="0"/>
              </a:rPr>
              <a:t>Tokom premještaja pacijenata iz KIM-a na drugo odjeljenje pronađeno je 165 farmakoterapijskih grešaka, dok su tokom otpusta iz bolnice pronađene dodatne 154 farmakoterapijske </a:t>
            </a:r>
            <a:r>
              <a:rPr lang="sr-Latn-BA" sz="3200" dirty="0" smtClean="0">
                <a:latin typeface="Times New Roman" panose="02020603050405020304" pitchFamily="18" charset="0"/>
                <a:cs typeface="Times New Roman" panose="02020603050405020304" pitchFamily="18" charset="0"/>
              </a:rPr>
              <a:t>greške</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Medijane</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broja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grešaka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su</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prikazane</a:t>
            </a:r>
            <a:r>
              <a:rPr lang="en-US" sz="3200" dirty="0" smtClean="0">
                <a:latin typeface="Times New Roman" panose="02020603050405020304" pitchFamily="18" charset="0"/>
                <a:cs typeface="Times New Roman" panose="02020603050405020304" pitchFamily="18" charset="0"/>
              </a:rPr>
              <a:t> u </a:t>
            </a:r>
            <a:r>
              <a:rPr lang="en-US" sz="3200" dirty="0" err="1" smtClean="0">
                <a:latin typeface="Times New Roman" panose="02020603050405020304" pitchFamily="18" charset="0"/>
                <a:cs typeface="Times New Roman" panose="02020603050405020304" pitchFamily="18" charset="0"/>
              </a:rPr>
              <a:t>Tabeli</a:t>
            </a:r>
            <a:r>
              <a:rPr lang="en-US" sz="3200" dirty="0" smtClean="0">
                <a:latin typeface="Times New Roman" panose="02020603050405020304" pitchFamily="18" charset="0"/>
                <a:cs typeface="Times New Roman" panose="02020603050405020304" pitchFamily="18" charset="0"/>
              </a:rPr>
              <a:t> 2.</a:t>
            </a:r>
          </a:p>
          <a:p>
            <a:pPr lvl="0" algn="just" defTabSz="4023067" fontAlgn="auto">
              <a:spcBef>
                <a:spcPts val="0"/>
              </a:spcBef>
              <a:spcAft>
                <a:spcPts val="0"/>
              </a:spcAft>
            </a:pPr>
            <a:endParaRPr lang="en-US" sz="3200" dirty="0" smtClean="0">
              <a:solidFill>
                <a:prstClr val="black"/>
              </a:solidFill>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r>
              <a:rPr lang="sr-Latn-BA" sz="3200" dirty="0">
                <a:latin typeface="Times New Roman" panose="02020603050405020304" pitchFamily="18" charset="0"/>
                <a:cs typeface="Times New Roman" panose="02020603050405020304" pitchFamily="18" charset="0"/>
              </a:rPr>
              <a:t>Najveći broj pacijenata je imao pet i više grešaka i prilikom premještaja [n=12/27 (44.4%)] i tokom otpusta [n=11/22 (50.0%)]. </a:t>
            </a: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endParaRPr lang="en-US" sz="3200" dirty="0" smtClean="0">
              <a:latin typeface="Times New Roman" panose="02020603050405020304" pitchFamily="18" charset="0"/>
              <a:cs typeface="Times New Roman" panose="02020603050405020304" pitchFamily="18" charset="0"/>
            </a:endParaRPr>
          </a:p>
          <a:p>
            <a:pPr algn="just" defTabSz="4023067"/>
            <a:r>
              <a:rPr lang="sr-Latn-BA" sz="3200" dirty="0">
                <a:latin typeface="Times New Roman" panose="02020603050405020304" pitchFamily="18" charset="0"/>
                <a:cs typeface="Times New Roman" panose="02020603050405020304" pitchFamily="18" charset="0"/>
              </a:rPr>
              <a:t>Tipovi farmakoterapijskih grešaka su prikazani na Slikama 1 i 2. </a:t>
            </a:r>
            <a:endParaRPr lang="en-US" sz="3200" dirty="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endParaRPr lang="en-US" sz="3200" dirty="0" smtClean="0">
              <a:solidFill>
                <a:prstClr val="black"/>
              </a:solidFill>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r>
              <a:rPr lang="sr-Latn-BA" sz="3200" dirty="0">
                <a:latin typeface="Times New Roman" panose="02020603050405020304" pitchFamily="18" charset="0"/>
                <a:cs typeface="Times New Roman" panose="02020603050405020304" pitchFamily="18" charset="0"/>
              </a:rPr>
              <a:t>Prema ozbiljnosti, većina farmakoterapijskih grešaka prilikom premještaja [n=115/165 (69.70%)], kao i tokom otpusta iz bolnice [n=141/154 (91.56%)] su klasifikovane kao greška sa neželjenim </a:t>
            </a:r>
            <a:r>
              <a:rPr lang="sr-Latn-BA" sz="3200" dirty="0" smtClean="0">
                <a:latin typeface="Times New Roman" panose="02020603050405020304" pitchFamily="18" charset="0"/>
                <a:cs typeface="Times New Roman" panose="02020603050405020304" pitchFamily="18" charset="0"/>
              </a:rPr>
              <a:t>ishodom</a:t>
            </a:r>
            <a:r>
              <a:rPr lang="en-US" sz="3200" dirty="0" smtClean="0">
                <a:latin typeface="Times New Roman" panose="02020603050405020304" pitchFamily="18" charset="0"/>
                <a:cs typeface="Times New Roman" panose="02020603050405020304" pitchFamily="18" charset="0"/>
              </a:rPr>
              <a:t>.</a:t>
            </a: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2317" name="Text Box 269"/>
          <p:cNvSpPr txBox="1">
            <a:spLocks noChangeArrowheads="1"/>
          </p:cNvSpPr>
          <p:nvPr/>
        </p:nvSpPr>
        <p:spPr bwMode="auto">
          <a:xfrm>
            <a:off x="30175200" y="6857999"/>
            <a:ext cx="9677400" cy="14549722"/>
          </a:xfrm>
          <a:prstGeom prst="rect">
            <a:avLst/>
          </a:prstGeom>
          <a:solidFill>
            <a:schemeClr val="bg1"/>
          </a:solidFill>
          <a:ln>
            <a:noFill/>
          </a:ln>
          <a:effectLst/>
        </p:spPr>
        <p:txBody>
          <a:bodyPr lIns="182880" tIns="182880" rIns="182880" bIns="182880">
            <a:noAutofit/>
          </a:bodyPr>
          <a:lstStyle>
            <a:lvl1pPr defTabSz="838200">
              <a:defRPr>
                <a:solidFill>
                  <a:schemeClr val="tx1"/>
                </a:solidFill>
                <a:latin typeface="Arial" pitchFamily="34" charset="0"/>
              </a:defRPr>
            </a:lvl1pPr>
            <a:lvl2pPr marL="419100" defTabSz="838200">
              <a:defRPr>
                <a:solidFill>
                  <a:schemeClr val="tx1"/>
                </a:solidFill>
                <a:latin typeface="Arial" pitchFamily="34" charset="0"/>
              </a:defRPr>
            </a:lvl2pPr>
            <a:lvl3pPr marL="838200" defTabSz="838200">
              <a:defRPr>
                <a:solidFill>
                  <a:schemeClr val="tx1"/>
                </a:solidFill>
                <a:latin typeface="Arial" pitchFamily="34" charset="0"/>
              </a:defRPr>
            </a:lvl3pPr>
            <a:lvl4pPr marL="1257300" defTabSz="838200">
              <a:defRPr>
                <a:solidFill>
                  <a:schemeClr val="tx1"/>
                </a:solidFill>
                <a:latin typeface="Arial" pitchFamily="34" charset="0"/>
              </a:defRPr>
            </a:lvl4pPr>
            <a:lvl5pPr marL="1676400" defTabSz="838200">
              <a:defRPr>
                <a:solidFill>
                  <a:schemeClr val="tx1"/>
                </a:solidFill>
                <a:latin typeface="Arial" pitchFamily="34" charset="0"/>
              </a:defRPr>
            </a:lvl5pPr>
            <a:lvl6pPr marL="2133600" defTabSz="838200" fontAlgn="base">
              <a:spcBef>
                <a:spcPct val="0"/>
              </a:spcBef>
              <a:spcAft>
                <a:spcPct val="0"/>
              </a:spcAft>
              <a:defRPr>
                <a:solidFill>
                  <a:schemeClr val="tx1"/>
                </a:solidFill>
                <a:latin typeface="Arial" pitchFamily="34" charset="0"/>
              </a:defRPr>
            </a:lvl6pPr>
            <a:lvl7pPr marL="2590800" defTabSz="838200" fontAlgn="base">
              <a:spcBef>
                <a:spcPct val="0"/>
              </a:spcBef>
              <a:spcAft>
                <a:spcPct val="0"/>
              </a:spcAft>
              <a:defRPr>
                <a:solidFill>
                  <a:schemeClr val="tx1"/>
                </a:solidFill>
                <a:latin typeface="Arial" pitchFamily="34" charset="0"/>
              </a:defRPr>
            </a:lvl7pPr>
            <a:lvl8pPr marL="3048000" defTabSz="838200" fontAlgn="base">
              <a:spcBef>
                <a:spcPct val="0"/>
              </a:spcBef>
              <a:spcAft>
                <a:spcPct val="0"/>
              </a:spcAft>
              <a:defRPr>
                <a:solidFill>
                  <a:schemeClr val="tx1"/>
                </a:solidFill>
                <a:latin typeface="Arial" pitchFamily="34" charset="0"/>
              </a:defRPr>
            </a:lvl8pPr>
            <a:lvl9pPr marL="3505200" defTabSz="838200" fontAlgn="base">
              <a:spcBef>
                <a:spcPct val="0"/>
              </a:spcBef>
              <a:spcAft>
                <a:spcPct val="0"/>
              </a:spcAft>
              <a:defRPr>
                <a:solidFill>
                  <a:schemeClr val="tx1"/>
                </a:solidFill>
                <a:latin typeface="Arial" pitchFamily="34" charset="0"/>
              </a:defRPr>
            </a:lvl9pPr>
          </a:lstStyle>
          <a:p>
            <a:pPr algn="just" defTabSz="4023067"/>
            <a:r>
              <a:rPr lang="sr-Latn-BA" sz="3200" dirty="0">
                <a:latin typeface="Times New Roman" panose="02020603050405020304" pitchFamily="18" charset="0"/>
                <a:cs typeface="Times New Roman" panose="02020603050405020304" pitchFamily="18" charset="0"/>
              </a:rPr>
              <a:t>Tokom premještaja, samo jedan pacijent nije imao farmakoterapijsku grešku, dok su tokom otpusta iz bolnice svi pacijenti imali najmanje dvije. Pokazali smo da je broj grešaka po pacijentu tokom otpusta značajno veći u odnosu na broj grešaka po pacijentu prilikom premještaja. Broj grešaka po pacijentu je mnogo veći nego u drugim sličnim </a:t>
            </a:r>
            <a:r>
              <a:rPr lang="sr-Latn-BA" sz="3200" dirty="0" smtClean="0">
                <a:latin typeface="Times New Roman" panose="02020603050405020304" pitchFamily="18" charset="0"/>
                <a:cs typeface="Times New Roman" panose="02020603050405020304" pitchFamily="18" charset="0"/>
              </a:rPr>
              <a:t>studijama</a:t>
            </a:r>
            <a:r>
              <a:rPr lang="en-US" sz="3200" baseline="30000" dirty="0">
                <a:latin typeface="Times New Roman" panose="02020603050405020304" pitchFamily="18" charset="0"/>
                <a:cs typeface="Times New Roman" panose="02020603050405020304" pitchFamily="18" charset="0"/>
              </a:rPr>
              <a:t>4</a:t>
            </a:r>
            <a:r>
              <a:rPr lang="sr-Latn-BA" sz="3200" dirty="0" smtClean="0">
                <a:latin typeface="Times New Roman" panose="02020603050405020304" pitchFamily="18" charset="0"/>
                <a:cs typeface="Times New Roman" panose="02020603050405020304" pitchFamily="18" charset="0"/>
              </a:rPr>
              <a:t>. </a:t>
            </a:r>
            <a:r>
              <a:rPr lang="sr-Latn-BA" sz="3200" dirty="0">
                <a:latin typeface="Times New Roman" panose="02020603050405020304" pitchFamily="18" charset="0"/>
                <a:cs typeface="Times New Roman" panose="02020603050405020304" pitchFamily="18" charset="0"/>
              </a:rPr>
              <a:t>Ova studija pokazuje da sa brojem godina pacijenata raste i broj farmakoterapijskih grešaka i prilikom premještaja i tokom otpusta. </a:t>
            </a:r>
            <a:endParaRPr lang="en-US" sz="3200" dirty="0" smtClean="0">
              <a:latin typeface="Times New Roman" panose="02020603050405020304" pitchFamily="18" charset="0"/>
              <a:cs typeface="Times New Roman" panose="02020603050405020304" pitchFamily="18" charset="0"/>
            </a:endParaRPr>
          </a:p>
          <a:p>
            <a:pPr algn="just" defTabSz="4023067"/>
            <a:endParaRPr lang="en-US" sz="3200" dirty="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r>
              <a:rPr lang="sr-Latn-BA" sz="3200" dirty="0">
                <a:latin typeface="Times New Roman" panose="02020603050405020304" pitchFamily="18" charset="0"/>
                <a:cs typeface="Times New Roman" panose="02020603050405020304" pitchFamily="18" charset="0"/>
              </a:rPr>
              <a:t>Prilikom premještaja većina studija je pokazala da je najveći broj pacijenata imao jednu </a:t>
            </a:r>
            <a:r>
              <a:rPr lang="sr-Latn-BA" sz="3200" dirty="0" smtClean="0">
                <a:latin typeface="Times New Roman" panose="02020603050405020304" pitchFamily="18" charset="0"/>
                <a:cs typeface="Times New Roman" panose="02020603050405020304" pitchFamily="18" charset="0"/>
              </a:rPr>
              <a:t>grešku</a:t>
            </a:r>
            <a:r>
              <a:rPr lang="en-US" sz="3200" baseline="30000" dirty="0">
                <a:latin typeface="Times New Roman" panose="02020603050405020304" pitchFamily="18" charset="0"/>
                <a:cs typeface="Times New Roman" panose="02020603050405020304" pitchFamily="18" charset="0"/>
              </a:rPr>
              <a:t>4</a:t>
            </a:r>
            <a:r>
              <a:rPr lang="sr-Latn-BA" sz="3200" dirty="0" smtClean="0">
                <a:latin typeface="Times New Roman" panose="02020603050405020304" pitchFamily="18" charset="0"/>
                <a:cs typeface="Times New Roman" panose="02020603050405020304" pitchFamily="18" charset="0"/>
              </a:rPr>
              <a:t>, </a:t>
            </a:r>
            <a:r>
              <a:rPr lang="sr-Latn-BA" sz="3200" dirty="0">
                <a:latin typeface="Times New Roman" panose="02020603050405020304" pitchFamily="18" charset="0"/>
                <a:cs typeface="Times New Roman" panose="02020603050405020304" pitchFamily="18" charset="0"/>
              </a:rPr>
              <a:t>dok je tokom otpusta najveći broj pacijenata imao pet i više </a:t>
            </a:r>
            <a:r>
              <a:rPr lang="sr-Latn-BA" sz="3200" dirty="0" smtClean="0">
                <a:latin typeface="Times New Roman" panose="02020603050405020304" pitchFamily="18" charset="0"/>
                <a:cs typeface="Times New Roman" panose="02020603050405020304" pitchFamily="18" charset="0"/>
              </a:rPr>
              <a:t>grešaka</a:t>
            </a:r>
            <a:r>
              <a:rPr lang="en-US" sz="3200" baseline="30000" dirty="0">
                <a:latin typeface="Times New Roman" panose="02020603050405020304" pitchFamily="18" charset="0"/>
                <a:cs typeface="Times New Roman" panose="02020603050405020304" pitchFamily="18" charset="0"/>
              </a:rPr>
              <a:t>5</a:t>
            </a:r>
            <a:r>
              <a:rPr lang="sr-Latn-BA" sz="3200" dirty="0" smtClean="0">
                <a:latin typeface="Times New Roman" panose="02020603050405020304" pitchFamily="18" charset="0"/>
                <a:cs typeface="Times New Roman" panose="02020603050405020304" pitchFamily="18" charset="0"/>
              </a:rPr>
              <a:t> </a:t>
            </a:r>
            <a:r>
              <a:rPr lang="sr-Latn-BA" sz="3200" dirty="0">
                <a:latin typeface="Times New Roman" panose="02020603050405020304" pitchFamily="18" charset="0"/>
                <a:cs typeface="Times New Roman" panose="02020603050405020304" pitchFamily="18" charset="0"/>
              </a:rPr>
              <a:t>kao u našem istraživanju. </a:t>
            </a: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r>
              <a:rPr lang="sr-Latn-BA" sz="3200" dirty="0">
                <a:latin typeface="Times New Roman" panose="02020603050405020304" pitchFamily="18" charset="0"/>
                <a:cs typeface="Times New Roman" panose="02020603050405020304" pitchFamily="18" charset="0"/>
              </a:rPr>
              <a:t>Najčešći tipovi farmakoterapijskih grešaka prilikom premještaja bili su nedostatak lijeka i pogrešan put primjene. Nedostatak lijeka je, takođe, bio najčešći tip greške i u drugim sličnim </a:t>
            </a:r>
            <a:r>
              <a:rPr lang="sr-Latn-BA" sz="3200" dirty="0" smtClean="0">
                <a:latin typeface="Times New Roman" panose="02020603050405020304" pitchFamily="18" charset="0"/>
                <a:cs typeface="Times New Roman" panose="02020603050405020304" pitchFamily="18" charset="0"/>
              </a:rPr>
              <a:t>studijama</a:t>
            </a:r>
            <a:r>
              <a:rPr lang="en-US" sz="3200" baseline="30000" dirty="0">
                <a:latin typeface="Times New Roman" panose="02020603050405020304" pitchFamily="18" charset="0"/>
                <a:cs typeface="Times New Roman" panose="02020603050405020304" pitchFamily="18" charset="0"/>
              </a:rPr>
              <a:t>6</a:t>
            </a:r>
            <a:r>
              <a:rPr lang="sr-Latn-BA" sz="3200" dirty="0" smtClean="0">
                <a:latin typeface="Times New Roman" panose="02020603050405020304" pitchFamily="18" charset="0"/>
                <a:cs typeface="Times New Roman" panose="02020603050405020304" pitchFamily="18" charset="0"/>
              </a:rPr>
              <a:t>. </a:t>
            </a:r>
            <a:r>
              <a:rPr lang="sr-Latn-BA" sz="3200" dirty="0">
                <a:latin typeface="Times New Roman" panose="02020603050405020304" pitchFamily="18" charset="0"/>
                <a:cs typeface="Times New Roman" panose="02020603050405020304" pitchFamily="18" charset="0"/>
              </a:rPr>
              <a:t>Tokom otpusta najčešći tipovi farmakoterapijskih greška bili su pogrešna dužina trajanja terapije i nedostatak lijeka</a:t>
            </a:r>
            <a:r>
              <a:rPr lang="sr-Latn-BA" sz="3200" dirty="0" smtClean="0">
                <a:latin typeface="Times New Roman" panose="02020603050405020304" pitchFamily="18" charset="0"/>
                <a:cs typeface="Times New Roman" panose="02020603050405020304" pitchFamily="18" charset="0"/>
              </a:rPr>
              <a:t>.</a:t>
            </a: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r>
              <a:rPr lang="sr-Latn-BA" sz="3200" dirty="0">
                <a:latin typeface="Times New Roman" panose="02020603050405020304" pitchFamily="18" charset="0"/>
                <a:cs typeface="Times New Roman" panose="02020603050405020304" pitchFamily="18" charset="0"/>
              </a:rPr>
              <a:t>Većina pronađenih farmakoterapijskih grešaka su prema ozbiljnosti greške klasifikovane kao greška sa neželjenim ishodom i prilikom premještaja i tokom otpusta. U prethodnim studijama najveći broj grešaka su kategorisane kao greške bez neželjenog ishoda ili nisu imale potencijal uzrokovati neželjeni ishod kod </a:t>
            </a:r>
            <a:r>
              <a:rPr lang="sr-Latn-BA" sz="3200" dirty="0" smtClean="0">
                <a:latin typeface="Times New Roman" panose="02020603050405020304" pitchFamily="18" charset="0"/>
                <a:cs typeface="Times New Roman" panose="02020603050405020304" pitchFamily="18" charset="0"/>
              </a:rPr>
              <a:t>pacijenta</a:t>
            </a:r>
            <a:r>
              <a:rPr lang="en-US" sz="3200" baseline="30000" dirty="0">
                <a:latin typeface="Times New Roman" panose="02020603050405020304" pitchFamily="18" charset="0"/>
                <a:cs typeface="Times New Roman" panose="02020603050405020304" pitchFamily="18" charset="0"/>
              </a:rPr>
              <a:t>4</a:t>
            </a:r>
            <a:r>
              <a:rPr lang="sr-Latn-BA" sz="3200" dirty="0" smtClean="0">
                <a:latin typeface="Times New Roman" panose="02020603050405020304" pitchFamily="18" charset="0"/>
                <a:cs typeface="Times New Roman" panose="02020603050405020304" pitchFamily="18" charset="0"/>
              </a:rPr>
              <a:t>.</a:t>
            </a: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2318" name="Text Box 270"/>
          <p:cNvSpPr txBox="1">
            <a:spLocks noChangeArrowheads="1"/>
          </p:cNvSpPr>
          <p:nvPr/>
        </p:nvSpPr>
        <p:spPr bwMode="auto">
          <a:xfrm>
            <a:off x="8842059" y="22839256"/>
            <a:ext cx="9622154" cy="11203067"/>
          </a:xfrm>
          <a:prstGeom prst="rect">
            <a:avLst/>
          </a:prstGeom>
          <a:solidFill>
            <a:schemeClr val="bg1"/>
          </a:solidFill>
          <a:ln>
            <a:noFill/>
          </a:ln>
          <a:effectLst/>
        </p:spPr>
        <p:txBody>
          <a:bodyPr wrap="square" lIns="182880" tIns="182880" rIns="182880" bIns="182880">
            <a:spAutoFit/>
          </a:bodyPr>
          <a:lstStyle>
            <a:lvl1pPr defTabSz="838200">
              <a:defRPr>
                <a:solidFill>
                  <a:schemeClr val="tx1"/>
                </a:solidFill>
                <a:latin typeface="Arial" pitchFamily="34" charset="0"/>
              </a:defRPr>
            </a:lvl1pPr>
            <a:lvl2pPr marL="419100" defTabSz="838200">
              <a:defRPr>
                <a:solidFill>
                  <a:schemeClr val="tx1"/>
                </a:solidFill>
                <a:latin typeface="Arial" pitchFamily="34" charset="0"/>
              </a:defRPr>
            </a:lvl2pPr>
            <a:lvl3pPr marL="838200" defTabSz="838200">
              <a:defRPr>
                <a:solidFill>
                  <a:schemeClr val="tx1"/>
                </a:solidFill>
                <a:latin typeface="Arial" pitchFamily="34" charset="0"/>
              </a:defRPr>
            </a:lvl3pPr>
            <a:lvl4pPr marL="1257300" defTabSz="838200">
              <a:defRPr>
                <a:solidFill>
                  <a:schemeClr val="tx1"/>
                </a:solidFill>
                <a:latin typeface="Arial" pitchFamily="34" charset="0"/>
              </a:defRPr>
            </a:lvl4pPr>
            <a:lvl5pPr marL="1676400" defTabSz="838200">
              <a:defRPr>
                <a:solidFill>
                  <a:schemeClr val="tx1"/>
                </a:solidFill>
                <a:latin typeface="Arial" pitchFamily="34" charset="0"/>
              </a:defRPr>
            </a:lvl5pPr>
            <a:lvl6pPr marL="2133600" defTabSz="838200" fontAlgn="base">
              <a:spcBef>
                <a:spcPct val="0"/>
              </a:spcBef>
              <a:spcAft>
                <a:spcPct val="0"/>
              </a:spcAft>
              <a:defRPr>
                <a:solidFill>
                  <a:schemeClr val="tx1"/>
                </a:solidFill>
                <a:latin typeface="Arial" pitchFamily="34" charset="0"/>
              </a:defRPr>
            </a:lvl6pPr>
            <a:lvl7pPr marL="2590800" defTabSz="838200" fontAlgn="base">
              <a:spcBef>
                <a:spcPct val="0"/>
              </a:spcBef>
              <a:spcAft>
                <a:spcPct val="0"/>
              </a:spcAft>
              <a:defRPr>
                <a:solidFill>
                  <a:schemeClr val="tx1"/>
                </a:solidFill>
                <a:latin typeface="Arial" pitchFamily="34" charset="0"/>
              </a:defRPr>
            </a:lvl7pPr>
            <a:lvl8pPr marL="3048000" defTabSz="838200" fontAlgn="base">
              <a:spcBef>
                <a:spcPct val="0"/>
              </a:spcBef>
              <a:spcAft>
                <a:spcPct val="0"/>
              </a:spcAft>
              <a:defRPr>
                <a:solidFill>
                  <a:schemeClr val="tx1"/>
                </a:solidFill>
                <a:latin typeface="Arial" pitchFamily="34" charset="0"/>
              </a:defRPr>
            </a:lvl8pPr>
            <a:lvl9pPr marL="3505200" defTabSz="838200" fontAlgn="base">
              <a:spcBef>
                <a:spcPct val="0"/>
              </a:spcBef>
              <a:spcAft>
                <a:spcPct val="0"/>
              </a:spcAft>
              <a:defRPr>
                <a:solidFill>
                  <a:schemeClr val="tx1"/>
                </a:solidFill>
                <a:latin typeface="Arial" pitchFamily="34" charset="0"/>
              </a:defRPr>
            </a:lvl9pPr>
          </a:lstStyle>
          <a:p>
            <a:pPr lvl="0" algn="just" defTabSz="4023067" fontAlgn="auto">
              <a:spcBef>
                <a:spcPts val="0"/>
              </a:spcBef>
              <a:spcAft>
                <a:spcPts val="0"/>
              </a:spcAft>
            </a:pPr>
            <a:r>
              <a:rPr lang="sr-Latn-BA" sz="3200" dirty="0">
                <a:latin typeface="Times New Roman" panose="02020603050405020304" pitchFamily="18" charset="0"/>
                <a:cs typeface="Times New Roman" panose="02020603050405020304" pitchFamily="18" charset="0"/>
              </a:rPr>
              <a:t>U periodu od šest mjeseci sprovedeno je sistematično, prospektivno, opservaciono istraživanje farmakoterapije bolesnika liječenih u Klinici intenzivne medicine za nehirurške grane (KIM) Univerzitetskog kliničkog centra Republike Srpske (UKC RS), kao i drugim klinikama u koje su pacijenti premješteni iz KIM-a. </a:t>
            </a: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r>
              <a:rPr lang="sr-Latn-BA" sz="3200" dirty="0">
                <a:latin typeface="Times New Roman" panose="02020603050405020304" pitchFamily="18" charset="0"/>
                <a:cs typeface="Times New Roman" panose="02020603050405020304" pitchFamily="18" charset="0"/>
              </a:rPr>
              <a:t>Istraživanje je sprovedeno u dvije faze: u prvoj fazi je vršen pregled farmakoterapije bolesnika prilikom premještaja iz KIM-a na drugo odjeljenje, odnosno 24 sata nakon premještaja, dok je u drugoj fazi vršen pregled farmakoterapije prilikom otpusta istih bolesnika iz bolnice. </a:t>
            </a: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r>
              <a:rPr lang="sr-Latn-BA" sz="3200" dirty="0">
                <a:latin typeface="Times New Roman" panose="02020603050405020304" pitchFamily="18" charset="0"/>
                <a:cs typeface="Times New Roman" panose="02020603050405020304" pitchFamily="18" charset="0"/>
              </a:rPr>
              <a:t>Kao glavni ishodi određeni su učestalost, tip i potencijalna ozbiljnost farmakoterapijske greške nakon premještaja bolesnika iz KIM-a na drugo odjeljenje i tokom otpusta iz bolnice</a:t>
            </a:r>
            <a:r>
              <a:rPr lang="sr-Latn-BA" sz="3200" dirty="0" smtClean="0">
                <a:latin typeface="Times New Roman" panose="02020603050405020304" pitchFamily="18" charset="0"/>
                <a:cs typeface="Times New Roman" panose="02020603050405020304" pitchFamily="18" charset="0"/>
              </a:rPr>
              <a:t>.</a:t>
            </a: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r>
              <a:rPr lang="sr-Latn-BA" sz="3200" dirty="0">
                <a:latin typeface="Times New Roman" panose="02020603050405020304" pitchFamily="18" charset="0"/>
                <a:cs typeface="Times New Roman" panose="02020603050405020304" pitchFamily="18" charset="0"/>
              </a:rPr>
              <a:t>Deskriptivne i komparativne statističke metode su korištene za opis broja farmakoterapijskih grešaka i njihovih </a:t>
            </a:r>
            <a:r>
              <a:rPr lang="sr-Latn-BA" sz="3200" dirty="0" smtClean="0">
                <a:latin typeface="Times New Roman" panose="02020603050405020304" pitchFamily="18" charset="0"/>
                <a:cs typeface="Times New Roman" panose="02020603050405020304" pitchFamily="18" charset="0"/>
              </a:rPr>
              <a:t>karakteristika</a:t>
            </a:r>
            <a:r>
              <a:rPr lang="en-US" sz="3200" dirty="0" smtClean="0">
                <a:latin typeface="Times New Roman" panose="02020603050405020304" pitchFamily="18" charset="0"/>
                <a:cs typeface="Times New Roman" panose="02020603050405020304" pitchFamily="18" charset="0"/>
              </a:rPr>
              <a:t>. a </a:t>
            </a:r>
            <a:r>
              <a:rPr lang="en-US" sz="3200" dirty="0">
                <a:latin typeface="Times New Roman" panose="02020603050405020304" pitchFamily="18" charset="0"/>
                <a:cs typeface="Times New Roman" panose="02020603050405020304" pitchFamily="18" charset="0"/>
              </a:rPr>
              <a:t>n</a:t>
            </a:r>
            <a:r>
              <a:rPr lang="sr-Latn-BA" sz="3200" dirty="0" smtClean="0">
                <a:latin typeface="Times New Roman" panose="02020603050405020304" pitchFamily="18" charset="0"/>
                <a:cs typeface="Times New Roman" panose="02020603050405020304" pitchFamily="18" charset="0"/>
              </a:rPr>
              <a:t>ivo </a:t>
            </a:r>
            <a:r>
              <a:rPr lang="sr-Latn-BA" sz="3200" dirty="0">
                <a:latin typeface="Times New Roman" panose="02020603050405020304" pitchFamily="18" charset="0"/>
                <a:cs typeface="Times New Roman" panose="02020603050405020304" pitchFamily="18" charset="0"/>
              </a:rPr>
              <a:t>značajnosti je postavljen na 5% za sve testove (p&lt;0.05).</a:t>
            </a: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2319" name="Text Box 271"/>
          <p:cNvSpPr txBox="1">
            <a:spLocks noChangeArrowheads="1"/>
          </p:cNvSpPr>
          <p:nvPr/>
        </p:nvSpPr>
        <p:spPr bwMode="auto">
          <a:xfrm>
            <a:off x="30122438" y="22726517"/>
            <a:ext cx="9694988" cy="7263527"/>
          </a:xfrm>
          <a:prstGeom prst="rect">
            <a:avLst/>
          </a:prstGeom>
          <a:solidFill>
            <a:schemeClr val="bg1"/>
          </a:solidFill>
          <a:ln>
            <a:noFill/>
          </a:ln>
          <a:effectLst/>
        </p:spPr>
        <p:txBody>
          <a:bodyPr wrap="square" lIns="182880" tIns="182880" rIns="182880" bIns="182880">
            <a:spAutoFit/>
          </a:bodyPr>
          <a:lstStyle>
            <a:lvl1pPr defTabSz="838200">
              <a:defRPr>
                <a:solidFill>
                  <a:schemeClr val="tx1"/>
                </a:solidFill>
                <a:latin typeface="Arial" pitchFamily="34" charset="0"/>
              </a:defRPr>
            </a:lvl1pPr>
            <a:lvl2pPr marL="419100" defTabSz="838200">
              <a:defRPr>
                <a:solidFill>
                  <a:schemeClr val="tx1"/>
                </a:solidFill>
                <a:latin typeface="Arial" pitchFamily="34" charset="0"/>
              </a:defRPr>
            </a:lvl2pPr>
            <a:lvl3pPr marL="838200" defTabSz="838200">
              <a:defRPr>
                <a:solidFill>
                  <a:schemeClr val="tx1"/>
                </a:solidFill>
                <a:latin typeface="Arial" pitchFamily="34" charset="0"/>
              </a:defRPr>
            </a:lvl3pPr>
            <a:lvl4pPr marL="1257300" defTabSz="838200">
              <a:defRPr>
                <a:solidFill>
                  <a:schemeClr val="tx1"/>
                </a:solidFill>
                <a:latin typeface="Arial" pitchFamily="34" charset="0"/>
              </a:defRPr>
            </a:lvl4pPr>
            <a:lvl5pPr marL="1676400" defTabSz="838200">
              <a:defRPr>
                <a:solidFill>
                  <a:schemeClr val="tx1"/>
                </a:solidFill>
                <a:latin typeface="Arial" pitchFamily="34" charset="0"/>
              </a:defRPr>
            </a:lvl5pPr>
            <a:lvl6pPr marL="2133600" defTabSz="838200" fontAlgn="base">
              <a:spcBef>
                <a:spcPct val="0"/>
              </a:spcBef>
              <a:spcAft>
                <a:spcPct val="0"/>
              </a:spcAft>
              <a:defRPr>
                <a:solidFill>
                  <a:schemeClr val="tx1"/>
                </a:solidFill>
                <a:latin typeface="Arial" pitchFamily="34" charset="0"/>
              </a:defRPr>
            </a:lvl6pPr>
            <a:lvl7pPr marL="2590800" defTabSz="838200" fontAlgn="base">
              <a:spcBef>
                <a:spcPct val="0"/>
              </a:spcBef>
              <a:spcAft>
                <a:spcPct val="0"/>
              </a:spcAft>
              <a:defRPr>
                <a:solidFill>
                  <a:schemeClr val="tx1"/>
                </a:solidFill>
                <a:latin typeface="Arial" pitchFamily="34" charset="0"/>
              </a:defRPr>
            </a:lvl7pPr>
            <a:lvl8pPr marL="3048000" defTabSz="838200" fontAlgn="base">
              <a:spcBef>
                <a:spcPct val="0"/>
              </a:spcBef>
              <a:spcAft>
                <a:spcPct val="0"/>
              </a:spcAft>
              <a:defRPr>
                <a:solidFill>
                  <a:schemeClr val="tx1"/>
                </a:solidFill>
                <a:latin typeface="Arial" pitchFamily="34" charset="0"/>
              </a:defRPr>
            </a:lvl8pPr>
            <a:lvl9pPr marL="3505200" defTabSz="838200" fontAlgn="base">
              <a:spcBef>
                <a:spcPct val="0"/>
              </a:spcBef>
              <a:spcAft>
                <a:spcPct val="0"/>
              </a:spcAft>
              <a:defRPr>
                <a:solidFill>
                  <a:schemeClr val="tx1"/>
                </a:solidFill>
                <a:latin typeface="Arial" pitchFamily="34" charset="0"/>
              </a:defRPr>
            </a:lvl9pPr>
          </a:lstStyle>
          <a:p>
            <a:pPr lvl="0" algn="just" defTabSz="4023067" fontAlgn="auto">
              <a:spcBef>
                <a:spcPts val="0"/>
              </a:spcBef>
              <a:spcAft>
                <a:spcPts val="0"/>
              </a:spcAft>
            </a:pPr>
            <a:r>
              <a:rPr lang="sr-Latn-BA" sz="3200" dirty="0">
                <a:latin typeface="Times New Roman" panose="02020603050405020304" pitchFamily="18" charset="0"/>
                <a:cs typeface="Times New Roman" panose="02020603050405020304" pitchFamily="18" charset="0"/>
              </a:rPr>
              <a:t>Tokom otpusta bolesnika iz bolnice desio se značajno veći broj farmakoterapijskih grešaka u odnosu na premještaj iz KIM-a na drugo odjeljenje</a:t>
            </a:r>
            <a:r>
              <a:rPr lang="sr-Latn-BA" sz="3200" dirty="0" smtClean="0">
                <a:latin typeface="Times New Roman" panose="02020603050405020304" pitchFamily="18" charset="0"/>
                <a:cs typeface="Times New Roman" panose="02020603050405020304" pitchFamily="18" charset="0"/>
              </a:rPr>
              <a:t>.</a:t>
            </a: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r>
              <a:rPr lang="sr-Latn-BA" sz="3200" dirty="0" smtClean="0">
                <a:latin typeface="Times New Roman" panose="02020603050405020304" pitchFamily="18" charset="0"/>
                <a:cs typeface="Times New Roman" panose="02020603050405020304" pitchFamily="18" charset="0"/>
              </a:rPr>
              <a:t> </a:t>
            </a:r>
            <a:r>
              <a:rPr lang="sr-Latn-BA" sz="3200" dirty="0">
                <a:latin typeface="Times New Roman" panose="02020603050405020304" pitchFamily="18" charset="0"/>
                <a:cs typeface="Times New Roman" panose="02020603050405020304" pitchFamily="18" charset="0"/>
              </a:rPr>
              <a:t>Najveći broj pacijenata je imao pet i više farmakoterapijskih grešaka od kojih su većina pripisane kategoriji greške sa neželjenim ishodom. Klase lijekova sa najvećim procentom greške su bili inhibitori protonske pumpe i antihipertenzivi. </a:t>
            </a: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endParaRPr lang="en-US" sz="3200" dirty="0" smtClean="0">
              <a:latin typeface="Times New Roman" panose="02020603050405020304" pitchFamily="18" charset="0"/>
              <a:cs typeface="Times New Roman" panose="02020603050405020304" pitchFamily="18" charset="0"/>
            </a:endParaRPr>
          </a:p>
          <a:p>
            <a:pPr lvl="0" algn="just" defTabSz="4023067" fontAlgn="auto">
              <a:spcBef>
                <a:spcPts val="0"/>
              </a:spcBef>
              <a:spcAft>
                <a:spcPts val="0"/>
              </a:spcAft>
            </a:pPr>
            <a:r>
              <a:rPr lang="sr-Latn-BA" sz="3200" dirty="0" smtClean="0">
                <a:latin typeface="Times New Roman" panose="02020603050405020304" pitchFamily="18" charset="0"/>
                <a:cs typeface="Times New Roman" panose="02020603050405020304" pitchFamily="18" charset="0"/>
              </a:rPr>
              <a:t>Najčešći </a:t>
            </a:r>
            <a:r>
              <a:rPr lang="sr-Latn-BA" sz="3200" dirty="0">
                <a:latin typeface="Times New Roman" panose="02020603050405020304" pitchFamily="18" charset="0"/>
                <a:cs typeface="Times New Roman" panose="02020603050405020304" pitchFamily="18" charset="0"/>
              </a:rPr>
              <a:t>tipovi farmakoterapijskih grešaka prilikom premještaja su bili nedostatak lijeka i pogrešan put primjene, tok su tokom otpusta najčešći tipovi grešaka bili pogrešna dužina trajanja terapije i nedostatak lijeka.</a:t>
            </a: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2320" name="Text Box 272"/>
          <p:cNvSpPr txBox="1">
            <a:spLocks noChangeArrowheads="1"/>
          </p:cNvSpPr>
          <p:nvPr/>
        </p:nvSpPr>
        <p:spPr bwMode="auto">
          <a:xfrm>
            <a:off x="8842058" y="6858000"/>
            <a:ext cx="9622154" cy="14157722"/>
          </a:xfrm>
          <a:prstGeom prst="rect">
            <a:avLst/>
          </a:prstGeom>
          <a:solidFill>
            <a:schemeClr val="bg1"/>
          </a:solidFill>
          <a:ln>
            <a:noFill/>
          </a:ln>
          <a:effectLst/>
        </p:spPr>
        <p:txBody>
          <a:bodyPr wrap="square" lIns="182880" tIns="182880" rIns="182880" bIns="182880">
            <a:spAutoFit/>
          </a:bodyPr>
          <a:lstStyle>
            <a:lvl1pPr defTabSz="838200">
              <a:defRPr>
                <a:solidFill>
                  <a:schemeClr val="tx1"/>
                </a:solidFill>
                <a:latin typeface="Arial" pitchFamily="34" charset="0"/>
              </a:defRPr>
            </a:lvl1pPr>
            <a:lvl2pPr marL="419100" defTabSz="838200">
              <a:defRPr>
                <a:solidFill>
                  <a:schemeClr val="tx1"/>
                </a:solidFill>
                <a:latin typeface="Arial" pitchFamily="34" charset="0"/>
              </a:defRPr>
            </a:lvl2pPr>
            <a:lvl3pPr marL="838200" defTabSz="838200">
              <a:defRPr>
                <a:solidFill>
                  <a:schemeClr val="tx1"/>
                </a:solidFill>
                <a:latin typeface="Arial" pitchFamily="34" charset="0"/>
              </a:defRPr>
            </a:lvl3pPr>
            <a:lvl4pPr marL="1257300" defTabSz="838200">
              <a:defRPr>
                <a:solidFill>
                  <a:schemeClr val="tx1"/>
                </a:solidFill>
                <a:latin typeface="Arial" pitchFamily="34" charset="0"/>
              </a:defRPr>
            </a:lvl4pPr>
            <a:lvl5pPr marL="1676400" defTabSz="838200">
              <a:defRPr>
                <a:solidFill>
                  <a:schemeClr val="tx1"/>
                </a:solidFill>
                <a:latin typeface="Arial" pitchFamily="34" charset="0"/>
              </a:defRPr>
            </a:lvl5pPr>
            <a:lvl6pPr marL="2133600" defTabSz="838200" fontAlgn="base">
              <a:spcBef>
                <a:spcPct val="0"/>
              </a:spcBef>
              <a:spcAft>
                <a:spcPct val="0"/>
              </a:spcAft>
              <a:defRPr>
                <a:solidFill>
                  <a:schemeClr val="tx1"/>
                </a:solidFill>
                <a:latin typeface="Arial" pitchFamily="34" charset="0"/>
              </a:defRPr>
            </a:lvl6pPr>
            <a:lvl7pPr marL="2590800" defTabSz="838200" fontAlgn="base">
              <a:spcBef>
                <a:spcPct val="0"/>
              </a:spcBef>
              <a:spcAft>
                <a:spcPct val="0"/>
              </a:spcAft>
              <a:defRPr>
                <a:solidFill>
                  <a:schemeClr val="tx1"/>
                </a:solidFill>
                <a:latin typeface="Arial" pitchFamily="34" charset="0"/>
              </a:defRPr>
            </a:lvl7pPr>
            <a:lvl8pPr marL="3048000" defTabSz="838200" fontAlgn="base">
              <a:spcBef>
                <a:spcPct val="0"/>
              </a:spcBef>
              <a:spcAft>
                <a:spcPct val="0"/>
              </a:spcAft>
              <a:defRPr>
                <a:solidFill>
                  <a:schemeClr val="tx1"/>
                </a:solidFill>
                <a:latin typeface="Arial" pitchFamily="34" charset="0"/>
              </a:defRPr>
            </a:lvl8pPr>
            <a:lvl9pPr marL="3505200" defTabSz="838200" fontAlgn="base">
              <a:spcBef>
                <a:spcPct val="0"/>
              </a:spcBef>
              <a:spcAft>
                <a:spcPct val="0"/>
              </a:spcAft>
              <a:defRPr>
                <a:solidFill>
                  <a:schemeClr val="tx1"/>
                </a:solidFill>
                <a:latin typeface="Arial" pitchFamily="34" charset="0"/>
              </a:defRPr>
            </a:lvl9pPr>
          </a:lstStyle>
          <a:p>
            <a:pPr algn="just"/>
            <a:r>
              <a:rPr lang="sr-Latn-BA" sz="3200" dirty="0">
                <a:latin typeface="Times New Roman" panose="02020603050405020304" pitchFamily="18" charset="0"/>
                <a:cs typeface="Times New Roman" panose="02020603050405020304" pitchFamily="18" charset="0"/>
              </a:rPr>
              <a:t>Pod medikacijskom</a:t>
            </a:r>
            <a:r>
              <a:rPr lang="sr-Latn-BA" sz="3200" i="1" dirty="0">
                <a:latin typeface="Times New Roman" panose="02020603050405020304" pitchFamily="18" charset="0"/>
                <a:cs typeface="Times New Roman" panose="02020603050405020304" pitchFamily="18" charset="0"/>
              </a:rPr>
              <a:t> </a:t>
            </a:r>
            <a:r>
              <a:rPr lang="sr-Latn-BA" sz="3200" dirty="0">
                <a:latin typeface="Times New Roman" panose="02020603050405020304" pitchFamily="18" charset="0"/>
                <a:cs typeface="Times New Roman" panose="02020603050405020304" pitchFamily="18" charset="0"/>
              </a:rPr>
              <a:t>diskrepancom se podrazumijeva svako uočeno odstupanje u dobro dokumentovanoj terapiji pacijenta, odnosno razlika između dvije ili više farmakoterapijskih listi istog </a:t>
            </a:r>
            <a:r>
              <a:rPr lang="sr-Latn-BA" sz="3200" dirty="0" smtClean="0">
                <a:latin typeface="Times New Roman" panose="02020603050405020304" pitchFamily="18" charset="0"/>
                <a:cs typeface="Times New Roman" panose="02020603050405020304" pitchFamily="18" charset="0"/>
              </a:rPr>
              <a:t>bolesnika</a:t>
            </a:r>
            <a:r>
              <a:rPr lang="sr-Latn-BA" sz="3200" baseline="30000" dirty="0" smtClean="0">
                <a:latin typeface="Times New Roman" panose="02020603050405020304" pitchFamily="18" charset="0"/>
                <a:cs typeface="Times New Roman" panose="02020603050405020304" pitchFamily="18" charset="0"/>
              </a:rPr>
              <a:t>1</a:t>
            </a:r>
            <a:r>
              <a:rPr lang="sr-Latn-BA" sz="3200" dirty="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a:p>
            <a:pPr algn="just"/>
            <a:r>
              <a:rPr lang="sr-Latn-BA" sz="3200" dirty="0">
                <a:latin typeface="Times New Roman" panose="02020603050405020304" pitchFamily="18" charset="0"/>
                <a:cs typeface="Times New Roman" panose="02020603050405020304" pitchFamily="18" charset="0"/>
              </a:rPr>
              <a:t>Pacijenti primljeni u jedinicu intenzivne medicine (JIM) su izloženi visokom riziku od farmakoterapijskih grešaka i neželjenih efekata </a:t>
            </a:r>
            <a:r>
              <a:rPr lang="sr-Latn-BA" sz="3200" dirty="0" smtClean="0">
                <a:latin typeface="Times New Roman" panose="02020603050405020304" pitchFamily="18" charset="0"/>
                <a:cs typeface="Times New Roman" panose="02020603050405020304" pitchFamily="18" charset="0"/>
              </a:rPr>
              <a:t>lijekova</a:t>
            </a:r>
            <a:r>
              <a:rPr lang="en-US" sz="3200" baseline="30000" dirty="0">
                <a:latin typeface="Times New Roman" panose="02020603050405020304" pitchFamily="18" charset="0"/>
                <a:cs typeface="Times New Roman" panose="02020603050405020304" pitchFamily="18" charset="0"/>
              </a:rPr>
              <a:t>2</a:t>
            </a:r>
            <a:r>
              <a:rPr lang="sr-Latn-BA" sz="3200" dirty="0" smtClean="0">
                <a:latin typeface="Times New Roman" panose="02020603050405020304" pitchFamily="18" charset="0"/>
                <a:cs typeface="Times New Roman" panose="02020603050405020304" pitchFamily="18" charset="0"/>
              </a:rPr>
              <a:t>. </a:t>
            </a:r>
            <a:r>
              <a:rPr lang="sr-Latn-BA" sz="3200" dirty="0">
                <a:latin typeface="Times New Roman" panose="02020603050405020304" pitchFamily="18" charset="0"/>
                <a:cs typeface="Times New Roman" panose="02020603050405020304" pitchFamily="18" charset="0"/>
              </a:rPr>
              <a:t>Studije su pokazale da je skoro polovina (45,7%) pacijenata premještenih iz JIM-a na druga odjeljenja ima prisutnu farmakoterapijsku </a:t>
            </a:r>
            <a:r>
              <a:rPr lang="sr-Latn-BA" sz="3200" dirty="0" smtClean="0">
                <a:latin typeface="Times New Roman" panose="02020603050405020304" pitchFamily="18" charset="0"/>
                <a:cs typeface="Times New Roman" panose="02020603050405020304" pitchFamily="18" charset="0"/>
              </a:rPr>
              <a:t>grešku</a:t>
            </a:r>
            <a:r>
              <a:rPr lang="en-US" sz="3200" baseline="30000" dirty="0">
                <a:latin typeface="Times New Roman" panose="02020603050405020304" pitchFamily="18" charset="0"/>
                <a:cs typeface="Times New Roman" panose="02020603050405020304" pitchFamily="18" charset="0"/>
              </a:rPr>
              <a:t>2</a:t>
            </a:r>
            <a:r>
              <a:rPr lang="sr-Latn-BA" sz="3200" dirty="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a:p>
            <a:pPr algn="just"/>
            <a:r>
              <a:rPr lang="en-US" sz="3200" dirty="0" err="1" smtClean="0">
                <a:latin typeface="Times New Roman" panose="02020603050405020304" pitchFamily="18" charset="0"/>
                <a:cs typeface="Times New Roman" panose="02020603050405020304" pitchFamily="18" charset="0"/>
              </a:rPr>
              <a:t>Takođe</a:t>
            </a:r>
            <a:r>
              <a:rPr lang="en-US" sz="3200" dirty="0" smtClean="0">
                <a:latin typeface="Times New Roman" panose="02020603050405020304" pitchFamily="18" charset="0"/>
                <a:cs typeface="Times New Roman" panose="02020603050405020304" pitchFamily="18" charset="0"/>
              </a:rPr>
              <a:t>,, č</a:t>
            </a:r>
            <a:r>
              <a:rPr lang="sr-Latn-BA" sz="3200" dirty="0" smtClean="0">
                <a:latin typeface="Times New Roman" panose="02020603050405020304" pitchFamily="18" charset="0"/>
                <a:cs typeface="Times New Roman" panose="02020603050405020304" pitchFamily="18" charset="0"/>
              </a:rPr>
              <a:t>ak </a:t>
            </a:r>
            <a:r>
              <a:rPr lang="sr-Latn-BA" sz="3200" dirty="0">
                <a:latin typeface="Times New Roman" panose="02020603050405020304" pitchFamily="18" charset="0"/>
                <a:cs typeface="Times New Roman" panose="02020603050405020304" pitchFamily="18" charset="0"/>
              </a:rPr>
              <a:t>70% pacijenata može imati nenamjernu farmakoterapijsku diskrepancu prilikom otpusta iz bolnice, pri čemu mnoge od tih diskrepanci mogu potencijalno izazvati neželjeni ishod kod </a:t>
            </a:r>
            <a:r>
              <a:rPr lang="sr-Latn-BA" sz="3200" dirty="0" smtClean="0">
                <a:latin typeface="Times New Roman" panose="02020603050405020304" pitchFamily="18" charset="0"/>
                <a:cs typeface="Times New Roman" panose="02020603050405020304" pitchFamily="18" charset="0"/>
              </a:rPr>
              <a:t>pacijenta</a:t>
            </a:r>
            <a:r>
              <a:rPr lang="sr-Latn-BA" sz="3200" baseline="30000" dirty="0" smtClean="0">
                <a:latin typeface="Times New Roman" panose="02020603050405020304" pitchFamily="18" charset="0"/>
                <a:cs typeface="Times New Roman" panose="02020603050405020304" pitchFamily="18" charset="0"/>
              </a:rPr>
              <a:t>1</a:t>
            </a:r>
            <a:r>
              <a:rPr lang="sr-Latn-BA"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p>
            <a:pPr algn="just"/>
            <a:r>
              <a:rPr lang="sr-Latn-BA" sz="3200" dirty="0">
                <a:latin typeface="Times New Roman" panose="02020603050405020304" pitchFamily="18" charset="0"/>
                <a:cs typeface="Times New Roman" panose="02020603050405020304" pitchFamily="18" charset="0"/>
              </a:rPr>
              <a:t>Tokom otpusta iz bolnice 14-94% pacijenata ima bar jednu farmakoterapijsku </a:t>
            </a:r>
            <a:r>
              <a:rPr lang="sr-Latn-BA" sz="3200" dirty="0" smtClean="0">
                <a:latin typeface="Times New Roman" panose="02020603050405020304" pitchFamily="18" charset="0"/>
                <a:cs typeface="Times New Roman" panose="02020603050405020304" pitchFamily="18" charset="0"/>
              </a:rPr>
              <a:t>diskrepancu </a:t>
            </a:r>
            <a:r>
              <a:rPr lang="sr-Latn-BA" sz="3200" dirty="0">
                <a:latin typeface="Times New Roman" panose="02020603050405020304" pitchFamily="18" charset="0"/>
                <a:cs typeface="Times New Roman" panose="02020603050405020304" pitchFamily="18" charset="0"/>
              </a:rPr>
              <a:t>koja može dovesti do ponovne hospitalizacije ili do preventabilnih neželjenih efekata </a:t>
            </a:r>
            <a:r>
              <a:rPr lang="sr-Latn-BA" sz="3200" dirty="0" smtClean="0">
                <a:latin typeface="Times New Roman" panose="02020603050405020304" pitchFamily="18" charset="0"/>
                <a:cs typeface="Times New Roman" panose="02020603050405020304" pitchFamily="18" charset="0"/>
              </a:rPr>
              <a:t>lijekova</a:t>
            </a:r>
            <a:r>
              <a:rPr lang="en-US" sz="3200" baseline="30000" dirty="0">
                <a:latin typeface="Times New Roman" panose="02020603050405020304" pitchFamily="18" charset="0"/>
                <a:cs typeface="Times New Roman" panose="02020603050405020304" pitchFamily="18" charset="0"/>
              </a:rPr>
              <a:t>3</a:t>
            </a:r>
            <a:r>
              <a:rPr lang="sr-Latn-BA" sz="3200" dirty="0" smtClean="0">
                <a:latin typeface="Times New Roman" panose="02020603050405020304" pitchFamily="18" charset="0"/>
                <a:cs typeface="Times New Roman" panose="02020603050405020304" pitchFamily="18" charset="0"/>
              </a:rPr>
              <a:t>.</a:t>
            </a:r>
            <a:endParaRPr lang="en-US" sz="3200" dirty="0" smtClean="0">
              <a:latin typeface="Times New Roman" panose="02020603050405020304" pitchFamily="18" charset="0"/>
              <a:cs typeface="Times New Roman" panose="02020603050405020304" pitchFamily="18" charset="0"/>
            </a:endParaRPr>
          </a:p>
          <a:p>
            <a:pPr algn="just"/>
            <a:endParaRPr lang="en-US" sz="3200" dirty="0" smtClean="0">
              <a:latin typeface="Times New Roman" panose="02020603050405020304" pitchFamily="18" charset="0"/>
              <a:cs typeface="Times New Roman" panose="02020603050405020304" pitchFamily="18" charset="0"/>
            </a:endParaRPr>
          </a:p>
          <a:p>
            <a:pPr algn="just"/>
            <a:r>
              <a:rPr lang="en-US" sz="3200" dirty="0" err="1" smtClean="0">
                <a:latin typeface="Times New Roman" panose="02020603050405020304" pitchFamily="18" charset="0"/>
                <a:cs typeface="Times New Roman" panose="02020603050405020304" pitchFamily="18" charset="0"/>
              </a:rPr>
              <a:t>Ciljevi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ovog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istraživanja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su</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analizirati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odrediti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broj</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farmakoterapijskih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grešaka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po</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pacijentu</a:t>
            </a:r>
            <a:r>
              <a:rPr lang="en-US" sz="3200" dirty="0" smtClean="0">
                <a:latin typeface="Times New Roman" panose="02020603050405020304" pitchFamily="18" charset="0"/>
                <a:cs typeface="Times New Roman" panose="02020603050405020304" pitchFamily="18" charset="0"/>
              </a:rPr>
              <a:t> </a:t>
            </a:r>
            <a:r>
              <a:rPr lang="sr-Latn-BA" sz="3200" dirty="0">
                <a:latin typeface="Times New Roman" panose="02020603050405020304" pitchFamily="18" charset="0"/>
                <a:cs typeface="Times New Roman" panose="02020603050405020304" pitchFamily="18" charset="0"/>
              </a:rPr>
              <a:t>nakon premještaja bolesnika iz jedinice intenzivne medicine na druga </a:t>
            </a:r>
            <a:r>
              <a:rPr lang="sr-Latn-BA" sz="3200" dirty="0" smtClean="0">
                <a:latin typeface="Times New Roman" panose="02020603050405020304" pitchFamily="18" charset="0"/>
                <a:cs typeface="Times New Roman" panose="02020603050405020304" pitchFamily="18" charset="0"/>
              </a:rPr>
              <a:t>odjeljenja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tokom</a:t>
            </a:r>
            <a:r>
              <a:rPr lang="en-US" sz="3200" dirty="0" smtClean="0">
                <a:latin typeface="Times New Roman" panose="02020603050405020304" pitchFamily="18" charset="0"/>
                <a:cs typeface="Times New Roman" panose="02020603050405020304" pitchFamily="18" charset="0"/>
              </a:rPr>
              <a:t> </a:t>
            </a:r>
            <a:r>
              <a:rPr lang="sr-Latn-BA" sz="3200" dirty="0">
                <a:latin typeface="Times New Roman" panose="02020603050405020304" pitchFamily="18" charset="0"/>
                <a:cs typeface="Times New Roman" panose="02020603050405020304" pitchFamily="18" charset="0"/>
              </a:rPr>
              <a:t>otpusta istih bolesnika iz </a:t>
            </a:r>
            <a:r>
              <a:rPr lang="sr-Latn-BA" sz="3200" dirty="0" smtClean="0">
                <a:latin typeface="Times New Roman" panose="02020603050405020304" pitchFamily="18" charset="0"/>
                <a:cs typeface="Times New Roman" panose="02020603050405020304" pitchFamily="18" charset="0"/>
              </a:rPr>
              <a:t>bolnice</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odrediti</a:t>
            </a:r>
            <a:r>
              <a:rPr lang="en-US" sz="3200" dirty="0" smtClean="0">
                <a:latin typeface="Times New Roman" panose="02020603050405020304" pitchFamily="18" charset="0"/>
                <a:cs typeface="Times New Roman" panose="02020603050405020304" pitchFamily="18" charset="0"/>
              </a:rPr>
              <a:t> tip </a:t>
            </a:r>
            <a:r>
              <a:rPr lang="en-US" sz="3200" dirty="0" err="1" smtClean="0">
                <a:latin typeface="Times New Roman" panose="02020603050405020304" pitchFamily="18" charset="0"/>
                <a:cs typeface="Times New Roman" panose="02020603050405020304" pitchFamily="18" charset="0"/>
              </a:rPr>
              <a:t>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stepen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ozbiljnosti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pronađenih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farmakoterapijskih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grešaka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kao</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i</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a:t>
            </a:r>
            <a:r>
              <a:rPr lang="sr-Latn-BA" sz="3200" dirty="0" smtClean="0">
                <a:latin typeface="Times New Roman" panose="02020603050405020304" pitchFamily="18" charset="0"/>
                <a:cs typeface="Times New Roman" panose="02020603050405020304" pitchFamily="18" charset="0"/>
              </a:rPr>
              <a:t>drediti </a:t>
            </a:r>
            <a:r>
              <a:rPr lang="sr-Latn-BA" sz="3200" dirty="0">
                <a:latin typeface="Times New Roman" panose="02020603050405020304" pitchFamily="18" charset="0"/>
                <a:cs typeface="Times New Roman" panose="02020603050405020304" pitchFamily="18" charset="0"/>
              </a:rPr>
              <a:t>broj pacijenata sa potencijalnim neželjenim efektima lijekova usljed </a:t>
            </a:r>
            <a:r>
              <a:rPr lang="sr-Latn-BA" sz="3200" dirty="0" smtClean="0">
                <a:latin typeface="Times New Roman" panose="02020603050405020304" pitchFamily="18" charset="0"/>
                <a:cs typeface="Times New Roman" panose="02020603050405020304" pitchFamily="18" charset="0"/>
              </a:rPr>
              <a:t>farmakoterapijsk</a:t>
            </a:r>
            <a:r>
              <a:rPr lang="en-US" sz="3200" dirty="0" smtClean="0">
                <a:latin typeface="Times New Roman" panose="02020603050405020304" pitchFamily="18" charset="0"/>
                <a:cs typeface="Times New Roman" panose="02020603050405020304" pitchFamily="18" charset="0"/>
              </a:rPr>
              <a:t>e </a:t>
            </a:r>
            <a:r>
              <a:rPr lang="en-US" sz="3200" dirty="0" err="1" smtClean="0">
                <a:latin typeface="Times New Roman" panose="02020603050405020304" pitchFamily="18" charset="0"/>
                <a:cs typeface="Times New Roman" panose="02020603050405020304" pitchFamily="18" charset="0"/>
              </a:rPr>
              <a:t>greške</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
        <p:nvSpPr>
          <p:cNvPr id="2321" name="Text Box 273"/>
          <p:cNvSpPr txBox="1">
            <a:spLocks noChangeArrowheads="1"/>
          </p:cNvSpPr>
          <p:nvPr/>
        </p:nvSpPr>
        <p:spPr bwMode="auto">
          <a:xfrm>
            <a:off x="30140026" y="31223810"/>
            <a:ext cx="9677400" cy="8863965"/>
          </a:xfrm>
          <a:prstGeom prst="rect">
            <a:avLst/>
          </a:prstGeom>
          <a:solidFill>
            <a:schemeClr val="bg1"/>
          </a:solidFill>
          <a:ln>
            <a:noFill/>
          </a:ln>
          <a:effectLst/>
        </p:spPr>
        <p:txBody>
          <a:bodyPr wrap="square" lIns="182880" tIns="182880" rIns="182880" bIns="182880">
            <a:spAutoFit/>
          </a:bodyPr>
          <a:lstStyle>
            <a:lvl1pPr marL="419100" indent="-419100" defTabSz="838200">
              <a:defRPr>
                <a:solidFill>
                  <a:schemeClr val="tx1"/>
                </a:solidFill>
                <a:latin typeface="Arial" pitchFamily="34" charset="0"/>
              </a:defRPr>
            </a:lvl1pPr>
            <a:lvl2pPr marL="890588" indent="-314325" defTabSz="838200">
              <a:defRPr>
                <a:solidFill>
                  <a:schemeClr val="tx1"/>
                </a:solidFill>
                <a:latin typeface="Arial" pitchFamily="34" charset="0"/>
              </a:defRPr>
            </a:lvl2pPr>
            <a:lvl3pPr marL="1309688" indent="-314325" defTabSz="838200">
              <a:defRPr>
                <a:solidFill>
                  <a:schemeClr val="tx1"/>
                </a:solidFill>
                <a:latin typeface="Arial" pitchFamily="34" charset="0"/>
              </a:defRPr>
            </a:lvl3pPr>
            <a:lvl4pPr marL="1728788" indent="-314325" defTabSz="838200">
              <a:defRPr>
                <a:solidFill>
                  <a:schemeClr val="tx1"/>
                </a:solidFill>
                <a:latin typeface="Arial" pitchFamily="34" charset="0"/>
              </a:defRPr>
            </a:lvl4pPr>
            <a:lvl5pPr marL="2147888" indent="-314325" defTabSz="838200">
              <a:defRPr>
                <a:solidFill>
                  <a:schemeClr val="tx1"/>
                </a:solidFill>
                <a:latin typeface="Arial" pitchFamily="34" charset="0"/>
              </a:defRPr>
            </a:lvl5pPr>
            <a:lvl6pPr marL="2605088" indent="-314325" defTabSz="838200" fontAlgn="base">
              <a:spcBef>
                <a:spcPct val="0"/>
              </a:spcBef>
              <a:spcAft>
                <a:spcPct val="0"/>
              </a:spcAft>
              <a:defRPr>
                <a:solidFill>
                  <a:schemeClr val="tx1"/>
                </a:solidFill>
                <a:latin typeface="Arial" pitchFamily="34" charset="0"/>
              </a:defRPr>
            </a:lvl6pPr>
            <a:lvl7pPr marL="3062288" indent="-314325" defTabSz="838200" fontAlgn="base">
              <a:spcBef>
                <a:spcPct val="0"/>
              </a:spcBef>
              <a:spcAft>
                <a:spcPct val="0"/>
              </a:spcAft>
              <a:defRPr>
                <a:solidFill>
                  <a:schemeClr val="tx1"/>
                </a:solidFill>
                <a:latin typeface="Arial" pitchFamily="34" charset="0"/>
              </a:defRPr>
            </a:lvl7pPr>
            <a:lvl8pPr marL="3519488" indent="-314325" defTabSz="838200" fontAlgn="base">
              <a:spcBef>
                <a:spcPct val="0"/>
              </a:spcBef>
              <a:spcAft>
                <a:spcPct val="0"/>
              </a:spcAft>
              <a:defRPr>
                <a:solidFill>
                  <a:schemeClr val="tx1"/>
                </a:solidFill>
                <a:latin typeface="Arial" pitchFamily="34" charset="0"/>
              </a:defRPr>
            </a:lvl8pPr>
            <a:lvl9pPr marL="3976688" indent="-314325" defTabSz="838200" fontAlgn="base">
              <a:spcBef>
                <a:spcPct val="0"/>
              </a:spcBef>
              <a:spcAft>
                <a:spcPct val="0"/>
              </a:spcAft>
              <a:defRPr>
                <a:solidFill>
                  <a:schemeClr val="tx1"/>
                </a:solidFill>
                <a:latin typeface="Arial" pitchFamily="34" charset="0"/>
              </a:defRPr>
            </a:lvl9pPr>
          </a:lstStyle>
          <a:p>
            <a:pPr marL="457200" lvl="0" indent="-457200" algn="just">
              <a:buFont typeface="+mj-lt"/>
              <a:buAutoNum type="arabicPeriod"/>
            </a:pPr>
            <a:r>
              <a:rPr lang="sr-Latn-BA" sz="2300" dirty="0">
                <a:latin typeface="Times New Roman" panose="02020603050405020304" pitchFamily="18" charset="0"/>
                <a:cs typeface="Times New Roman" panose="02020603050405020304" pitchFamily="18" charset="0"/>
              </a:rPr>
              <a:t>Kelly C. Sponsler, Erin B. Neal, Sunil Kripalani. Improving medication safety during hospital-based transitions of care. Cleve Clin J Med. 2015 Jun;82(6):351-360</a:t>
            </a:r>
            <a:r>
              <a:rPr lang="sr-Latn-BA" sz="2300" dirty="0" smtClean="0">
                <a:latin typeface="Times New Roman" panose="02020603050405020304" pitchFamily="18" charset="0"/>
                <a:cs typeface="Times New Roman" panose="02020603050405020304" pitchFamily="18" charset="0"/>
              </a:rPr>
              <a:t>.</a:t>
            </a:r>
            <a:endParaRPr lang="en-US" sz="2300" dirty="0">
              <a:latin typeface="Times New Roman" panose="02020603050405020304" pitchFamily="18" charset="0"/>
              <a:cs typeface="Times New Roman" panose="02020603050405020304" pitchFamily="18" charset="0"/>
            </a:endParaRPr>
          </a:p>
          <a:p>
            <a:pPr marL="457200" lvl="0" indent="-457200" algn="just">
              <a:buFont typeface="+mj-lt"/>
              <a:buAutoNum type="arabicPeriod"/>
            </a:pPr>
            <a:r>
              <a:rPr lang="sr-Latn-BA" sz="2300" dirty="0">
                <a:latin typeface="Times New Roman" panose="02020603050405020304" pitchFamily="18" charset="0"/>
                <a:cs typeface="Times New Roman" panose="02020603050405020304" pitchFamily="18" charset="0"/>
              </a:rPr>
              <a:t>Joanna E Klopotowska, Rob Kuiper, Hendrikus J van Kan, </a:t>
            </a:r>
            <a:r>
              <a:rPr lang="sr-Latn-BA" sz="2300" dirty="0" smtClean="0">
                <a:latin typeface="Times New Roman" panose="02020603050405020304" pitchFamily="18" charset="0"/>
                <a:cs typeface="Times New Roman" panose="02020603050405020304" pitchFamily="18" charset="0"/>
              </a:rPr>
              <a:t>Racha </a:t>
            </a:r>
            <a:r>
              <a:rPr lang="sr-Latn-BA" sz="2300" dirty="0">
                <a:latin typeface="Times New Roman" panose="02020603050405020304" pitchFamily="18" charset="0"/>
                <a:cs typeface="Times New Roman" panose="02020603050405020304" pitchFamily="18" charset="0"/>
              </a:rPr>
              <a:t>Dabliz, Simon K. Poon, Greg Fairbrother, Angus Ritchie, Garry Soo, et al. Medication safety improvements during care transitions in an Australian intensive care unit following implementation of an electronic medication management system. Int J Med Inform. 2021 Jan; 145:104325.</a:t>
            </a:r>
            <a:endParaRPr lang="en-US" sz="2300" dirty="0">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sr-Latn-BA" sz="2300" dirty="0">
                <a:latin typeface="Times New Roman" panose="02020603050405020304" pitchFamily="18" charset="0"/>
                <a:cs typeface="Times New Roman" panose="02020603050405020304" pitchFamily="18" charset="0"/>
              </a:rPr>
              <a:t>Trine Graabaek, Babette Gorm Terkildsen, Kira Emilie Lauritsen, Anna Birna Almarsdóttir. Frequency of undocumented medication discrepancies in discharge letters after hospitalization of older patients: a clinical record review study. Ther Adv Drug Saf. 2019 Jun;10:1-8.</a:t>
            </a:r>
            <a:endParaRPr lang="en-US" sz="2300" dirty="0">
              <a:latin typeface="Times New Roman" panose="02020603050405020304" pitchFamily="18" charset="0"/>
              <a:cs typeface="Times New Roman" panose="02020603050405020304" pitchFamily="18" charset="0"/>
            </a:endParaRPr>
          </a:p>
          <a:p>
            <a:pPr marL="457200" lvl="0" indent="-457200" algn="just">
              <a:buFont typeface="+mj-lt"/>
              <a:buAutoNum type="arabicPeriod"/>
            </a:pPr>
            <a:r>
              <a:rPr lang="sr-Latn-BA" sz="2300" dirty="0">
                <a:latin typeface="Times New Roman" panose="02020603050405020304" pitchFamily="18" charset="0"/>
                <a:cs typeface="Times New Roman" panose="02020603050405020304" pitchFamily="18" charset="0"/>
              </a:rPr>
              <a:t>Andrea P. Tully, Drayton A. Hammond, Chenghui Li, Andrew S. Jarrell, Rachel M. Kruer. Evaluation of Medication Errors at the Transition of Care From an ICU to Non-ICU Location. Crit Care Med. 2019 Apr;47(4):543-549</a:t>
            </a:r>
            <a:r>
              <a:rPr lang="sr-Latn-BA" sz="2300" dirty="0" smtClean="0">
                <a:latin typeface="Times New Roman" panose="02020603050405020304" pitchFamily="18" charset="0"/>
                <a:cs typeface="Times New Roman" panose="02020603050405020304" pitchFamily="18" charset="0"/>
              </a:rPr>
              <a:t>.</a:t>
            </a:r>
            <a:endParaRPr lang="en-US" sz="2300" dirty="0" smtClean="0">
              <a:latin typeface="Times New Roman" panose="02020603050405020304" pitchFamily="18" charset="0"/>
              <a:cs typeface="Times New Roman" panose="02020603050405020304" pitchFamily="18" charset="0"/>
            </a:endParaRPr>
          </a:p>
          <a:p>
            <a:pPr marL="457200" lvl="0" indent="-457200" algn="just">
              <a:buFont typeface="+mj-lt"/>
              <a:buAutoNum type="arabicPeriod"/>
            </a:pPr>
            <a:r>
              <a:rPr lang="sr-Latn-BA" sz="2300" dirty="0">
                <a:latin typeface="Times New Roman" panose="02020603050405020304" pitchFamily="18" charset="0"/>
                <a:cs typeface="Times New Roman" panose="02020603050405020304" pitchFamily="18" charset="0"/>
              </a:rPr>
              <a:t>Erica Y. Tong, Cristina P. Roman, Biswadev Mitra, Gary S. Yip, Harry Gibbs, et al. Reducing medication errors in hospital discharge summaries: a randomised controlled trial. Med J Aust. 2017 Jan;206(1):36-39. </a:t>
            </a:r>
            <a:endParaRPr lang="en-US" sz="2300" dirty="0" smtClean="0">
              <a:latin typeface="Times New Roman" panose="02020603050405020304" pitchFamily="18" charset="0"/>
              <a:cs typeface="Times New Roman" panose="02020603050405020304" pitchFamily="18" charset="0"/>
            </a:endParaRPr>
          </a:p>
          <a:p>
            <a:pPr marL="457200" lvl="0" indent="-457200" algn="just">
              <a:buFont typeface="+mj-lt"/>
              <a:buAutoNum type="arabicPeriod"/>
            </a:pPr>
            <a:r>
              <a:rPr lang="sr-Latn-BA" sz="2300" dirty="0">
                <a:latin typeface="Times New Roman" panose="02020603050405020304" pitchFamily="18" charset="0"/>
                <a:cs typeface="Times New Roman" panose="02020603050405020304" pitchFamily="18" charset="0"/>
              </a:rPr>
              <a:t>Liesbeth B. E. Bosma, Nicole G. M. Hunfeld, Rogier A. M. Quax, Edmé Muewese, Piet H. G. J. Melief, et al. The effect of a medication reconciliation program in two intensive care units in the Netherlands: a prospective intervention study with a before and after design. Ann Intensive Care. 2018; 8:19. </a:t>
            </a:r>
            <a:endParaRPr lang="en-US" sz="2300" dirty="0">
              <a:latin typeface="Times New Roman" panose="02020603050405020304" pitchFamily="18" charset="0"/>
              <a:cs typeface="Times New Roman" panose="02020603050405020304" pitchFamily="18" charset="0"/>
            </a:endParaRPr>
          </a:p>
        </p:txBody>
      </p:sp>
      <p:sp>
        <p:nvSpPr>
          <p:cNvPr id="2322" name="Text Box 274"/>
          <p:cNvSpPr txBox="1">
            <a:spLocks noChangeArrowheads="1"/>
          </p:cNvSpPr>
          <p:nvPr/>
        </p:nvSpPr>
        <p:spPr bwMode="auto">
          <a:xfrm>
            <a:off x="381001" y="37719000"/>
            <a:ext cx="7113588" cy="2327282"/>
          </a:xfrm>
          <a:prstGeom prst="rect">
            <a:avLst/>
          </a:prstGeom>
          <a:solidFill>
            <a:schemeClr val="accent1">
              <a:lumMod val="75000"/>
            </a:schemeClr>
          </a:solidFill>
          <a:ln>
            <a:noFill/>
          </a:ln>
          <a:effectLst/>
        </p:spPr>
        <p:txBody>
          <a:bodyPr lIns="182880" tIns="182880" rIns="182880" bIns="182880"/>
          <a:lstStyle>
            <a:lvl1pPr defTabSz="838200">
              <a:defRPr>
                <a:solidFill>
                  <a:schemeClr val="tx1"/>
                </a:solidFill>
                <a:latin typeface="Arial" pitchFamily="34" charset="0"/>
              </a:defRPr>
            </a:lvl1pPr>
            <a:lvl2pPr marL="419100" defTabSz="838200">
              <a:defRPr>
                <a:solidFill>
                  <a:schemeClr val="tx1"/>
                </a:solidFill>
                <a:latin typeface="Arial" pitchFamily="34" charset="0"/>
              </a:defRPr>
            </a:lvl2pPr>
            <a:lvl3pPr marL="838200" defTabSz="838200">
              <a:defRPr>
                <a:solidFill>
                  <a:schemeClr val="tx1"/>
                </a:solidFill>
                <a:latin typeface="Arial" pitchFamily="34" charset="0"/>
              </a:defRPr>
            </a:lvl3pPr>
            <a:lvl4pPr marL="1257300" defTabSz="838200">
              <a:defRPr>
                <a:solidFill>
                  <a:schemeClr val="tx1"/>
                </a:solidFill>
                <a:latin typeface="Arial" pitchFamily="34" charset="0"/>
              </a:defRPr>
            </a:lvl4pPr>
            <a:lvl5pPr marL="1676400" defTabSz="838200">
              <a:defRPr>
                <a:solidFill>
                  <a:schemeClr val="tx1"/>
                </a:solidFill>
                <a:latin typeface="Arial" pitchFamily="34" charset="0"/>
              </a:defRPr>
            </a:lvl5pPr>
            <a:lvl6pPr marL="2133600" defTabSz="838200" fontAlgn="base">
              <a:spcBef>
                <a:spcPct val="0"/>
              </a:spcBef>
              <a:spcAft>
                <a:spcPct val="0"/>
              </a:spcAft>
              <a:defRPr>
                <a:solidFill>
                  <a:schemeClr val="tx1"/>
                </a:solidFill>
                <a:latin typeface="Arial" pitchFamily="34" charset="0"/>
              </a:defRPr>
            </a:lvl6pPr>
            <a:lvl7pPr marL="2590800" defTabSz="838200" fontAlgn="base">
              <a:spcBef>
                <a:spcPct val="0"/>
              </a:spcBef>
              <a:spcAft>
                <a:spcPct val="0"/>
              </a:spcAft>
              <a:defRPr>
                <a:solidFill>
                  <a:schemeClr val="tx1"/>
                </a:solidFill>
                <a:latin typeface="Arial" pitchFamily="34" charset="0"/>
              </a:defRPr>
            </a:lvl7pPr>
            <a:lvl8pPr marL="3048000" defTabSz="838200" fontAlgn="base">
              <a:spcBef>
                <a:spcPct val="0"/>
              </a:spcBef>
              <a:spcAft>
                <a:spcPct val="0"/>
              </a:spcAft>
              <a:defRPr>
                <a:solidFill>
                  <a:schemeClr val="tx1"/>
                </a:solidFill>
                <a:latin typeface="Arial" pitchFamily="34" charset="0"/>
              </a:defRPr>
            </a:lvl8pPr>
            <a:lvl9pPr marL="3505200" defTabSz="838200" fontAlgn="base">
              <a:spcBef>
                <a:spcPct val="0"/>
              </a:spcBef>
              <a:spcAft>
                <a:spcPct val="0"/>
              </a:spcAft>
              <a:defRPr>
                <a:solidFill>
                  <a:schemeClr val="tx1"/>
                </a:solidFill>
                <a:latin typeface="Arial" pitchFamily="34" charset="0"/>
              </a:defRPr>
            </a:lvl9pPr>
          </a:lstStyle>
          <a:p>
            <a:r>
              <a:rPr lang="en-US" sz="2800" dirty="0" smtClean="0">
                <a:solidFill>
                  <a:schemeClr val="bg1"/>
                </a:solidFill>
                <a:latin typeface="+mn-lt"/>
              </a:rPr>
              <a:t>Vedrana </a:t>
            </a:r>
            <a:r>
              <a:rPr lang="en-US" sz="2800" dirty="0" err="1" smtClean="0">
                <a:solidFill>
                  <a:schemeClr val="bg1"/>
                </a:solidFill>
                <a:latin typeface="+mn-lt"/>
              </a:rPr>
              <a:t>Barišić</a:t>
            </a:r>
            <a:endParaRPr lang="en-US" sz="2800" dirty="0" smtClean="0">
              <a:solidFill>
                <a:schemeClr val="bg1"/>
              </a:solidFill>
              <a:latin typeface="+mn-lt"/>
            </a:endParaRPr>
          </a:p>
          <a:p>
            <a:r>
              <a:rPr lang="en-US" sz="2800" dirty="0" err="1" smtClean="0">
                <a:solidFill>
                  <a:schemeClr val="bg1"/>
                </a:solidFill>
                <a:latin typeface="+mn-lt"/>
              </a:rPr>
              <a:t>Univerzitetski</a:t>
            </a:r>
            <a:r>
              <a:rPr lang="en-US" sz="2800" dirty="0">
                <a:solidFill>
                  <a:schemeClr val="bg1"/>
                </a:solidFill>
                <a:latin typeface="+mn-lt"/>
              </a:rPr>
              <a:t> </a:t>
            </a:r>
            <a:r>
              <a:rPr lang="en-US" sz="2800" dirty="0" err="1" smtClean="0">
                <a:solidFill>
                  <a:schemeClr val="bg1"/>
                </a:solidFill>
                <a:latin typeface="+mn-lt"/>
              </a:rPr>
              <a:t>klinički</a:t>
            </a:r>
            <a:r>
              <a:rPr lang="en-US" sz="2800" dirty="0" smtClean="0">
                <a:solidFill>
                  <a:schemeClr val="bg1"/>
                </a:solidFill>
                <a:latin typeface="+mn-lt"/>
              </a:rPr>
              <a:t> </a:t>
            </a:r>
            <a:r>
              <a:rPr lang="en-US" sz="2800" dirty="0" err="1" smtClean="0">
                <a:solidFill>
                  <a:schemeClr val="bg1"/>
                </a:solidFill>
                <a:latin typeface="+mn-lt"/>
              </a:rPr>
              <a:t>centar</a:t>
            </a:r>
            <a:r>
              <a:rPr lang="en-US" sz="2800" dirty="0" smtClean="0">
                <a:solidFill>
                  <a:schemeClr val="bg1"/>
                </a:solidFill>
                <a:latin typeface="+mn-lt"/>
              </a:rPr>
              <a:t> RS</a:t>
            </a:r>
          </a:p>
          <a:p>
            <a:r>
              <a:rPr lang="en-US" sz="2800" dirty="0" err="1" smtClean="0">
                <a:solidFill>
                  <a:schemeClr val="bg1"/>
                </a:solidFill>
                <a:latin typeface="+mn-lt"/>
              </a:rPr>
              <a:t>Dvanaest</a:t>
            </a:r>
            <a:r>
              <a:rPr lang="en-US" sz="2800" dirty="0" smtClean="0">
                <a:solidFill>
                  <a:schemeClr val="bg1"/>
                </a:solidFill>
                <a:latin typeface="+mn-lt"/>
              </a:rPr>
              <a:t> </a:t>
            </a:r>
            <a:r>
              <a:rPr lang="en-US" sz="2800" dirty="0" err="1" smtClean="0">
                <a:solidFill>
                  <a:schemeClr val="bg1"/>
                </a:solidFill>
                <a:latin typeface="+mn-lt"/>
              </a:rPr>
              <a:t>beba</a:t>
            </a:r>
            <a:r>
              <a:rPr lang="en-US" sz="2800" dirty="0" smtClean="0">
                <a:solidFill>
                  <a:schemeClr val="bg1"/>
                </a:solidFill>
                <a:latin typeface="+mn-lt"/>
              </a:rPr>
              <a:t> bb</a:t>
            </a:r>
            <a:endParaRPr lang="en-US" sz="2800" dirty="0">
              <a:solidFill>
                <a:schemeClr val="bg1"/>
              </a:solidFill>
              <a:latin typeface="+mn-lt"/>
            </a:endParaRPr>
          </a:p>
          <a:p>
            <a:r>
              <a:rPr lang="en-US" sz="2800" dirty="0" smtClean="0">
                <a:solidFill>
                  <a:schemeClr val="bg1"/>
                </a:solidFill>
                <a:latin typeface="+mn-lt"/>
                <a:hlinkClick r:id="rId2"/>
              </a:rPr>
              <a:t>jvedrana1603@gmail.com</a:t>
            </a:r>
            <a:endParaRPr lang="en-US" sz="2800" dirty="0" smtClean="0">
              <a:solidFill>
                <a:schemeClr val="bg1"/>
              </a:solidFill>
              <a:latin typeface="+mn-lt"/>
            </a:endParaRPr>
          </a:p>
          <a:p>
            <a:r>
              <a:rPr lang="en-US" sz="2800" dirty="0" smtClean="0">
                <a:solidFill>
                  <a:schemeClr val="bg1"/>
                </a:solidFill>
                <a:latin typeface="+mn-lt"/>
              </a:rPr>
              <a:t>065 716 367</a:t>
            </a:r>
            <a:endParaRPr lang="en-US" sz="2800" dirty="0">
              <a:solidFill>
                <a:schemeClr val="bg1"/>
              </a:solidFill>
              <a:latin typeface="+mn-lt"/>
            </a:endParaRPr>
          </a:p>
        </p:txBody>
      </p:sp>
      <p:graphicFrame>
        <p:nvGraphicFramePr>
          <p:cNvPr id="29" name="Content Placeholder 114" descr="Sample table with 4 columns, 7 rows." title="Sample Table"/>
          <p:cNvGraphicFramePr>
            <a:graphicFrameLocks/>
          </p:cNvGraphicFramePr>
          <p:nvPr>
            <p:extLst>
              <p:ext uri="{D42A27DB-BD31-4B8C-83A1-F6EECF244321}">
                <p14:modId xmlns:p14="http://schemas.microsoft.com/office/powerpoint/2010/main" val="2515190141"/>
              </p:ext>
            </p:extLst>
          </p:nvPr>
        </p:nvGraphicFramePr>
        <p:xfrm>
          <a:off x="19045487" y="18575087"/>
          <a:ext cx="10596313" cy="9919980"/>
        </p:xfrm>
        <a:graphic>
          <a:graphicData uri="http://schemas.openxmlformats.org/drawingml/2006/table">
            <a:tbl>
              <a:tblPr firstRow="1" bandRow="1">
                <a:tableStyleId>{B301B821-A1FF-4177-AEE7-76D212191A09}</a:tableStyleId>
              </a:tblPr>
              <a:tblGrid>
                <a:gridCol w="8145821">
                  <a:extLst>
                    <a:ext uri="{9D8B030D-6E8A-4147-A177-3AD203B41FA5}">
                      <a16:colId xmlns:a16="http://schemas.microsoft.com/office/drawing/2014/main" xmlns="" val="20000"/>
                    </a:ext>
                  </a:extLst>
                </a:gridCol>
                <a:gridCol w="2450492">
                  <a:extLst>
                    <a:ext uri="{9D8B030D-6E8A-4147-A177-3AD203B41FA5}">
                      <a16:colId xmlns:a16="http://schemas.microsoft.com/office/drawing/2014/main" xmlns="" val="20003"/>
                    </a:ext>
                  </a:extLst>
                </a:gridCol>
              </a:tblGrid>
              <a:tr h="1102220">
                <a:tc>
                  <a:txBody>
                    <a:bodyPr/>
                    <a:lstStyle/>
                    <a:p>
                      <a:pPr algn="ctr"/>
                      <a:r>
                        <a:rPr lang="en-US" sz="3200" dirty="0" err="1" smtClean="0">
                          <a:latin typeface="Times New Roman" panose="02020603050405020304" pitchFamily="18" charset="0"/>
                          <a:cs typeface="Times New Roman" panose="02020603050405020304" pitchFamily="18" charset="0"/>
                        </a:rPr>
                        <a:t>Karakteristika</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tc>
                  <a:txBody>
                    <a:bodyPr/>
                    <a:lstStyle/>
                    <a:p>
                      <a:pPr algn="ctr"/>
                      <a:r>
                        <a:rPr lang="en-US" sz="3200" dirty="0" err="1" smtClean="0">
                          <a:latin typeface="Times New Roman" panose="02020603050405020304" pitchFamily="18" charset="0"/>
                          <a:cs typeface="Times New Roman" panose="02020603050405020304" pitchFamily="18" charset="0"/>
                        </a:rPr>
                        <a:t>Vrijednost</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extLst>
                  <a:ext uri="{0D108BD9-81ED-4DB2-BD59-A6C34878D82A}">
                    <a16:rowId xmlns:a16="http://schemas.microsoft.com/office/drawing/2014/main" xmlns="" val="10000"/>
                  </a:ext>
                </a:extLst>
              </a:tr>
              <a:tr h="1102220">
                <a:tc>
                  <a:txBody>
                    <a:bodyPr/>
                    <a:lstStyle/>
                    <a:p>
                      <a:r>
                        <a:rPr lang="en-US" sz="3200" dirty="0" err="1" smtClean="0">
                          <a:latin typeface="Times New Roman" panose="02020603050405020304" pitchFamily="18" charset="0"/>
                          <a:cs typeface="Times New Roman" panose="02020603050405020304" pitchFamily="18" charset="0"/>
                        </a:rPr>
                        <a:t>Starosna</a:t>
                      </a:r>
                      <a:r>
                        <a:rPr lang="en-US" sz="3200" dirty="0" smtClean="0">
                          <a:latin typeface="Times New Roman" panose="02020603050405020304" pitchFamily="18" charset="0"/>
                          <a:cs typeface="Times New Roman" panose="02020603050405020304" pitchFamily="18" charset="0"/>
                        </a:rPr>
                        <a:t> dob (god.)</a:t>
                      </a:r>
                    </a:p>
                    <a:p>
                      <a:r>
                        <a:rPr lang="en-US" sz="3200" dirty="0" err="1" smtClean="0">
                          <a:latin typeface="Times New Roman" panose="02020603050405020304" pitchFamily="18" charset="0"/>
                          <a:cs typeface="Times New Roman" panose="02020603050405020304" pitchFamily="18" charset="0"/>
                        </a:rPr>
                        <a:t>Srednja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vrijednost</a:t>
                      </a:r>
                      <a:r>
                        <a:rPr lang="en-US" sz="3200" dirty="0" smtClean="0">
                          <a:latin typeface="Times New Roman" panose="02020603050405020304" pitchFamily="18" charset="0"/>
                          <a:cs typeface="Times New Roman" panose="02020603050405020304" pitchFamily="18" charset="0"/>
                        </a:rPr>
                        <a:t> ± SD</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tc>
                  <a:txBody>
                    <a:bodyPr/>
                    <a:lstStyle/>
                    <a:p>
                      <a:pPr algn="ctr"/>
                      <a:r>
                        <a:rPr lang="en-US" sz="3200" dirty="0" smtClean="0">
                          <a:latin typeface="Times New Roman" panose="02020603050405020304" pitchFamily="18" charset="0"/>
                          <a:cs typeface="Times New Roman" panose="02020603050405020304" pitchFamily="18" charset="0"/>
                        </a:rPr>
                        <a:t>63.22</a:t>
                      </a:r>
                      <a:r>
                        <a:rPr lang="en-US" sz="3200" baseline="0" dirty="0" smtClean="0">
                          <a:latin typeface="Times New Roman" panose="02020603050405020304" pitchFamily="18" charset="0"/>
                          <a:cs typeface="Times New Roman" panose="02020603050405020304" pitchFamily="18" charset="0"/>
                        </a:rPr>
                        <a:t> ± 10.14</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extLst>
                  <a:ext uri="{0D108BD9-81ED-4DB2-BD59-A6C34878D82A}">
                    <a16:rowId xmlns:a16="http://schemas.microsoft.com/office/drawing/2014/main" xmlns="" val="10001"/>
                  </a:ext>
                </a:extLst>
              </a:tr>
              <a:tr h="1102220">
                <a:tc>
                  <a:txBody>
                    <a:bodyPr/>
                    <a:lstStyle/>
                    <a:p>
                      <a:r>
                        <a:rPr lang="en-US" sz="3200" dirty="0" smtClean="0">
                          <a:latin typeface="Times New Roman" panose="02020603050405020304" pitchFamily="18" charset="0"/>
                          <a:cs typeface="Times New Roman" panose="02020603050405020304" pitchFamily="18" charset="0"/>
                        </a:rPr>
                        <a:t>Pol</a:t>
                      </a:r>
                    </a:p>
                    <a:p>
                      <a:r>
                        <a:rPr lang="en-US" sz="3200" dirty="0" err="1" smtClean="0">
                          <a:latin typeface="Times New Roman" panose="02020603050405020304" pitchFamily="18" charset="0"/>
                          <a:cs typeface="Times New Roman" panose="02020603050405020304" pitchFamily="18" charset="0"/>
                        </a:rPr>
                        <a:t>Broj</a:t>
                      </a:r>
                      <a:r>
                        <a:rPr lang="en-US" sz="3200" dirty="0" smtClean="0">
                          <a:latin typeface="Times New Roman" panose="02020603050405020304" pitchFamily="18" charset="0"/>
                          <a:cs typeface="Times New Roman" panose="02020603050405020304" pitchFamily="18" charset="0"/>
                        </a:rPr>
                        <a:t> (%)</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muškaraca</a:t>
                      </a:r>
                      <a:r>
                        <a:rPr lang="en-US" sz="3200" baseline="0" dirty="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tc>
                  <a:txBody>
                    <a:bodyPr/>
                    <a:lstStyle/>
                    <a:p>
                      <a:pPr algn="ctr"/>
                      <a:r>
                        <a:rPr lang="en-US" sz="3200" dirty="0" smtClean="0">
                          <a:latin typeface="Times New Roman" panose="02020603050405020304" pitchFamily="18" charset="0"/>
                          <a:cs typeface="Times New Roman" panose="02020603050405020304" pitchFamily="18" charset="0"/>
                        </a:rPr>
                        <a:t>21</a:t>
                      </a:r>
                      <a:r>
                        <a:rPr lang="en-US" sz="3200" baseline="0" dirty="0" smtClean="0">
                          <a:latin typeface="Times New Roman" panose="02020603050405020304" pitchFamily="18" charset="0"/>
                          <a:cs typeface="Times New Roman" panose="02020603050405020304" pitchFamily="18" charset="0"/>
                        </a:rPr>
                        <a:t> (77.78)</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extLst>
                  <a:ext uri="{0D108BD9-81ED-4DB2-BD59-A6C34878D82A}">
                    <a16:rowId xmlns:a16="http://schemas.microsoft.com/office/drawing/2014/main" xmlns="" val="10002"/>
                  </a:ext>
                </a:extLst>
              </a:tr>
              <a:tr h="1102220">
                <a:tc>
                  <a:txBody>
                    <a:bodyPr/>
                    <a:lstStyle/>
                    <a:p>
                      <a:r>
                        <a:rPr lang="en-US" sz="3200" dirty="0" err="1" smtClean="0">
                          <a:latin typeface="Times New Roman" panose="02020603050405020304" pitchFamily="18" charset="0"/>
                          <a:cs typeface="Times New Roman" panose="02020603050405020304" pitchFamily="18" charset="0"/>
                        </a:rPr>
                        <a:t>Dužina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boravka</a:t>
                      </a:r>
                      <a:r>
                        <a:rPr lang="en-US" sz="3200" baseline="0" dirty="0" smtClean="0">
                          <a:latin typeface="Times New Roman" panose="02020603050405020304" pitchFamily="18" charset="0"/>
                          <a:cs typeface="Times New Roman" panose="02020603050405020304" pitchFamily="18" charset="0"/>
                        </a:rPr>
                        <a:t> u KIM-u (N=27)</a:t>
                      </a:r>
                    </a:p>
                    <a:p>
                      <a:r>
                        <a:rPr lang="en-US" sz="3200" baseline="0" dirty="0" err="1" smtClean="0">
                          <a:latin typeface="Times New Roman" panose="02020603050405020304" pitchFamily="18" charset="0"/>
                          <a:cs typeface="Times New Roman" panose="02020603050405020304" pitchFamily="18" charset="0"/>
                        </a:rPr>
                        <a:t>Medijana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broja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dana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interkvartilni</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opseg</a:t>
                      </a:r>
                      <a:r>
                        <a:rPr lang="en-US" sz="3200" baseline="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tc>
                  <a:txBody>
                    <a:bodyPr/>
                    <a:lstStyle/>
                    <a:p>
                      <a:pPr algn="ctr"/>
                      <a:r>
                        <a:rPr lang="en-US" sz="3200" dirty="0" smtClean="0">
                          <a:latin typeface="Times New Roman" panose="02020603050405020304" pitchFamily="18" charset="0"/>
                          <a:cs typeface="Times New Roman" panose="02020603050405020304" pitchFamily="18" charset="0"/>
                        </a:rPr>
                        <a:t>5</a:t>
                      </a:r>
                      <a:r>
                        <a:rPr lang="en-US" sz="3200" baseline="0" dirty="0" smtClean="0">
                          <a:latin typeface="Times New Roman" panose="02020603050405020304" pitchFamily="18" charset="0"/>
                          <a:cs typeface="Times New Roman" panose="02020603050405020304" pitchFamily="18" charset="0"/>
                        </a:rPr>
                        <a:t> (2-10)</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extLst>
                  <a:ext uri="{0D108BD9-81ED-4DB2-BD59-A6C34878D82A}">
                    <a16:rowId xmlns:a16="http://schemas.microsoft.com/office/drawing/2014/main" xmlns="" val="10003"/>
                  </a:ext>
                </a:extLst>
              </a:tr>
              <a:tr h="1102220">
                <a:tc>
                  <a:txBody>
                    <a:bodyPr/>
                    <a:lstStyle/>
                    <a:p>
                      <a:r>
                        <a:rPr lang="en-US" sz="3200" dirty="0" err="1" smtClean="0">
                          <a:latin typeface="Times New Roman" panose="02020603050405020304" pitchFamily="18" charset="0"/>
                          <a:cs typeface="Times New Roman" panose="02020603050405020304" pitchFamily="18" charset="0"/>
                        </a:rPr>
                        <a:t>Dužina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boravka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na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drugom</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odjelu</a:t>
                      </a:r>
                      <a:r>
                        <a:rPr lang="en-US" sz="3200" baseline="0" dirty="0" smtClean="0">
                          <a:latin typeface="Times New Roman" panose="02020603050405020304" pitchFamily="18" charset="0"/>
                          <a:cs typeface="Times New Roman" panose="02020603050405020304" pitchFamily="18" charset="0"/>
                        </a:rPr>
                        <a:t> (N=22)</a:t>
                      </a:r>
                    </a:p>
                    <a:p>
                      <a:pPr marL="0" marR="0" indent="0" algn="l" defTabSz="3017520" rtl="0" eaLnBrk="1" fontAlgn="auto" latinLnBrk="0" hangingPunct="1">
                        <a:lnSpc>
                          <a:spcPct val="100000"/>
                        </a:lnSpc>
                        <a:spcBef>
                          <a:spcPts val="0"/>
                        </a:spcBef>
                        <a:spcAft>
                          <a:spcPts val="0"/>
                        </a:spcAft>
                        <a:buClrTx/>
                        <a:buSzTx/>
                        <a:buFontTx/>
                        <a:buNone/>
                        <a:tabLst/>
                        <a:defRPr/>
                      </a:pPr>
                      <a:r>
                        <a:rPr lang="en-US" sz="3200" baseline="0" dirty="0" err="1" smtClean="0">
                          <a:latin typeface="Times New Roman" panose="02020603050405020304" pitchFamily="18" charset="0"/>
                          <a:cs typeface="Times New Roman" panose="02020603050405020304" pitchFamily="18" charset="0"/>
                        </a:rPr>
                        <a:t>Medijana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broja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dana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interkvartilni</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opseg</a:t>
                      </a:r>
                      <a:r>
                        <a:rPr lang="en-US" sz="3200" baseline="0" dirty="0" smtClean="0">
                          <a:latin typeface="Times New Roman" panose="02020603050405020304" pitchFamily="18" charset="0"/>
                          <a:cs typeface="Times New Roman" panose="02020603050405020304" pitchFamily="18" charset="0"/>
                        </a:rPr>
                        <a:t>)</a:t>
                      </a:r>
                      <a:endParaRPr lang="en-US" sz="3200" dirty="0" smtClean="0">
                        <a:latin typeface="Times New Roman" panose="02020603050405020304" pitchFamily="18" charset="0"/>
                        <a:cs typeface="Times New Roman" panose="02020603050405020304" pitchFamily="18" charset="0"/>
                      </a:endParaRPr>
                    </a:p>
                  </a:txBody>
                  <a:tcPr marL="111760" marR="111760" marT="41910" marB="41910" anchor="ctr"/>
                </a:tc>
                <a:tc>
                  <a:txBody>
                    <a:bodyPr/>
                    <a:lstStyle/>
                    <a:p>
                      <a:pPr algn="ctr"/>
                      <a:r>
                        <a:rPr lang="en-US" sz="3200" dirty="0" smtClean="0">
                          <a:latin typeface="Times New Roman" panose="02020603050405020304" pitchFamily="18" charset="0"/>
                          <a:cs typeface="Times New Roman" panose="02020603050405020304" pitchFamily="18" charset="0"/>
                        </a:rPr>
                        <a:t>8</a:t>
                      </a:r>
                      <a:r>
                        <a:rPr lang="en-US" sz="3200" baseline="0" dirty="0" smtClean="0">
                          <a:latin typeface="Times New Roman" panose="02020603050405020304" pitchFamily="18" charset="0"/>
                          <a:cs typeface="Times New Roman" panose="02020603050405020304" pitchFamily="18" charset="0"/>
                        </a:rPr>
                        <a:t> (5-18)</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extLst>
                  <a:ext uri="{0D108BD9-81ED-4DB2-BD59-A6C34878D82A}">
                    <a16:rowId xmlns:a16="http://schemas.microsoft.com/office/drawing/2014/main" xmlns="" val="10004"/>
                  </a:ext>
                </a:extLst>
              </a:tr>
              <a:tr h="1102220">
                <a:tc>
                  <a:txBody>
                    <a:bodyPr/>
                    <a:lstStyle/>
                    <a:p>
                      <a:r>
                        <a:rPr lang="en-US" sz="3200" dirty="0" err="1" smtClean="0">
                          <a:latin typeface="Times New Roman" panose="02020603050405020304" pitchFamily="18" charset="0"/>
                          <a:cs typeface="Times New Roman" panose="02020603050405020304" pitchFamily="18" charset="0"/>
                        </a:rPr>
                        <a:t>Broj</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lijekova</a:t>
                      </a:r>
                      <a:r>
                        <a:rPr lang="en-US" sz="3200" baseline="0" dirty="0" smtClean="0">
                          <a:latin typeface="Times New Roman" panose="02020603050405020304" pitchFamily="18" charset="0"/>
                          <a:cs typeface="Times New Roman" panose="02020603050405020304" pitchFamily="18" charset="0"/>
                        </a:rPr>
                        <a:t> u </a:t>
                      </a:r>
                      <a:r>
                        <a:rPr lang="en-US" sz="3200" baseline="0" dirty="0" err="1" smtClean="0">
                          <a:latin typeface="Times New Roman" panose="02020603050405020304" pitchFamily="18" charset="0"/>
                          <a:cs typeface="Times New Roman" panose="02020603050405020304" pitchFamily="18" charset="0"/>
                        </a:rPr>
                        <a:t>hroničnoj</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terapiji</a:t>
                      </a:r>
                      <a:endParaRPr lang="en-US" sz="3200" baseline="0" dirty="0" smtClean="0">
                        <a:latin typeface="Times New Roman" panose="02020603050405020304" pitchFamily="18" charset="0"/>
                        <a:cs typeface="Times New Roman" panose="02020603050405020304" pitchFamily="18" charset="0"/>
                      </a:endParaRPr>
                    </a:p>
                    <a:p>
                      <a:r>
                        <a:rPr lang="en-US" sz="3200" baseline="0" dirty="0" err="1" smtClean="0">
                          <a:latin typeface="Times New Roman" panose="02020603050405020304" pitchFamily="18" charset="0"/>
                          <a:cs typeface="Times New Roman" panose="02020603050405020304" pitchFamily="18" charset="0"/>
                        </a:rPr>
                        <a:t>Medijana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interkvartilni</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opseg</a:t>
                      </a:r>
                      <a:r>
                        <a:rPr lang="en-US" sz="3200" baseline="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tc>
                  <a:txBody>
                    <a:bodyPr/>
                    <a:lstStyle/>
                    <a:p>
                      <a:pPr algn="ctr"/>
                      <a:r>
                        <a:rPr lang="en-US" sz="3200" dirty="0" smtClean="0">
                          <a:latin typeface="Times New Roman" panose="02020603050405020304" pitchFamily="18" charset="0"/>
                          <a:cs typeface="Times New Roman" panose="02020603050405020304" pitchFamily="18" charset="0"/>
                        </a:rPr>
                        <a:t>4</a:t>
                      </a:r>
                      <a:r>
                        <a:rPr lang="en-US" sz="3200" baseline="0" dirty="0" smtClean="0">
                          <a:latin typeface="Times New Roman" panose="02020603050405020304" pitchFamily="18" charset="0"/>
                          <a:cs typeface="Times New Roman" panose="02020603050405020304" pitchFamily="18" charset="0"/>
                        </a:rPr>
                        <a:t> (2-8)</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extLst>
                  <a:ext uri="{0D108BD9-81ED-4DB2-BD59-A6C34878D82A}">
                    <a16:rowId xmlns:a16="http://schemas.microsoft.com/office/drawing/2014/main" xmlns="" val="10005"/>
                  </a:ext>
                </a:extLst>
              </a:tr>
              <a:tr h="1102220">
                <a:tc>
                  <a:txBody>
                    <a:bodyPr/>
                    <a:lstStyle/>
                    <a:p>
                      <a:r>
                        <a:rPr lang="en-US" sz="3200" dirty="0" err="1" smtClean="0">
                          <a:latin typeface="Times New Roman" panose="02020603050405020304" pitchFamily="18" charset="0"/>
                          <a:cs typeface="Times New Roman" panose="02020603050405020304" pitchFamily="18" charset="0"/>
                        </a:rPr>
                        <a:t>Broj</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lijekova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tokom</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otpusta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iz</a:t>
                      </a:r>
                      <a:r>
                        <a:rPr lang="en-US" sz="3200" baseline="0" dirty="0" smtClean="0">
                          <a:latin typeface="Times New Roman" panose="02020603050405020304" pitchFamily="18" charset="0"/>
                          <a:cs typeface="Times New Roman" panose="02020603050405020304" pitchFamily="18" charset="0"/>
                        </a:rPr>
                        <a:t> KIM-a</a:t>
                      </a:r>
                    </a:p>
                    <a:p>
                      <a:pPr marL="0" marR="0" indent="0" algn="l" defTabSz="3017520" rtl="0" eaLnBrk="1" fontAlgn="auto" latinLnBrk="0" hangingPunct="1">
                        <a:lnSpc>
                          <a:spcPct val="100000"/>
                        </a:lnSpc>
                        <a:spcBef>
                          <a:spcPts val="0"/>
                        </a:spcBef>
                        <a:spcAft>
                          <a:spcPts val="0"/>
                        </a:spcAft>
                        <a:buClrTx/>
                        <a:buSzTx/>
                        <a:buFontTx/>
                        <a:buNone/>
                        <a:tabLst/>
                        <a:defRPr/>
                      </a:pPr>
                      <a:r>
                        <a:rPr lang="en-US" sz="3200" baseline="0" dirty="0" err="1" smtClean="0">
                          <a:latin typeface="Times New Roman" panose="02020603050405020304" pitchFamily="18" charset="0"/>
                          <a:cs typeface="Times New Roman" panose="02020603050405020304" pitchFamily="18" charset="0"/>
                        </a:rPr>
                        <a:t>Medijana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interkvartilni</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opseg</a:t>
                      </a:r>
                      <a:r>
                        <a:rPr lang="en-US" sz="3200" baseline="0" dirty="0" smtClean="0">
                          <a:latin typeface="Times New Roman" panose="02020603050405020304" pitchFamily="18" charset="0"/>
                          <a:cs typeface="Times New Roman" panose="02020603050405020304" pitchFamily="18" charset="0"/>
                        </a:rPr>
                        <a:t>)</a:t>
                      </a:r>
                      <a:endParaRPr lang="en-US" sz="3200" dirty="0" smtClean="0">
                        <a:latin typeface="Times New Roman" panose="02020603050405020304" pitchFamily="18" charset="0"/>
                        <a:cs typeface="Times New Roman" panose="02020603050405020304" pitchFamily="18" charset="0"/>
                      </a:endParaRPr>
                    </a:p>
                  </a:txBody>
                  <a:tcPr marL="111760" marR="111760" marT="41910" marB="41910" anchor="ctr"/>
                </a:tc>
                <a:tc>
                  <a:txBody>
                    <a:bodyPr/>
                    <a:lstStyle/>
                    <a:p>
                      <a:pPr algn="ctr"/>
                      <a:r>
                        <a:rPr lang="en-US" sz="3200" dirty="0" smtClean="0">
                          <a:latin typeface="Times New Roman" panose="02020603050405020304" pitchFamily="18" charset="0"/>
                          <a:cs typeface="Times New Roman" panose="02020603050405020304" pitchFamily="18" charset="0"/>
                        </a:rPr>
                        <a:t>5 (4-6)</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tr>
              <a:tr h="1102220">
                <a:tc>
                  <a:txBody>
                    <a:bodyPr/>
                    <a:lstStyle/>
                    <a:p>
                      <a:r>
                        <a:rPr lang="en-US" sz="3200" dirty="0" err="1" smtClean="0">
                          <a:latin typeface="Times New Roman" panose="02020603050405020304" pitchFamily="18" charset="0"/>
                          <a:cs typeface="Times New Roman" panose="02020603050405020304" pitchFamily="18" charset="0"/>
                        </a:rPr>
                        <a:t>Broj</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lijekova</a:t>
                      </a:r>
                      <a:r>
                        <a:rPr lang="en-US" sz="3200" baseline="0" dirty="0" smtClean="0">
                          <a:latin typeface="Times New Roman" panose="02020603050405020304" pitchFamily="18" charset="0"/>
                          <a:cs typeface="Times New Roman" panose="02020603050405020304" pitchFamily="18" charset="0"/>
                        </a:rPr>
                        <a:t> 24h </a:t>
                      </a:r>
                      <a:r>
                        <a:rPr lang="en-US" sz="3200" baseline="0" dirty="0" err="1" smtClean="0">
                          <a:latin typeface="Times New Roman" panose="02020603050405020304" pitchFamily="18" charset="0"/>
                          <a:cs typeface="Times New Roman" panose="02020603050405020304" pitchFamily="18" charset="0"/>
                        </a:rPr>
                        <a:t>nakon</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premještaja</a:t>
                      </a:r>
                      <a:endParaRPr lang="en-US" sz="3200" baseline="0" dirty="0" smtClean="0">
                        <a:latin typeface="Times New Roman" panose="02020603050405020304" pitchFamily="18" charset="0"/>
                        <a:cs typeface="Times New Roman" panose="02020603050405020304" pitchFamily="18" charset="0"/>
                      </a:endParaRPr>
                    </a:p>
                    <a:p>
                      <a:pPr marL="0" marR="0" indent="0" algn="l" defTabSz="3017520" rtl="0" eaLnBrk="1" fontAlgn="auto" latinLnBrk="0" hangingPunct="1">
                        <a:lnSpc>
                          <a:spcPct val="100000"/>
                        </a:lnSpc>
                        <a:spcBef>
                          <a:spcPts val="0"/>
                        </a:spcBef>
                        <a:spcAft>
                          <a:spcPts val="0"/>
                        </a:spcAft>
                        <a:buClrTx/>
                        <a:buSzTx/>
                        <a:buFontTx/>
                        <a:buNone/>
                        <a:tabLst/>
                        <a:defRPr/>
                      </a:pPr>
                      <a:r>
                        <a:rPr lang="en-US" sz="3200" baseline="0" dirty="0" err="1" smtClean="0">
                          <a:latin typeface="Times New Roman" panose="02020603050405020304" pitchFamily="18" charset="0"/>
                          <a:cs typeface="Times New Roman" panose="02020603050405020304" pitchFamily="18" charset="0"/>
                        </a:rPr>
                        <a:t>Medijana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interkvartilni</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opseg</a:t>
                      </a:r>
                      <a:r>
                        <a:rPr lang="en-US" sz="3200" baseline="0" dirty="0" smtClean="0">
                          <a:latin typeface="Times New Roman" panose="02020603050405020304" pitchFamily="18" charset="0"/>
                          <a:cs typeface="Times New Roman" panose="02020603050405020304" pitchFamily="18" charset="0"/>
                        </a:rPr>
                        <a:t>)</a:t>
                      </a:r>
                      <a:endParaRPr lang="en-US" sz="3200" dirty="0" smtClean="0">
                        <a:latin typeface="Times New Roman" panose="02020603050405020304" pitchFamily="18" charset="0"/>
                        <a:cs typeface="Times New Roman" panose="02020603050405020304" pitchFamily="18" charset="0"/>
                      </a:endParaRPr>
                    </a:p>
                  </a:txBody>
                  <a:tcPr marL="111760" marR="111760" marT="41910" marB="41910" anchor="ctr"/>
                </a:tc>
                <a:tc>
                  <a:txBody>
                    <a:bodyPr/>
                    <a:lstStyle/>
                    <a:p>
                      <a:pPr algn="ctr"/>
                      <a:r>
                        <a:rPr lang="en-US" sz="3200" dirty="0" smtClean="0">
                          <a:latin typeface="Times New Roman" panose="02020603050405020304" pitchFamily="18" charset="0"/>
                          <a:cs typeface="Times New Roman" panose="02020603050405020304" pitchFamily="18" charset="0"/>
                        </a:rPr>
                        <a:t>8 (7-10)</a:t>
                      </a:r>
                      <a:endParaRPr lang="en-US" sz="3200" dirty="0">
                        <a:latin typeface="Times New Roman" panose="02020603050405020304" pitchFamily="18" charset="0"/>
                        <a:cs typeface="Times New Roman" panose="02020603050405020304" pitchFamily="18" charset="0"/>
                      </a:endParaRPr>
                    </a:p>
                  </a:txBody>
                  <a:tcPr marL="111760" marR="111760" marT="41910" marB="41910" anchor="ctr"/>
                </a:tc>
              </a:tr>
              <a:tr h="1102220">
                <a:tc>
                  <a:txBody>
                    <a:bodyPr/>
                    <a:lstStyle/>
                    <a:p>
                      <a:r>
                        <a:rPr lang="en-US" sz="3200" b="0" dirty="0" err="1" smtClean="0">
                          <a:latin typeface="Times New Roman" panose="02020603050405020304" pitchFamily="18" charset="0"/>
                          <a:cs typeface="Times New Roman" panose="02020603050405020304" pitchFamily="18" charset="0"/>
                        </a:rPr>
                        <a:t>Broj</a:t>
                      </a:r>
                      <a:r>
                        <a:rPr lang="en-US" sz="3200" b="0" baseline="0" dirty="0" smtClean="0">
                          <a:latin typeface="Times New Roman" panose="02020603050405020304" pitchFamily="18" charset="0"/>
                          <a:cs typeface="Times New Roman" panose="02020603050405020304" pitchFamily="18" charset="0"/>
                        </a:rPr>
                        <a:t> </a:t>
                      </a:r>
                      <a:r>
                        <a:rPr lang="en-US" sz="3200" b="0" baseline="0" dirty="0" err="1" smtClean="0">
                          <a:latin typeface="Times New Roman" panose="02020603050405020304" pitchFamily="18" charset="0"/>
                          <a:cs typeface="Times New Roman" panose="02020603050405020304" pitchFamily="18" charset="0"/>
                        </a:rPr>
                        <a:t>lijekova</a:t>
                      </a:r>
                      <a:r>
                        <a:rPr lang="en-US" sz="3200" b="0" baseline="0" dirty="0" smtClean="0">
                          <a:latin typeface="Times New Roman" panose="02020603050405020304" pitchFamily="18" charset="0"/>
                          <a:cs typeface="Times New Roman" panose="02020603050405020304" pitchFamily="18" charset="0"/>
                        </a:rPr>
                        <a:t> </a:t>
                      </a:r>
                      <a:r>
                        <a:rPr lang="en-US" sz="3200" b="0" baseline="0" dirty="0" err="1" smtClean="0">
                          <a:latin typeface="Times New Roman" panose="02020603050405020304" pitchFamily="18" charset="0"/>
                          <a:cs typeface="Times New Roman" panose="02020603050405020304" pitchFamily="18" charset="0"/>
                        </a:rPr>
                        <a:t>tokom</a:t>
                      </a:r>
                      <a:r>
                        <a:rPr lang="en-US" sz="3200" b="0" baseline="0" dirty="0" smtClean="0">
                          <a:latin typeface="Times New Roman" panose="02020603050405020304" pitchFamily="18" charset="0"/>
                          <a:cs typeface="Times New Roman" panose="02020603050405020304" pitchFamily="18" charset="0"/>
                        </a:rPr>
                        <a:t> </a:t>
                      </a:r>
                      <a:r>
                        <a:rPr lang="en-US" sz="3200" b="0" baseline="0" dirty="0" err="1" smtClean="0">
                          <a:latin typeface="Times New Roman" panose="02020603050405020304" pitchFamily="18" charset="0"/>
                          <a:cs typeface="Times New Roman" panose="02020603050405020304" pitchFamily="18" charset="0"/>
                        </a:rPr>
                        <a:t>otpusta</a:t>
                      </a:r>
                      <a:r>
                        <a:rPr lang="en-US" sz="3200" b="0" baseline="0" dirty="0" smtClean="0">
                          <a:latin typeface="Times New Roman" panose="02020603050405020304" pitchFamily="18" charset="0"/>
                          <a:cs typeface="Times New Roman" panose="02020603050405020304" pitchFamily="18" charset="0"/>
                        </a:rPr>
                        <a:t> </a:t>
                      </a:r>
                      <a:r>
                        <a:rPr lang="en-US" sz="3200" b="0" baseline="0" dirty="0" err="1" smtClean="0">
                          <a:latin typeface="Times New Roman" panose="02020603050405020304" pitchFamily="18" charset="0"/>
                          <a:cs typeface="Times New Roman" panose="02020603050405020304" pitchFamily="18" charset="0"/>
                        </a:rPr>
                        <a:t>iz</a:t>
                      </a:r>
                      <a:r>
                        <a:rPr lang="en-US" sz="3200" b="0" baseline="0" dirty="0" smtClean="0">
                          <a:latin typeface="Times New Roman" panose="02020603050405020304" pitchFamily="18" charset="0"/>
                          <a:cs typeface="Times New Roman" panose="02020603050405020304" pitchFamily="18" charset="0"/>
                        </a:rPr>
                        <a:t> </a:t>
                      </a:r>
                      <a:r>
                        <a:rPr lang="en-US" sz="3200" b="0" baseline="0" dirty="0" err="1" smtClean="0">
                          <a:latin typeface="Times New Roman" panose="02020603050405020304" pitchFamily="18" charset="0"/>
                          <a:cs typeface="Times New Roman" panose="02020603050405020304" pitchFamily="18" charset="0"/>
                        </a:rPr>
                        <a:t>bolnice</a:t>
                      </a:r>
                      <a:endParaRPr lang="en-US" sz="3200" b="0" baseline="0" dirty="0" smtClean="0">
                        <a:latin typeface="Times New Roman" panose="02020603050405020304" pitchFamily="18" charset="0"/>
                        <a:cs typeface="Times New Roman" panose="02020603050405020304" pitchFamily="18" charset="0"/>
                      </a:endParaRPr>
                    </a:p>
                    <a:p>
                      <a:pPr marL="0" marR="0" indent="0" algn="l" defTabSz="3017520" rtl="0" eaLnBrk="1" fontAlgn="auto" latinLnBrk="0" hangingPunct="1">
                        <a:lnSpc>
                          <a:spcPct val="100000"/>
                        </a:lnSpc>
                        <a:spcBef>
                          <a:spcPts val="0"/>
                        </a:spcBef>
                        <a:spcAft>
                          <a:spcPts val="0"/>
                        </a:spcAft>
                        <a:buClrTx/>
                        <a:buSzTx/>
                        <a:buFontTx/>
                        <a:buNone/>
                        <a:tabLst/>
                        <a:defRPr/>
                      </a:pPr>
                      <a:r>
                        <a:rPr lang="en-US" sz="3200" baseline="0" dirty="0" err="1" smtClean="0">
                          <a:latin typeface="Times New Roman" panose="02020603050405020304" pitchFamily="18" charset="0"/>
                          <a:cs typeface="Times New Roman" panose="02020603050405020304" pitchFamily="18" charset="0"/>
                        </a:rPr>
                        <a:t>Medijana</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interkvartilni</a:t>
                      </a:r>
                      <a:r>
                        <a:rPr lang="en-US" sz="3200" baseline="0" dirty="0" smtClean="0">
                          <a:latin typeface="Times New Roman" panose="02020603050405020304" pitchFamily="18" charset="0"/>
                          <a:cs typeface="Times New Roman" panose="02020603050405020304" pitchFamily="18" charset="0"/>
                        </a:rPr>
                        <a:t> </a:t>
                      </a:r>
                      <a:r>
                        <a:rPr lang="en-US" sz="3200" baseline="0" dirty="0" err="1" smtClean="0">
                          <a:latin typeface="Times New Roman" panose="02020603050405020304" pitchFamily="18" charset="0"/>
                          <a:cs typeface="Times New Roman" panose="02020603050405020304" pitchFamily="18" charset="0"/>
                        </a:rPr>
                        <a:t>opseg</a:t>
                      </a:r>
                      <a:r>
                        <a:rPr lang="en-US" sz="3200" baseline="0" dirty="0" smtClean="0">
                          <a:latin typeface="Times New Roman" panose="02020603050405020304" pitchFamily="18" charset="0"/>
                          <a:cs typeface="Times New Roman" panose="02020603050405020304" pitchFamily="18" charset="0"/>
                        </a:rPr>
                        <a:t>)</a:t>
                      </a:r>
                      <a:endParaRPr lang="en-US" sz="3200" dirty="0" smtClean="0">
                        <a:latin typeface="Times New Roman" panose="02020603050405020304" pitchFamily="18" charset="0"/>
                        <a:cs typeface="Times New Roman" panose="02020603050405020304" pitchFamily="18" charset="0"/>
                      </a:endParaRPr>
                    </a:p>
                  </a:txBody>
                  <a:tcPr marL="111760" marR="111760" marT="41910" marB="41910" anchor="ctr"/>
                </a:tc>
                <a:tc>
                  <a:txBody>
                    <a:bodyPr/>
                    <a:lstStyle/>
                    <a:p>
                      <a:pPr algn="ctr"/>
                      <a:r>
                        <a:rPr lang="en-US" sz="3200" b="0" dirty="0" smtClean="0">
                          <a:latin typeface="Times New Roman" panose="02020603050405020304" pitchFamily="18" charset="0"/>
                          <a:cs typeface="Times New Roman" panose="02020603050405020304" pitchFamily="18" charset="0"/>
                        </a:rPr>
                        <a:t>7 (5-9)</a:t>
                      </a:r>
                      <a:endParaRPr lang="en-US" sz="3200" b="0" dirty="0">
                        <a:latin typeface="Times New Roman" panose="02020603050405020304" pitchFamily="18" charset="0"/>
                        <a:cs typeface="Times New Roman" panose="02020603050405020304" pitchFamily="18" charset="0"/>
                      </a:endParaRPr>
                    </a:p>
                  </a:txBody>
                  <a:tcPr marL="111760" marR="111760" marT="41910" marB="41910" anchor="ctr"/>
                </a:tc>
                <a:extLst>
                  <a:ext uri="{0D108BD9-81ED-4DB2-BD59-A6C34878D82A}">
                    <a16:rowId xmlns:a16="http://schemas.microsoft.com/office/drawing/2014/main" xmlns="" val="10006"/>
                  </a:ext>
                </a:extLst>
              </a:tr>
            </a:tbl>
          </a:graphicData>
        </a:graphic>
      </p:graphicFrame>
      <p:sp>
        <p:nvSpPr>
          <p:cNvPr id="35" name="Text Box 241"/>
          <p:cNvSpPr txBox="1">
            <a:spLocks noChangeArrowheads="1"/>
          </p:cNvSpPr>
          <p:nvPr/>
        </p:nvSpPr>
        <p:spPr bwMode="auto">
          <a:xfrm>
            <a:off x="19067002" y="28892409"/>
            <a:ext cx="10284142" cy="4847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3814" tIns="41907" rIns="83814" bIns="41907">
            <a:spAutoFit/>
          </a:bodyPr>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r>
              <a:rPr lang="en-US" sz="2600" b="1" dirty="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Ta</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bela</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2.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Medijane</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broja</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farmakoterapijskih</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grešaka</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po</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pacijentu</a:t>
            </a:r>
            <a:endParaRPr lang="en-US" sz="2600" dirty="0">
              <a:solidFill>
                <a:schemeClr val="accent1">
                  <a:lumMod val="50000"/>
                </a:schemeClr>
              </a:solidFill>
              <a:latin typeface="Times New Roman" panose="02020603050405020304" pitchFamily="18" charset="0"/>
              <a:cs typeface="Times New Roman" panose="02020603050405020304" pitchFamily="18" charset="0"/>
            </a:endParaRPr>
          </a:p>
        </p:txBody>
      </p:sp>
      <p:graphicFrame>
        <p:nvGraphicFramePr>
          <p:cNvPr id="7" name="Table 6"/>
          <p:cNvGraphicFramePr>
            <a:graphicFrameLocks noGrp="1"/>
          </p:cNvGraphicFramePr>
          <p:nvPr>
            <p:extLst>
              <p:ext uri="{D42A27DB-BD31-4B8C-83A1-F6EECF244321}">
                <p14:modId xmlns:p14="http://schemas.microsoft.com/office/powerpoint/2010/main" val="4004255803"/>
              </p:ext>
            </p:extLst>
          </p:nvPr>
        </p:nvGraphicFramePr>
        <p:xfrm>
          <a:off x="19018591" y="29373628"/>
          <a:ext cx="10775609" cy="3688080"/>
        </p:xfrm>
        <a:graphic>
          <a:graphicData uri="http://schemas.openxmlformats.org/drawingml/2006/table">
            <a:tbl>
              <a:tblPr firstRow="1" bandRow="1">
                <a:tableStyleId>{5C22544A-7EE6-4342-B048-85BDC9FD1C3A}</a:tableStyleId>
              </a:tblPr>
              <a:tblGrid>
                <a:gridCol w="4115715"/>
                <a:gridCol w="3980626"/>
                <a:gridCol w="2679268"/>
              </a:tblGrid>
              <a:tr h="874620">
                <a:tc>
                  <a:txBody>
                    <a:bodyPr/>
                    <a:lstStyle/>
                    <a:p>
                      <a:pPr algn="ctr"/>
                      <a:endParaRPr lang="en-US" sz="3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200" dirty="0" err="1" smtClean="0"/>
                        <a:t>Medijana</a:t>
                      </a:r>
                      <a:r>
                        <a:rPr lang="en-US" sz="3200" dirty="0" smtClean="0"/>
                        <a:t> (</a:t>
                      </a:r>
                      <a:r>
                        <a:rPr lang="en-US" sz="3200" dirty="0" err="1" smtClean="0"/>
                        <a:t>interkvartilni</a:t>
                      </a:r>
                      <a:r>
                        <a:rPr lang="en-US" sz="3200" dirty="0" smtClean="0"/>
                        <a:t> </a:t>
                      </a:r>
                      <a:r>
                        <a:rPr lang="en-US" sz="3200" dirty="0" err="1" smtClean="0"/>
                        <a:t>opseg</a:t>
                      </a:r>
                      <a:r>
                        <a:rPr lang="en-US" sz="3200" dirty="0" smtClean="0"/>
                        <a:t>)</a:t>
                      </a:r>
                      <a:endParaRPr lang="en-US" sz="3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200" dirty="0" smtClean="0"/>
                        <a:t>p-</a:t>
                      </a:r>
                      <a:r>
                        <a:rPr lang="en-US" sz="3200" dirty="0" err="1" smtClean="0"/>
                        <a:t>vrijednost</a:t>
                      </a:r>
                      <a:endParaRPr lang="en-US" sz="3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3200" dirty="0" err="1" smtClean="0"/>
                        <a:t>Broj</a:t>
                      </a:r>
                      <a:r>
                        <a:rPr lang="en-US" sz="3200" dirty="0" smtClean="0"/>
                        <a:t> </a:t>
                      </a:r>
                      <a:r>
                        <a:rPr lang="en-US" sz="3200" dirty="0" err="1" smtClean="0"/>
                        <a:t>farmakoterapijskih</a:t>
                      </a:r>
                      <a:r>
                        <a:rPr lang="en-US" sz="3200" dirty="0" smtClean="0"/>
                        <a:t> </a:t>
                      </a:r>
                      <a:r>
                        <a:rPr lang="en-US" sz="3200" dirty="0" err="1" smtClean="0"/>
                        <a:t>grešaka</a:t>
                      </a:r>
                      <a:r>
                        <a:rPr lang="en-US" sz="3200" dirty="0" smtClean="0"/>
                        <a:t>- </a:t>
                      </a:r>
                      <a:r>
                        <a:rPr lang="en-US" sz="3200" dirty="0" err="1" smtClean="0"/>
                        <a:t>premještaj</a:t>
                      </a:r>
                      <a:r>
                        <a:rPr lang="en-US" sz="3200" dirty="0" smtClean="0"/>
                        <a:t> (N=27)</a:t>
                      </a:r>
                      <a:endParaRPr lang="en-US" sz="3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200" dirty="0" smtClean="0"/>
                        <a:t>6.00 (4.00-9.00)</a:t>
                      </a:r>
                      <a:endParaRPr lang="en-US" sz="3200"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r>
                        <a:rPr lang="en-US" sz="3200" dirty="0" smtClean="0"/>
                        <a:t>0.40*</a:t>
                      </a:r>
                      <a:endParaRPr lang="en-US" sz="3200"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3200" dirty="0" err="1" smtClean="0"/>
                        <a:t>Broj</a:t>
                      </a:r>
                      <a:r>
                        <a:rPr lang="en-US" sz="3200" dirty="0" smtClean="0"/>
                        <a:t> </a:t>
                      </a:r>
                      <a:r>
                        <a:rPr lang="en-US" sz="3200" dirty="0" err="1" smtClean="0"/>
                        <a:t>farmakoterapijskih</a:t>
                      </a:r>
                      <a:r>
                        <a:rPr lang="en-US" sz="3200" baseline="0" dirty="0" smtClean="0"/>
                        <a:t> </a:t>
                      </a:r>
                      <a:r>
                        <a:rPr lang="en-US" sz="3200" baseline="0" dirty="0" err="1" smtClean="0"/>
                        <a:t>grešaka</a:t>
                      </a:r>
                      <a:r>
                        <a:rPr lang="en-US" sz="3200" baseline="0" dirty="0" smtClean="0"/>
                        <a:t>- </a:t>
                      </a:r>
                      <a:r>
                        <a:rPr lang="en-US" sz="3200" baseline="0" dirty="0" err="1" smtClean="0"/>
                        <a:t>otpust</a:t>
                      </a:r>
                      <a:r>
                        <a:rPr lang="en-US" sz="3200" baseline="0" dirty="0" smtClean="0"/>
                        <a:t> (N=22)</a:t>
                      </a:r>
                      <a:endParaRPr lang="en-US" sz="3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200" dirty="0" smtClean="0"/>
                        <a:t>6.50 (5.00-10.00)</a:t>
                      </a:r>
                      <a:endParaRPr lang="en-US" sz="3200"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sz="3200" dirty="0">
                        <a:latin typeface="Times New Roman" panose="02020603050405020304" pitchFamily="18" charset="0"/>
                        <a:cs typeface="Times New Roman" panose="02020603050405020304" pitchFamily="18" charset="0"/>
                      </a:endParaRPr>
                    </a:p>
                  </a:txBody>
                  <a:tcPr/>
                </a:tc>
              </a:tr>
            </a:tbl>
          </a:graphicData>
        </a:graphic>
      </p:graphicFrame>
      <p:sp>
        <p:nvSpPr>
          <p:cNvPr id="37" name="Text Box 241"/>
          <p:cNvSpPr txBox="1">
            <a:spLocks noChangeArrowheads="1"/>
          </p:cNvSpPr>
          <p:nvPr/>
        </p:nvSpPr>
        <p:spPr bwMode="auto">
          <a:xfrm>
            <a:off x="19067002" y="33070800"/>
            <a:ext cx="9898720" cy="4847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3814" tIns="41907" rIns="83814" bIns="41907">
            <a:spAutoFit/>
          </a:bodyPr>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r>
              <a:rPr lang="en-US" sz="2600" dirty="0" smtClean="0">
                <a:latin typeface="Times New Roman" panose="02020603050405020304" pitchFamily="18" charset="0"/>
                <a:cs typeface="Times New Roman" panose="02020603050405020304" pitchFamily="18" charset="0"/>
              </a:rPr>
              <a:t>*Wilcoxon test</a:t>
            </a:r>
            <a:endParaRPr lang="en-US" sz="2600" dirty="0">
              <a:latin typeface="Times New Roman" panose="02020603050405020304" pitchFamily="18" charset="0"/>
              <a:cs typeface="Times New Roman" panose="02020603050405020304" pitchFamily="18" charset="0"/>
            </a:endParaRPr>
          </a:p>
        </p:txBody>
      </p:sp>
      <p:graphicFrame>
        <p:nvGraphicFramePr>
          <p:cNvPr id="38" name="Chart 37"/>
          <p:cNvGraphicFramePr/>
          <p:nvPr>
            <p:extLst>
              <p:ext uri="{D42A27DB-BD31-4B8C-83A1-F6EECF244321}">
                <p14:modId xmlns:p14="http://schemas.microsoft.com/office/powerpoint/2010/main" val="685225975"/>
              </p:ext>
            </p:extLst>
          </p:nvPr>
        </p:nvGraphicFramePr>
        <p:xfrm>
          <a:off x="8842056" y="34042324"/>
          <a:ext cx="9369743" cy="600395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9" name="Chart 38"/>
          <p:cNvGraphicFramePr/>
          <p:nvPr>
            <p:extLst>
              <p:ext uri="{D42A27DB-BD31-4B8C-83A1-F6EECF244321}">
                <p14:modId xmlns:p14="http://schemas.microsoft.com/office/powerpoint/2010/main" val="399980874"/>
              </p:ext>
            </p:extLst>
          </p:nvPr>
        </p:nvGraphicFramePr>
        <p:xfrm>
          <a:off x="19210754" y="34042322"/>
          <a:ext cx="10359706" cy="5972391"/>
        </p:xfrm>
        <a:graphic>
          <a:graphicData uri="http://schemas.openxmlformats.org/drawingml/2006/chart">
            <c:chart xmlns:c="http://schemas.openxmlformats.org/drawingml/2006/chart" xmlns:r="http://schemas.openxmlformats.org/officeDocument/2006/relationships" r:id="rId4"/>
          </a:graphicData>
        </a:graphic>
      </p:graphicFrame>
      <p:sp>
        <p:nvSpPr>
          <p:cNvPr id="41" name="Text Box 244"/>
          <p:cNvSpPr txBox="1">
            <a:spLocks noChangeArrowheads="1"/>
          </p:cNvSpPr>
          <p:nvPr/>
        </p:nvSpPr>
        <p:spPr bwMode="auto">
          <a:xfrm>
            <a:off x="19583400" y="39690628"/>
            <a:ext cx="7239000" cy="4847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3814" tIns="41907" rIns="83814" bIns="41907">
            <a:spAutoFit/>
          </a:bodyPr>
          <a:lstStyle>
            <a:lvl1pPr defTabSz="4022725">
              <a:defRPr>
                <a:solidFill>
                  <a:schemeClr val="tx1"/>
                </a:solidFill>
                <a:latin typeface="Arial" pitchFamily="34" charset="0"/>
              </a:defRPr>
            </a:lvl1pPr>
            <a:lvl2pPr marL="419100" defTabSz="4022725">
              <a:defRPr>
                <a:solidFill>
                  <a:schemeClr val="tx1"/>
                </a:solidFill>
                <a:latin typeface="Arial" pitchFamily="34" charset="0"/>
              </a:defRPr>
            </a:lvl2pPr>
            <a:lvl3pPr marL="838200" defTabSz="4022725">
              <a:defRPr>
                <a:solidFill>
                  <a:schemeClr val="tx1"/>
                </a:solidFill>
                <a:latin typeface="Arial" pitchFamily="34" charset="0"/>
              </a:defRPr>
            </a:lvl3pPr>
            <a:lvl4pPr marL="1257300" defTabSz="4022725">
              <a:defRPr>
                <a:solidFill>
                  <a:schemeClr val="tx1"/>
                </a:solidFill>
                <a:latin typeface="Arial" pitchFamily="34" charset="0"/>
              </a:defRPr>
            </a:lvl4pPr>
            <a:lvl5pPr marL="1676400" defTabSz="4022725">
              <a:defRPr>
                <a:solidFill>
                  <a:schemeClr val="tx1"/>
                </a:solidFill>
                <a:latin typeface="Arial" pitchFamily="34" charset="0"/>
              </a:defRPr>
            </a:lvl5pPr>
            <a:lvl6pPr marL="2133600" defTabSz="4022725" fontAlgn="base">
              <a:spcBef>
                <a:spcPct val="0"/>
              </a:spcBef>
              <a:spcAft>
                <a:spcPct val="0"/>
              </a:spcAft>
              <a:defRPr>
                <a:solidFill>
                  <a:schemeClr val="tx1"/>
                </a:solidFill>
                <a:latin typeface="Arial" pitchFamily="34" charset="0"/>
              </a:defRPr>
            </a:lvl6pPr>
            <a:lvl7pPr marL="2590800" defTabSz="4022725" fontAlgn="base">
              <a:spcBef>
                <a:spcPct val="0"/>
              </a:spcBef>
              <a:spcAft>
                <a:spcPct val="0"/>
              </a:spcAft>
              <a:defRPr>
                <a:solidFill>
                  <a:schemeClr val="tx1"/>
                </a:solidFill>
                <a:latin typeface="Arial" pitchFamily="34" charset="0"/>
              </a:defRPr>
            </a:lvl7pPr>
            <a:lvl8pPr marL="3048000" defTabSz="4022725" fontAlgn="base">
              <a:spcBef>
                <a:spcPct val="0"/>
              </a:spcBef>
              <a:spcAft>
                <a:spcPct val="0"/>
              </a:spcAft>
              <a:defRPr>
                <a:solidFill>
                  <a:schemeClr val="tx1"/>
                </a:solidFill>
                <a:latin typeface="Arial" pitchFamily="34" charset="0"/>
              </a:defRPr>
            </a:lvl8pPr>
            <a:lvl9pPr marL="3505200" defTabSz="4022725" fontAlgn="base">
              <a:spcBef>
                <a:spcPct val="0"/>
              </a:spcBef>
              <a:spcAft>
                <a:spcPct val="0"/>
              </a:spcAft>
              <a:defRPr>
                <a:solidFill>
                  <a:schemeClr val="tx1"/>
                </a:solidFill>
                <a:latin typeface="Arial" pitchFamily="34" charset="0"/>
              </a:defRPr>
            </a:lvl9pPr>
          </a:lstStyle>
          <a:p>
            <a:pPr algn="ct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Slika</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2.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Tipovi</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grešaka</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prilikom</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otpusta</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iz</a:t>
            </a:r>
            <a:r>
              <a:rPr lang="en-US" sz="2600"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600" b="1" dirty="0" err="1" smtClean="0">
                <a:solidFill>
                  <a:schemeClr val="accent1">
                    <a:lumMod val="50000"/>
                  </a:schemeClr>
                </a:solidFill>
                <a:latin typeface="Times New Roman" panose="02020603050405020304" pitchFamily="18" charset="0"/>
                <a:cs typeface="Times New Roman" panose="02020603050405020304" pitchFamily="18" charset="0"/>
              </a:rPr>
              <a:t>bolnice</a:t>
            </a:r>
            <a:endParaRPr lang="en-US" sz="2600"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24000" y="609600"/>
            <a:ext cx="5334000" cy="426720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4132</TotalTime>
  <Words>1562</Words>
  <Application>Microsoft Office PowerPoint</Application>
  <PresentationFormat>Custom</PresentationFormat>
  <Paragraphs>97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Genigraphics 800.790.4001</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Genigraphics Research Poster Template 44x44</dc:title>
  <dc:creator>Genigraphics 800.790.4001</dc:creator>
  <dc:description>To order poster prints visit us at www.genigraphics.com</dc:description>
  <cp:lastModifiedBy>Vedrana</cp:lastModifiedBy>
  <cp:revision>69</cp:revision>
  <dcterms:created xsi:type="dcterms:W3CDTF">2008-05-03T03:01:56Z</dcterms:created>
  <dcterms:modified xsi:type="dcterms:W3CDTF">2022-09-27T13:15:54Z</dcterms:modified>
</cp:coreProperties>
</file>