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9" r:id="rId1"/>
  </p:sldMasterIdLst>
  <p:notesMasterIdLst>
    <p:notesMasterId r:id="rId13"/>
  </p:notesMasterIdLst>
  <p:sldIdLst>
    <p:sldId id="271" r:id="rId2"/>
    <p:sldId id="276" r:id="rId3"/>
    <p:sldId id="277" r:id="rId4"/>
    <p:sldId id="278" r:id="rId5"/>
    <p:sldId id="279" r:id="rId6"/>
    <p:sldId id="281" r:id="rId7"/>
    <p:sldId id="289" r:id="rId8"/>
    <p:sldId id="288" r:id="rId9"/>
    <p:sldId id="291" r:id="rId10"/>
    <p:sldId id="290" r:id="rId11"/>
    <p:sldId id="273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800" autoAdjust="0"/>
    <p:restoredTop sz="94660"/>
  </p:normalViewPr>
  <p:slideViewPr>
    <p:cSldViewPr snapToGrid="0">
      <p:cViewPr varScale="1">
        <p:scale>
          <a:sx n="89" d="100"/>
          <a:sy n="89" d="100"/>
        </p:scale>
        <p:origin x="141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4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bs-Latn-BA" sz="1200" b="1"/>
              <a:t>Grafikon</a:t>
            </a:r>
            <a:r>
              <a:rPr lang="bs-Latn-BA" sz="1200" b="1" baseline="0"/>
              <a:t> 1:</a:t>
            </a:r>
          </a:p>
          <a:p>
            <a:pPr>
              <a:defRPr/>
            </a:pPr>
            <a:r>
              <a:rPr lang="bs-Latn-BA" sz="1200" b="1"/>
              <a:t>Prikaz učestalosti pojedinih</a:t>
            </a:r>
            <a:r>
              <a:rPr lang="bs-Latn-BA" sz="1200" b="1" baseline="0"/>
              <a:t> tromboembolijskih stanja u grupama zaraženih alfa i delta sojem SARS CoV2</a:t>
            </a:r>
            <a:endParaRPr lang="bs-Latn-BA" sz="1200" b="1"/>
          </a:p>
        </c:rich>
      </c:tx>
      <c:layout>
        <c:manualLayout>
          <c:xMode val="edge"/>
          <c:yMode val="edge"/>
          <c:x val="0.11517344706911636"/>
          <c:y val="3.703703703703703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Alfa soj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Povišen d-dimer</c:v>
                </c:pt>
                <c:pt idx="1">
                  <c:v>Arterijska ili venska tromboza</c:v>
                </c:pt>
                <c:pt idx="2">
                  <c:v>Plućna tromboembolija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217</c:v>
                </c:pt>
                <c:pt idx="1">
                  <c:v>140</c:v>
                </c:pt>
                <c:pt idx="2">
                  <c:v>73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Delta soj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Povišen d-dimer</c:v>
                </c:pt>
                <c:pt idx="1">
                  <c:v>Arterijska ili venska tromboza</c:v>
                </c:pt>
                <c:pt idx="2">
                  <c:v>Plućna tromboembolija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280</c:v>
                </c:pt>
                <c:pt idx="1">
                  <c:v>233</c:v>
                </c:pt>
                <c:pt idx="2">
                  <c:v>103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310730248"/>
        <c:axId val="310724368"/>
      </c:barChart>
      <c:catAx>
        <c:axId val="31073024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310724368"/>
        <c:crosses val="autoZero"/>
        <c:auto val="1"/>
        <c:lblAlgn val="ctr"/>
        <c:lblOffset val="100"/>
        <c:noMultiLvlLbl val="0"/>
      </c:catAx>
      <c:valAx>
        <c:axId val="31072436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3107302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accent3">
            <a:lumMod val="5000"/>
            <a:lumOff val="95000"/>
          </a:schemeClr>
        </a:gs>
        <a:gs pos="74000">
          <a:schemeClr val="accent3">
            <a:lumMod val="45000"/>
            <a:lumOff val="55000"/>
          </a:schemeClr>
        </a:gs>
        <a:gs pos="83000">
          <a:schemeClr val="accent3">
            <a:lumMod val="45000"/>
            <a:lumOff val="55000"/>
          </a:schemeClr>
        </a:gs>
        <a:gs pos="100000">
          <a:schemeClr val="accent3">
            <a:lumMod val="30000"/>
            <a:lumOff val="70000"/>
          </a:schemeClr>
        </a:gs>
      </a:gsLst>
      <a:lin ang="5400000" scaled="1"/>
      <a:tileRect/>
    </a:gra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8EF6EA-26B4-4DA5-B697-9969159E7EA6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CCDF44-D452-4C61-97C3-7DA1244403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02405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B0A79-DDBE-4D0B-913C-96E29529865A}" type="datetime1">
              <a:rPr lang="en-US" smtClean="0"/>
              <a:t>2/8/2022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9403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EB346-6ED4-41AE-ABDC-76B79DEEA66B}" type="datetime1">
              <a:rPr lang="en-US" smtClean="0"/>
              <a:t>2/8/2022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3331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7B0AC-821B-48FC-916B-7F7E509A47DD}" type="datetime1">
              <a:rPr lang="en-US" smtClean="0"/>
              <a:t>2/8/2022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3162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6002E-17F3-46D2-8209-2F13EA501011}" type="datetime1">
              <a:rPr lang="en-US" smtClean="0"/>
              <a:t>2/8/2022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499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EEE83-E9D7-4E16-950F-1872409135A4}" type="datetime1">
              <a:rPr lang="en-US" smtClean="0"/>
              <a:t>2/8/2022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7201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35D0B-4DC6-42AD-9ECA-FCAE5BD2D561}" type="datetime1">
              <a:rPr lang="en-US" smtClean="0"/>
              <a:t>2/8/2022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3480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4E203-5910-4708-AF1C-D8F6E02F8F10}" type="datetime1">
              <a:rPr lang="en-US" smtClean="0"/>
              <a:t>2/8/2022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7496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6598F-E423-45DF-8BDB-27BA356B2750}" type="datetime1">
              <a:rPr lang="en-US" smtClean="0"/>
              <a:t>2/8/2022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144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639C9-800D-4430-8527-CADB0147BEAD}" type="datetime1">
              <a:rPr lang="en-US" smtClean="0"/>
              <a:t>2/8/2022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8513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FF1FD-B482-4E83-B3FB-51B18A09EF2C}" type="datetime1">
              <a:rPr lang="en-US" smtClean="0"/>
              <a:t>2/8/2022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1177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30806-D936-478B-AF64-D73DCFF5F7F6}" type="datetime1">
              <a:rPr lang="en-US" smtClean="0"/>
              <a:t>2/8/2022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1113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3296FF-2FE7-4B4A-86A7-089E2B07BFEE}" type="datetime1">
              <a:rPr lang="en-US" smtClean="0"/>
              <a:t>2/8/2022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28699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51" r:id="rId2"/>
    <p:sldLayoutId id="2147483752" r:id="rId3"/>
    <p:sldLayoutId id="2147483753" r:id="rId4"/>
    <p:sldLayoutId id="2147483754" r:id="rId5"/>
    <p:sldLayoutId id="2147483755" r:id="rId6"/>
    <p:sldLayoutId id="2147483756" r:id="rId7"/>
    <p:sldLayoutId id="2147483757" r:id="rId8"/>
    <p:sldLayoutId id="2147483758" r:id="rId9"/>
    <p:sldLayoutId id="2147483759" r:id="rId10"/>
    <p:sldLayoutId id="2147483760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1</a:t>
            </a:fld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36E8601D-C1EC-4117-A63D-BE06A36A281A}"/>
              </a:ext>
            </a:extLst>
          </p:cNvPr>
          <p:cNvSpPr/>
          <p:nvPr/>
        </p:nvSpPr>
        <p:spPr>
          <a:xfrm>
            <a:off x="104379" y="135057"/>
            <a:ext cx="9143999" cy="280076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bs-Latn-BA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Prevalenca tromboembolijskih komplikacija kod SARS-CoV-2 pozitivnih pacijenata</a:t>
            </a:r>
            <a:endParaRPr lang="bs-Latn-BA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bs-Latn-BA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(alfa i delta soj)</a:t>
            </a:r>
            <a:endParaRPr lang="bs-Latn-BA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D0D53ED6-F4BF-4037-B559-098F20616C42}"/>
              </a:ext>
            </a:extLst>
          </p:cNvPr>
          <p:cNvSpPr txBox="1"/>
          <p:nvPr/>
        </p:nvSpPr>
        <p:spPr>
          <a:xfrm>
            <a:off x="1981045" y="6246525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900" b="1" dirty="0">
                <a:solidFill>
                  <a:schemeClr val="bg1"/>
                </a:solidFill>
              </a:rPr>
              <a:t>UNIVERZITET U BANJOJ LUCI</a:t>
            </a:r>
            <a:endParaRPr lang="sr-Cyrl-R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UNIVERSITY OF BANJA LUKA</a:t>
            </a:r>
            <a:endParaRPr lang="sr-Cyrl-RS" sz="700" dirty="0">
              <a:solidFill>
                <a:schemeClr val="bg1"/>
              </a:solidFill>
            </a:endParaRPr>
          </a:p>
          <a:p>
            <a:pPr algn="ctr"/>
            <a:r>
              <a:rPr lang="sr-Latn-RS" sz="900" b="1" dirty="0">
                <a:solidFill>
                  <a:schemeClr val="bg1"/>
                </a:solidFill>
              </a:rPr>
              <a:t>MEDICINSKI FAKULTET</a:t>
            </a:r>
            <a:endParaRPr lang="en-U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4A8752ED-730C-4F47-8DA7-EB092EA0DEA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8018" y="6237210"/>
            <a:ext cx="601679" cy="59409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B5ED642F-0A58-4082-9DC3-716F4ADC8ED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3399" y="6272669"/>
            <a:ext cx="446194" cy="52317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0" y="3554088"/>
            <a:ext cx="9144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s-Latn-B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s-Latn-B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Sara Jaćimović</a:t>
            </a:r>
            <a:endParaRPr lang="bs-Latn-BA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bs-Latn-B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bs-Latn-B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bs-Latn-B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bs-Latn-B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bs-Latn-B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bs-Latn-B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bs-Latn-B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bs-Latn-B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</a:t>
            </a:r>
            <a:br>
              <a:rPr lang="bs-Latn-B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s-Latn-B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Banja Luka, </a:t>
            </a:r>
            <a:r>
              <a:rPr lang="bs-Latn-B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februar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202</a:t>
            </a:r>
            <a:r>
              <a:rPr lang="bs-Latn-B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godine</a:t>
            </a:r>
            <a:endParaRPr lang="bs-Latn-B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bs-Latn-B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bs-Latn-BA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bs-Latn-B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s-Latn-B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bs-Latn-B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9167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2</a:t>
            </a:fld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C7017CBE-6092-4BBC-9071-0875796BA37A}"/>
              </a:ext>
            </a:extLst>
          </p:cNvPr>
          <p:cNvSpPr/>
          <p:nvPr/>
        </p:nvSpPr>
        <p:spPr>
          <a:xfrm>
            <a:off x="-12172" y="706546"/>
            <a:ext cx="9144000" cy="61247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endParaRPr lang="bs-Latn-B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bs-Latn-B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SARS-CoV-2 </a:t>
            </a:r>
            <a:r>
              <a:rPr lang="bs-Latn-B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novi izazovi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bs-Latn-B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bs-Latn-BA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bs-Latn-B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poremećaj </a:t>
            </a:r>
            <a:r>
              <a:rPr lang="bs-Latn-B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imunog sistema i </a:t>
            </a:r>
            <a:r>
              <a:rPr lang="bs-Latn-B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hiperkoagulabilnost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bs-Latn-BA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bs-Latn-B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citokinska oluja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bs-Latn-B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bs-Latn-B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Pacijenti </a:t>
            </a:r>
            <a:r>
              <a:rPr lang="bs-Latn-B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 COVID-19 pokazuju povećane nivoe </a:t>
            </a:r>
            <a:r>
              <a:rPr lang="bs-Latn-B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IL-6</a:t>
            </a:r>
            <a:r>
              <a:rPr lang="bs-Latn-B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IL-2R, </a:t>
            </a:r>
            <a:r>
              <a:rPr lang="bs-Latn-B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IL-10, faktora </a:t>
            </a:r>
            <a:r>
              <a:rPr lang="bs-Latn-B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tumorske nekroze </a:t>
            </a:r>
            <a:r>
              <a:rPr lang="el-G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 (</a:t>
            </a:r>
            <a:r>
              <a:rPr lang="bs-Latn-B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TNF-</a:t>
            </a:r>
            <a:r>
              <a:rPr lang="el-G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bs-Latn-B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nivoe </a:t>
            </a:r>
            <a:r>
              <a:rPr lang="bs-Latn-B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feritina i C-reaktivnog proteina</a:t>
            </a:r>
          </a:p>
          <a:p>
            <a:pPr algn="just"/>
            <a:endParaRPr lang="bs-Latn-BA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bs-Latn-B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800" b="1" spc="50" dirty="0">
              <a:ln w="0"/>
              <a:solidFill>
                <a:schemeClr val="tx1">
                  <a:lumMod val="65000"/>
                  <a:lumOff val="3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www.frontiersin.org/files/Articles/554339/fmicb-11-01818-HTML/image_m/fmicb-11-01818-g0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7697" y="226544"/>
            <a:ext cx="3147653" cy="2150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86018477-B8A2-4326-9FE3-DAEE99F3C44D}"/>
              </a:ext>
            </a:extLst>
          </p:cNvPr>
          <p:cNvSpPr txBox="1"/>
          <p:nvPr/>
        </p:nvSpPr>
        <p:spPr>
          <a:xfrm>
            <a:off x="1973905" y="6246525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900" b="1" dirty="0">
                <a:solidFill>
                  <a:schemeClr val="bg1"/>
                </a:solidFill>
              </a:rPr>
              <a:t>UNIVERZITET U BANJOJ LUCI</a:t>
            </a:r>
            <a:endParaRPr lang="sr-Cyrl-R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UNIVERSITY OF BANJA LUKA</a:t>
            </a:r>
            <a:endParaRPr lang="sr-Cyrl-RS" sz="700" dirty="0">
              <a:solidFill>
                <a:schemeClr val="bg1"/>
              </a:solidFill>
            </a:endParaRPr>
          </a:p>
          <a:p>
            <a:pPr algn="ctr"/>
            <a:r>
              <a:rPr lang="sr-Latn-RS" sz="900" b="1" dirty="0">
                <a:solidFill>
                  <a:schemeClr val="bg1"/>
                </a:solidFill>
              </a:rPr>
              <a:t>MEDICINSKI FAKULTET</a:t>
            </a:r>
            <a:endParaRPr lang="en-U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FACULTY OF MEDICINE </a:t>
            </a:r>
          </a:p>
        </p:txBody>
      </p:sp>
    </p:spTree>
    <p:extLst>
      <p:ext uri="{BB962C8B-B14F-4D97-AF65-F5344CB8AC3E}">
        <p14:creationId xmlns:p14="http://schemas.microsoft.com/office/powerpoint/2010/main" val="2380353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3</a:t>
            </a:fld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C7017CBE-6092-4BBC-9071-0875796BA37A}"/>
              </a:ext>
            </a:extLst>
          </p:cNvPr>
          <p:cNvSpPr/>
          <p:nvPr/>
        </p:nvSpPr>
        <p:spPr>
          <a:xfrm>
            <a:off x="0" y="1093372"/>
            <a:ext cx="9144000" cy="526297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endParaRPr lang="bs-Latn-B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bs-Latn-B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Cilj</a:t>
            </a:r>
            <a:r>
              <a:rPr lang="bs-Latn-B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ovog istraživanja je analizirati prevalencu </a:t>
            </a:r>
            <a:r>
              <a:rPr lang="bs-Latn-B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tromboembolijskih </a:t>
            </a:r>
            <a:r>
              <a:rPr lang="bs-Latn-B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komplikacija kod pacijenata zaraženih alfa i delta sojem SARS-CoV-2 te uporediti da li postoje značajne razlike između dvije grupe ovih pacijenata.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bs-Latn-B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bs-Latn-BA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bs-Latn-B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bs-Latn-B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bs-Latn-BA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bs-Latn-B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800" b="1" spc="50" dirty="0">
              <a:ln w="0"/>
              <a:solidFill>
                <a:schemeClr val="tx1">
                  <a:lumMod val="65000"/>
                  <a:lumOff val="3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86018477-B8A2-4326-9FE3-DAEE99F3C44D}"/>
              </a:ext>
            </a:extLst>
          </p:cNvPr>
          <p:cNvSpPr txBox="1"/>
          <p:nvPr/>
        </p:nvSpPr>
        <p:spPr>
          <a:xfrm>
            <a:off x="1986076" y="6246525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900" b="1" dirty="0">
                <a:solidFill>
                  <a:schemeClr val="bg1"/>
                </a:solidFill>
              </a:rPr>
              <a:t>UNIVERZITET U BANJOJ LUCI</a:t>
            </a:r>
            <a:endParaRPr lang="sr-Cyrl-R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UNIVERSITY OF BANJA LUKA</a:t>
            </a:r>
            <a:endParaRPr lang="sr-Cyrl-RS" sz="700" dirty="0">
              <a:solidFill>
                <a:schemeClr val="bg1"/>
              </a:solidFill>
            </a:endParaRPr>
          </a:p>
          <a:p>
            <a:pPr algn="ctr"/>
            <a:r>
              <a:rPr lang="sr-Latn-RS" sz="900" b="1" dirty="0">
                <a:solidFill>
                  <a:schemeClr val="bg1"/>
                </a:solidFill>
              </a:rPr>
              <a:t>MEDICINSKI FAKULTET</a:t>
            </a:r>
            <a:endParaRPr lang="en-U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FACULTY OF MEDICINE </a:t>
            </a:r>
          </a:p>
        </p:txBody>
      </p:sp>
    </p:spTree>
    <p:extLst>
      <p:ext uri="{BB962C8B-B14F-4D97-AF65-F5344CB8AC3E}">
        <p14:creationId xmlns:p14="http://schemas.microsoft.com/office/powerpoint/2010/main" val="998792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4</a:t>
            </a:fld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C7017CBE-6092-4BBC-9071-0875796BA37A}"/>
              </a:ext>
            </a:extLst>
          </p:cNvPr>
          <p:cNvSpPr/>
          <p:nvPr/>
        </p:nvSpPr>
        <p:spPr>
          <a:xfrm>
            <a:off x="427775" y="1138457"/>
            <a:ext cx="8264106" cy="310854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bs-Latn-B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Nulta hipoteza</a:t>
            </a:r>
            <a:r>
              <a:rPr lang="bs-Latn-B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Učestalost tromboembolijskih komplikacija se ne razlike kod SARS-CoV-2 pozitivnih pacijenata zaraženih alfa i delta sojem </a:t>
            </a:r>
            <a:endParaRPr lang="bs-Latn-BA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bs-Latn-B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bs-Latn-B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Radna hipoteza</a:t>
            </a:r>
            <a:r>
              <a:rPr lang="bs-Latn-B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Učestalost tromboembolijskih komplikacija se razlikuje kod SARS-CoV-2 pozitivnih pacijenata zaraženih alfa i delta sojem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86018477-B8A2-4326-9FE3-DAEE99F3C44D}"/>
              </a:ext>
            </a:extLst>
          </p:cNvPr>
          <p:cNvSpPr txBox="1"/>
          <p:nvPr/>
        </p:nvSpPr>
        <p:spPr>
          <a:xfrm>
            <a:off x="1973905" y="6246525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900" b="1" dirty="0">
                <a:solidFill>
                  <a:schemeClr val="bg1"/>
                </a:solidFill>
              </a:rPr>
              <a:t>UNIVERZITET U BANJOJ LUCI</a:t>
            </a:r>
            <a:endParaRPr lang="sr-Cyrl-R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UNIVERSITY OF BANJA LUKA</a:t>
            </a:r>
            <a:endParaRPr lang="sr-Cyrl-RS" sz="700" dirty="0">
              <a:solidFill>
                <a:schemeClr val="bg1"/>
              </a:solidFill>
            </a:endParaRPr>
          </a:p>
          <a:p>
            <a:pPr algn="ctr"/>
            <a:r>
              <a:rPr lang="sr-Latn-RS" sz="900" b="1" dirty="0">
                <a:solidFill>
                  <a:schemeClr val="bg1"/>
                </a:solidFill>
              </a:rPr>
              <a:t>MEDICINSKI FAKULTET</a:t>
            </a:r>
            <a:endParaRPr lang="en-U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FACULTY OF MEDICINE </a:t>
            </a:r>
          </a:p>
        </p:txBody>
      </p:sp>
    </p:spTree>
    <p:extLst>
      <p:ext uri="{BB962C8B-B14F-4D97-AF65-F5344CB8AC3E}">
        <p14:creationId xmlns:p14="http://schemas.microsoft.com/office/powerpoint/2010/main" val="1071987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5</a:t>
            </a:fld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C7017CBE-6092-4BBC-9071-0875796BA37A}"/>
              </a:ext>
            </a:extLst>
          </p:cNvPr>
          <p:cNvSpPr/>
          <p:nvPr/>
        </p:nvSpPr>
        <p:spPr>
          <a:xfrm>
            <a:off x="0" y="273168"/>
            <a:ext cx="914400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bs-Latn-BA" sz="4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Materijal </a:t>
            </a:r>
            <a:r>
              <a:rPr lang="bs-Latn-BA" sz="4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metode</a:t>
            </a:r>
            <a:endParaRPr lang="en-US" sz="4400" b="1" spc="50" dirty="0">
              <a:ln w="0"/>
              <a:solidFill>
                <a:schemeClr val="tx1">
                  <a:lumMod val="65000"/>
                  <a:lumOff val="3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C7017CBE-6092-4BBC-9071-0875796BA37A}"/>
              </a:ext>
            </a:extLst>
          </p:cNvPr>
          <p:cNvSpPr/>
          <p:nvPr/>
        </p:nvSpPr>
        <p:spPr>
          <a:xfrm>
            <a:off x="0" y="1042609"/>
            <a:ext cx="9144000" cy="526297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endParaRPr lang="bs-Latn-B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 studiju je uključeno ukupno 600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ispitanika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pl-PL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300 alfa SARS CoV2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pl-PL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300 delta SARS CoV2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pl-PL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bs-Latn-B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Određivani su sljedeći laboratorijski i klinički parametri: vrijednosti D-dimera, venska tromboembolija, plućna </a:t>
            </a:r>
            <a:r>
              <a:rPr lang="bs-Latn-B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embolija</a:t>
            </a:r>
          </a:p>
          <a:p>
            <a:pPr algn="just"/>
            <a:endParaRPr lang="bs-Latn-B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800" b="1" spc="50" dirty="0">
              <a:ln w="0"/>
              <a:solidFill>
                <a:schemeClr val="tx1">
                  <a:lumMod val="65000"/>
                  <a:lumOff val="3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86018477-B8A2-4326-9FE3-DAEE99F3C44D}"/>
              </a:ext>
            </a:extLst>
          </p:cNvPr>
          <p:cNvSpPr txBox="1"/>
          <p:nvPr/>
        </p:nvSpPr>
        <p:spPr>
          <a:xfrm>
            <a:off x="1973905" y="6246525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900" b="1" dirty="0">
                <a:solidFill>
                  <a:schemeClr val="bg1"/>
                </a:solidFill>
              </a:rPr>
              <a:t>UNIVERZITET U BANJOJ LUCI</a:t>
            </a:r>
            <a:endParaRPr lang="sr-Cyrl-R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UNIVERSITY OF BANJA LUKA</a:t>
            </a:r>
            <a:endParaRPr lang="sr-Cyrl-RS" sz="700" dirty="0">
              <a:solidFill>
                <a:schemeClr val="bg1"/>
              </a:solidFill>
            </a:endParaRPr>
          </a:p>
          <a:p>
            <a:pPr algn="ctr"/>
            <a:r>
              <a:rPr lang="sr-Latn-RS" sz="900" b="1" dirty="0">
                <a:solidFill>
                  <a:schemeClr val="bg1"/>
                </a:solidFill>
              </a:rPr>
              <a:t>MEDICINSKI FAKULTET</a:t>
            </a:r>
            <a:endParaRPr lang="en-U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FACULTY OF MEDICINE </a:t>
            </a:r>
          </a:p>
        </p:txBody>
      </p:sp>
    </p:spTree>
    <p:extLst>
      <p:ext uri="{BB962C8B-B14F-4D97-AF65-F5344CB8AC3E}">
        <p14:creationId xmlns:p14="http://schemas.microsoft.com/office/powerpoint/2010/main" val="1094404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6</a:t>
            </a:fld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86018477-B8A2-4326-9FE3-DAEE99F3C44D}"/>
              </a:ext>
            </a:extLst>
          </p:cNvPr>
          <p:cNvSpPr txBox="1"/>
          <p:nvPr/>
        </p:nvSpPr>
        <p:spPr>
          <a:xfrm>
            <a:off x="1973905" y="6246525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900" b="1" dirty="0">
                <a:solidFill>
                  <a:schemeClr val="bg1"/>
                </a:solidFill>
              </a:rPr>
              <a:t>UNIVERZITET U BANJOJ LUCI</a:t>
            </a:r>
            <a:endParaRPr lang="sr-Cyrl-R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UNIVERSITY OF BANJA LUKA</a:t>
            </a:r>
            <a:endParaRPr lang="sr-Cyrl-RS" sz="700" dirty="0">
              <a:solidFill>
                <a:schemeClr val="bg1"/>
              </a:solidFill>
            </a:endParaRPr>
          </a:p>
          <a:p>
            <a:pPr algn="ctr"/>
            <a:r>
              <a:rPr lang="sr-Latn-RS" sz="900" b="1" dirty="0">
                <a:solidFill>
                  <a:schemeClr val="bg1"/>
                </a:solidFill>
              </a:rPr>
              <a:t>MEDICINSKI FAKULTET</a:t>
            </a:r>
            <a:endParaRPr lang="en-U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FACULTY OF MEDICINE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C7017CBE-6092-4BBC-9071-0875796BA37A}"/>
              </a:ext>
            </a:extLst>
          </p:cNvPr>
          <p:cNvSpPr/>
          <p:nvPr/>
        </p:nvSpPr>
        <p:spPr>
          <a:xfrm>
            <a:off x="0" y="273168"/>
            <a:ext cx="914400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bs-Latn-BA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Rezultati</a:t>
            </a:r>
            <a:endParaRPr lang="en-US" sz="4400" b="1" spc="50" dirty="0">
              <a:ln w="0"/>
              <a:solidFill>
                <a:schemeClr val="tx1">
                  <a:lumMod val="65000"/>
                  <a:lumOff val="3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5845" y="1198131"/>
            <a:ext cx="7052310" cy="5002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842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7</a:t>
            </a:fld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86018477-B8A2-4326-9FE3-DAEE99F3C44D}"/>
              </a:ext>
            </a:extLst>
          </p:cNvPr>
          <p:cNvSpPr txBox="1"/>
          <p:nvPr/>
        </p:nvSpPr>
        <p:spPr>
          <a:xfrm>
            <a:off x="1973905" y="6246525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900" b="1" dirty="0">
                <a:solidFill>
                  <a:schemeClr val="bg1"/>
                </a:solidFill>
              </a:rPr>
              <a:t>UNIVERZITET U BANJOJ LUCI</a:t>
            </a:r>
            <a:endParaRPr lang="sr-Cyrl-R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UNIVERSITY OF BANJA LUKA</a:t>
            </a:r>
            <a:endParaRPr lang="sr-Cyrl-RS" sz="700" dirty="0">
              <a:solidFill>
                <a:schemeClr val="bg1"/>
              </a:solidFill>
            </a:endParaRPr>
          </a:p>
          <a:p>
            <a:pPr algn="ctr"/>
            <a:r>
              <a:rPr lang="sr-Latn-RS" sz="900" b="1" dirty="0">
                <a:solidFill>
                  <a:schemeClr val="bg1"/>
                </a:solidFill>
              </a:rPr>
              <a:t>MEDICINSKI FAKULTET</a:t>
            </a:r>
            <a:endParaRPr lang="en-U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FACULTY OF MEDICINE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C7017CBE-6092-4BBC-9071-0875796BA37A}"/>
              </a:ext>
            </a:extLst>
          </p:cNvPr>
          <p:cNvSpPr/>
          <p:nvPr/>
        </p:nvSpPr>
        <p:spPr>
          <a:xfrm>
            <a:off x="0" y="273168"/>
            <a:ext cx="914400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bs-Latn-BA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Rezultati</a:t>
            </a:r>
            <a:endParaRPr lang="en-US" sz="4400" b="1" spc="50" dirty="0">
              <a:ln w="0"/>
              <a:solidFill>
                <a:schemeClr val="tx1">
                  <a:lumMod val="65000"/>
                  <a:lumOff val="3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Chart 5"/>
          <p:cNvGraphicFramePr/>
          <p:nvPr>
            <p:extLst>
              <p:ext uri="{D42A27DB-BD31-4B8C-83A1-F6EECF244321}">
                <p14:modId xmlns:p14="http://schemas.microsoft.com/office/powerpoint/2010/main" val="3558501699"/>
              </p:ext>
            </p:extLst>
          </p:nvPr>
        </p:nvGraphicFramePr>
        <p:xfrm>
          <a:off x="1600200" y="1574164"/>
          <a:ext cx="5943600" cy="40309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38444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8</a:t>
            </a:fld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86018477-B8A2-4326-9FE3-DAEE99F3C44D}"/>
              </a:ext>
            </a:extLst>
          </p:cNvPr>
          <p:cNvSpPr txBox="1"/>
          <p:nvPr/>
        </p:nvSpPr>
        <p:spPr>
          <a:xfrm>
            <a:off x="1973905" y="6246525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900" b="1" dirty="0">
                <a:solidFill>
                  <a:schemeClr val="bg1"/>
                </a:solidFill>
              </a:rPr>
              <a:t>UNIVERZITET U BANJOJ LUCI</a:t>
            </a:r>
            <a:endParaRPr lang="sr-Cyrl-R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UNIVERSITY OF BANJA LUKA</a:t>
            </a:r>
            <a:endParaRPr lang="sr-Cyrl-RS" sz="700" dirty="0">
              <a:solidFill>
                <a:schemeClr val="bg1"/>
              </a:solidFill>
            </a:endParaRPr>
          </a:p>
          <a:p>
            <a:pPr algn="ctr"/>
            <a:r>
              <a:rPr lang="sr-Latn-RS" sz="900" b="1" dirty="0">
                <a:solidFill>
                  <a:schemeClr val="bg1"/>
                </a:solidFill>
              </a:rPr>
              <a:t>MEDICINSKI FAKULTET</a:t>
            </a:r>
            <a:endParaRPr lang="en-U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FACULTY OF MEDICINE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C7017CBE-6092-4BBC-9071-0875796BA37A}"/>
              </a:ext>
            </a:extLst>
          </p:cNvPr>
          <p:cNvSpPr/>
          <p:nvPr/>
        </p:nvSpPr>
        <p:spPr>
          <a:xfrm>
            <a:off x="0" y="273168"/>
            <a:ext cx="91440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bs-Latn-BA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Diskusija</a:t>
            </a:r>
            <a:endParaRPr lang="en-US" sz="4400" b="1" spc="50" dirty="0">
              <a:ln w="0"/>
              <a:solidFill>
                <a:schemeClr val="tx1">
                  <a:lumMod val="65000"/>
                  <a:lumOff val="3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C7017CBE-6092-4BBC-9071-0875796BA37A}"/>
              </a:ext>
            </a:extLst>
          </p:cNvPr>
          <p:cNvSpPr/>
          <p:nvPr/>
        </p:nvSpPr>
        <p:spPr>
          <a:xfrm>
            <a:off x="0" y="981055"/>
            <a:ext cx="9144000" cy="39703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endParaRPr lang="bs-Latn-BA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sr-Latn-B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 </a:t>
            </a:r>
            <a:r>
              <a:rPr lang="sr-Latn-B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meta analizi koju su sproveli Young Joo Suh i saradnici, obuhvaćeno je 27 studija sa 3342 COVID pozitivna pacijenta, gdje su udružene stope incidence pulmonalne embolije i duboke venske tromboze iznosile 6.5% (95% CI: 11.6, 22.9; I2 = 0.93) i 14.8% (95% CI: 8.5, 24.5; I2 = </a:t>
            </a:r>
            <a:r>
              <a:rPr lang="sr-Latn-B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0.94)</a:t>
            </a:r>
            <a:endParaRPr lang="bs-Latn-B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bs-Latn-BA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bs-Latn-BA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800" b="1" spc="50" dirty="0">
              <a:ln w="0"/>
              <a:solidFill>
                <a:schemeClr val="tx1">
                  <a:lumMod val="65000"/>
                  <a:lumOff val="3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1927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9</a:t>
            </a:fld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86018477-B8A2-4326-9FE3-DAEE99F3C44D}"/>
              </a:ext>
            </a:extLst>
          </p:cNvPr>
          <p:cNvSpPr txBox="1"/>
          <p:nvPr/>
        </p:nvSpPr>
        <p:spPr>
          <a:xfrm>
            <a:off x="1973905" y="6246525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900" b="1" dirty="0">
                <a:solidFill>
                  <a:schemeClr val="bg1"/>
                </a:solidFill>
              </a:rPr>
              <a:t>UNIVERZITET U BANJOJ LUCI</a:t>
            </a:r>
            <a:endParaRPr lang="sr-Cyrl-R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UNIVERSITY OF BANJA LUKA</a:t>
            </a:r>
            <a:endParaRPr lang="sr-Cyrl-RS" sz="700" dirty="0">
              <a:solidFill>
                <a:schemeClr val="bg1"/>
              </a:solidFill>
            </a:endParaRPr>
          </a:p>
          <a:p>
            <a:pPr algn="ctr"/>
            <a:r>
              <a:rPr lang="sr-Latn-RS" sz="900" b="1" dirty="0">
                <a:solidFill>
                  <a:schemeClr val="bg1"/>
                </a:solidFill>
              </a:rPr>
              <a:t>MEDICINSKI FAKULTET</a:t>
            </a:r>
            <a:endParaRPr lang="en-U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FACULTY OF MEDICINE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C7017CBE-6092-4BBC-9071-0875796BA37A}"/>
              </a:ext>
            </a:extLst>
          </p:cNvPr>
          <p:cNvSpPr/>
          <p:nvPr/>
        </p:nvSpPr>
        <p:spPr>
          <a:xfrm>
            <a:off x="0" y="273168"/>
            <a:ext cx="91440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bs-Latn-BA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Diskusija</a:t>
            </a:r>
            <a:endParaRPr lang="en-US" sz="4400" b="1" spc="50" dirty="0">
              <a:ln w="0"/>
              <a:solidFill>
                <a:schemeClr val="tx1">
                  <a:lumMod val="65000"/>
                  <a:lumOff val="3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C7017CBE-6092-4BBC-9071-0875796BA37A}"/>
              </a:ext>
            </a:extLst>
          </p:cNvPr>
          <p:cNvSpPr/>
          <p:nvPr/>
        </p:nvSpPr>
        <p:spPr>
          <a:xfrm>
            <a:off x="0" y="981055"/>
            <a:ext cx="9144000" cy="65556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endParaRPr lang="bs-Latn-BA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sr-Latn-B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Mnoge </a:t>
            </a:r>
            <a:r>
              <a:rPr lang="sr-Latn-B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studije su pokazale da se čak i do 50% pacijenata javljaju povišene vrijednosti D-dimera, a da se kod 40% pacijenata javila plućna embolija uprkos korištenju standardnih doza niskomolekularnog </a:t>
            </a:r>
            <a:r>
              <a:rPr lang="sr-Latn-B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heparina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sr-Latn-BA" sz="2800" baseline="30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sr-Latn-BA" sz="2800" baseline="30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sr-Latn-BA" sz="2800" baseline="30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bs-Latn-B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 </a:t>
            </a:r>
            <a:r>
              <a:rPr lang="bs-Latn-B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studiji koju je sproveo Lorant i saradnici kovid pozitivnim pacijentima rađen je CT po protokolu za PTE te je kod 32 pacijenta (30%) (od posmatranih 106 pacijenata) potvrđena pulmonalna </a:t>
            </a:r>
            <a:r>
              <a:rPr lang="bs-Latn-B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embolija</a:t>
            </a:r>
            <a:endParaRPr lang="bs-Latn-B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bs-Latn-BA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bs-Latn-BA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bs-Latn-BA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800" b="1" spc="50" dirty="0">
              <a:ln w="0"/>
              <a:solidFill>
                <a:schemeClr val="tx1">
                  <a:lumMod val="65000"/>
                  <a:lumOff val="3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1261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10</a:t>
            </a:fld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86018477-B8A2-4326-9FE3-DAEE99F3C44D}"/>
              </a:ext>
            </a:extLst>
          </p:cNvPr>
          <p:cNvSpPr txBox="1"/>
          <p:nvPr/>
        </p:nvSpPr>
        <p:spPr>
          <a:xfrm>
            <a:off x="1973905" y="6246525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900" b="1" dirty="0">
                <a:solidFill>
                  <a:schemeClr val="bg1"/>
                </a:solidFill>
              </a:rPr>
              <a:t>UNIVERZITET U BANJOJ LUCI</a:t>
            </a:r>
            <a:endParaRPr lang="sr-Cyrl-R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UNIVERSITY OF BANJA LUKA</a:t>
            </a:r>
            <a:endParaRPr lang="sr-Cyrl-RS" sz="700" dirty="0">
              <a:solidFill>
                <a:schemeClr val="bg1"/>
              </a:solidFill>
            </a:endParaRPr>
          </a:p>
          <a:p>
            <a:pPr algn="ctr"/>
            <a:r>
              <a:rPr lang="sr-Latn-RS" sz="900" b="1" dirty="0">
                <a:solidFill>
                  <a:schemeClr val="bg1"/>
                </a:solidFill>
              </a:rPr>
              <a:t>MEDICINSKI FAKULTET</a:t>
            </a:r>
            <a:endParaRPr lang="en-U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FACULTY OF MEDICINE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C7017CBE-6092-4BBC-9071-0875796BA37A}"/>
              </a:ext>
            </a:extLst>
          </p:cNvPr>
          <p:cNvSpPr/>
          <p:nvPr/>
        </p:nvSpPr>
        <p:spPr>
          <a:xfrm>
            <a:off x="0" y="273168"/>
            <a:ext cx="91440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bs-Latn-BA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Zaključak</a:t>
            </a:r>
            <a:endParaRPr lang="en-US" sz="4400" b="1" spc="50" dirty="0">
              <a:ln w="0"/>
              <a:solidFill>
                <a:schemeClr val="tx1">
                  <a:lumMod val="65000"/>
                  <a:lumOff val="3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C7017CBE-6092-4BBC-9071-0875796BA37A}"/>
              </a:ext>
            </a:extLst>
          </p:cNvPr>
          <p:cNvSpPr/>
          <p:nvPr/>
        </p:nvSpPr>
        <p:spPr>
          <a:xfrm>
            <a:off x="0" y="981054"/>
            <a:ext cx="9144000" cy="569386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endParaRPr lang="bs-Latn-B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bs-Latn-BA" sz="2800" dirty="0" smtClean="0"/>
              <a:t>Na </a:t>
            </a:r>
            <a:r>
              <a:rPr lang="bs-Latn-BA" sz="2800" dirty="0"/>
              <a:t>osnovu prikazanih rezultata, jasno je da se u obje grupe pacijenta nalazi visoka incidenca povišenih vrijednosti D-dimera, ali da je u grupi pacijenata zaraženih delta sojem SARS CoV2 nađena statistički značajnija učestalost kako povišenih vrijednosti D-dimera, tako i drugih tromboembolijskih komplikacija (venske i arterijske tromboze, pulmonalna embolija</a:t>
            </a:r>
            <a:r>
              <a:rPr lang="bs-Latn-BA" sz="2800" dirty="0" smtClean="0"/>
              <a:t>)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bs-Latn-BA" sz="2800" dirty="0" smtClean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bs-Latn-BA" sz="2800" dirty="0" smtClean="0"/>
              <a:t>Neophodno </a:t>
            </a:r>
            <a:r>
              <a:rPr lang="bs-Latn-BA" sz="2800" dirty="0"/>
              <a:t>je kod svih pacijenata sa koronavirusnom infekcijom uvesti profilaktičku antitrombotsku terapiju. </a:t>
            </a:r>
          </a:p>
          <a:p>
            <a:pPr algn="just"/>
            <a:endParaRPr lang="bs-Latn-B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800" b="1" spc="50" dirty="0">
              <a:ln w="0"/>
              <a:solidFill>
                <a:schemeClr val="tx1">
                  <a:lumMod val="65000"/>
                  <a:lumOff val="3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2197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11</a:t>
            </a:fld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C7017CBE-6092-4BBC-9071-0875796BA37A}"/>
              </a:ext>
            </a:extLst>
          </p:cNvPr>
          <p:cNvSpPr/>
          <p:nvPr/>
        </p:nvSpPr>
        <p:spPr>
          <a:xfrm>
            <a:off x="4512412" y="5037451"/>
            <a:ext cx="410721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r-Latn-RS" sz="4400" b="1" spc="50" dirty="0">
                <a:ln w="0"/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Hvala na </a:t>
            </a:r>
            <a:r>
              <a:rPr lang="sr-Latn-RS" sz="4400" b="1" spc="50" dirty="0" smtClean="0">
                <a:ln w="0"/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pažnji</a:t>
            </a:r>
            <a:endParaRPr lang="en-US" sz="4400" b="1" spc="50" dirty="0">
              <a:ln w="0"/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86018477-B8A2-4326-9FE3-DAEE99F3C44D}"/>
              </a:ext>
            </a:extLst>
          </p:cNvPr>
          <p:cNvSpPr txBox="1"/>
          <p:nvPr/>
        </p:nvSpPr>
        <p:spPr>
          <a:xfrm>
            <a:off x="1973905" y="6246525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900" b="1" dirty="0">
                <a:solidFill>
                  <a:schemeClr val="bg1"/>
                </a:solidFill>
              </a:rPr>
              <a:t>UNIVERZITET U BANJOJ LUCI</a:t>
            </a:r>
            <a:endParaRPr lang="sr-Cyrl-R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UNIVERSITY OF BANJA LUKA</a:t>
            </a:r>
            <a:endParaRPr lang="sr-Cyrl-RS" sz="700" dirty="0">
              <a:solidFill>
                <a:schemeClr val="bg1"/>
              </a:solidFill>
            </a:endParaRPr>
          </a:p>
          <a:p>
            <a:pPr algn="ctr"/>
            <a:r>
              <a:rPr lang="sr-Latn-RS" sz="900" b="1" dirty="0">
                <a:solidFill>
                  <a:schemeClr val="bg1"/>
                </a:solidFill>
              </a:rPr>
              <a:t>MEDICINSKI FAKULTET</a:t>
            </a:r>
            <a:endParaRPr lang="en-U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FACULTY OF MEDICINE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C84B2255-571B-4F9A-99D6-0087520C1E6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8018" y="6237210"/>
            <a:ext cx="601679" cy="59409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D09B409D-BE59-4492-A449-CF8EEE1D7E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3399" y="6272669"/>
            <a:ext cx="446194" cy="523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439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5430</TotalTime>
  <Words>530</Words>
  <Application>Microsoft Office PowerPoint</Application>
  <PresentationFormat>On-screen Show (4:3)</PresentationFormat>
  <Paragraphs>117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Korisnik</dc:creator>
  <cp:lastModifiedBy>D S</cp:lastModifiedBy>
  <cp:revision>137</cp:revision>
  <dcterms:created xsi:type="dcterms:W3CDTF">2017-11-08T08:09:10Z</dcterms:created>
  <dcterms:modified xsi:type="dcterms:W3CDTF">2022-02-08T22:55:43Z</dcterms:modified>
</cp:coreProperties>
</file>