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9" r:id="rId11"/>
    <p:sldId id="264" r:id="rId12"/>
    <p:sldId id="270" r:id="rId13"/>
    <p:sldId id="271" r:id="rId14"/>
    <p:sldId id="272" r:id="rId15"/>
    <p:sldId id="265" r:id="rId16"/>
    <p:sldId id="266" r:id="rId17"/>
    <p:sldId id="267" r:id="rId18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7B9D5B8-BFCF-889F-1348-2DB7D1475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26E438EA-9C8C-A253-68EE-CD4CDDD06B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4B9BC03E-D042-5523-653F-771A0EC3D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714280AD-B3DB-8B11-74DE-9C92F83A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E6B549A0-3A91-CC87-C078-761DC6CFD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04920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F262292-3269-3B7E-7172-CDCEAEE33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DB8492C5-99DB-5631-9A88-59CE68CEE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51155377-33DC-9E11-90CC-F033819FB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CBC9E3E9-B733-D6A5-6EC6-94C88745B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0ED9708C-4027-8F83-0B27-764302C46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918382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4B0901D-937A-1DAD-A660-349BC60E4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id="{C643EE77-1B4B-F53B-27D3-4D5A4D0F1A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E1CB6D7C-D09E-EC67-3806-0665E26E4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A5AC38E2-6AC8-F85E-3E6C-217B1DB0B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12D65255-3D3A-8FB3-E1CC-4E39849C8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21464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319CFB9-DDC4-4525-21F3-FB02288FF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84535A9D-4944-57AD-96FA-4B50683D3F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id="{6D2A5DCC-81BC-E494-BE0E-22BF040485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id="{BD4C159F-8F26-AC56-D74C-A372A740F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id="{26F6C3E3-98CF-1143-BA08-054783ABB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id="{A86D6A93-3099-E13D-78B0-BE8B83471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50718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26C0118-6FDD-6F2B-1178-0AC18350E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id="{E4092D7A-5C2F-35DF-939E-D7646F2F2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id="{3EC7E411-41EB-CA58-DF56-0E92241CFE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:a16="http://schemas.microsoft.com/office/drawing/2014/main" id="{E4CCC973-3DDE-F903-275B-B309A3F378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:a16="http://schemas.microsoft.com/office/drawing/2014/main" id="{D64DBADD-DC4D-26E3-B4C0-4BEB439365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:a16="http://schemas.microsoft.com/office/drawing/2014/main" id="{80C17D28-5EA5-E86E-9AA0-C9A3EE63D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:a16="http://schemas.microsoft.com/office/drawing/2014/main" id="{8ED68299-A06E-3A75-0F34-7E73C79F0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:a16="http://schemas.microsoft.com/office/drawing/2014/main" id="{A45BBBF6-8523-DB32-B27D-F18E226E9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921793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BAE6C66-E0C5-9046-16D4-46A5860AE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:a16="http://schemas.microsoft.com/office/drawing/2014/main" id="{9DF50B33-D6DB-65E0-C4B6-24626734E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:a16="http://schemas.microsoft.com/office/drawing/2014/main" id="{78F2159E-758E-2836-036E-7CF76C4C2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:a16="http://schemas.microsoft.com/office/drawing/2014/main" id="{4DB7FA00-2C5B-A1DA-CE4B-298CE07FC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42181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:a16="http://schemas.microsoft.com/office/drawing/2014/main" id="{BF32F1F2-4D94-CA99-8110-14A41DF7C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:a16="http://schemas.microsoft.com/office/drawing/2014/main" id="{B5CA8C75-B412-AA4A-8A2A-C58476C6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:a16="http://schemas.microsoft.com/office/drawing/2014/main" id="{23C839DB-692B-E33D-9784-180AF9108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90865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43EDB68-A239-5F8B-C24D-FDC90B714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2084B879-E3A5-3588-4765-C4AE392F5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id="{7E671A7E-A592-142A-D02F-94DE2F416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id="{F4AAC06B-6F87-4BFC-60AB-1B09747F8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id="{BD252EE6-DCED-5962-3741-1FD18D5CE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id="{A8A61796-9575-85EF-1218-296D7545D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40015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7DEC2EF-1BF0-163D-50B3-0BD6D151F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:a16="http://schemas.microsoft.com/office/drawing/2014/main" id="{194D6CA8-BF07-9F05-B11F-D0B46A9CD3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id="{C35E8B65-0428-A131-DB9E-33FBEF4D35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id="{F191ADBD-9C0E-021E-88DC-BE2E4430E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id="{431A5785-4ADA-F01B-2100-ACCFB9EAA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id="{08E764C9-8404-FC77-9AFF-3D97525A9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38212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FBA52CB-92AD-7453-5BAE-9FBD56389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id="{0FEBE6A6-9616-9BA6-127D-273F1204F4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FA8BA1CE-34C3-82EE-85E8-4A025696A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AA1BF117-EB44-4F65-23DD-F2177487D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1760A833-1C21-8DE0-C3F0-0026BBC84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30311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:a16="http://schemas.microsoft.com/office/drawing/2014/main" id="{652C8E46-A214-72FA-1ED5-F349DBD820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id="{874CFDF9-F0E9-A2CA-DEB5-42223DF9EC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4DC2533D-41A2-8730-2FE7-56E79C20E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0D299FB1-DC6F-2D64-8028-D29358EE1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124AF76D-40F3-9403-1398-7B2D8B69D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06752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:a16="http://schemas.microsoft.com/office/drawing/2014/main" id="{CCBA74FF-A3DE-CB12-37A2-6312A2AB8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id="{456F369F-663F-1EDF-C7B3-4E3A374C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8B128734-0B5F-9361-B39D-D2BFABE512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C9798-E324-4CCC-954D-C35497DCC7EE}" type="datetimeFigureOut">
              <a:rPr lang="sr-Latn-RS" smtClean="0"/>
              <a:t>30.05.2022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52721B15-0966-93AB-6A7F-5FA79E87CC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3FEDE8B8-409B-6C6B-A824-EF6142019C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68442-0D4B-4EB8-AC0E-6E09D9A3FD8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65359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ekonferencije.com/site/parentConference/74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areswitch.com.au/wp-content/uploads/2021/07/acl-reconstruction-illustration.pn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CF8482D-C1F4-F6B3-DDC6-0980FEBD0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892" y="478172"/>
            <a:ext cx="10433108" cy="3031791"/>
          </a:xfrm>
        </p:spPr>
        <p:txBody>
          <a:bodyPr>
            <a:normAutofit fontScale="90000"/>
          </a:bodyPr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1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pl-PL" sz="1200" b="0" i="0" u="none" strike="noStrike" kern="1200" cap="none" spc="0" normalizeH="0" baseline="0" noProof="0">
                <a:ln>
                  <a:noFill/>
                </a:ln>
                <a:solidFill>
                  <a:srgbClr val="428BCA"/>
                </a:solidFill>
                <a:effectLst/>
                <a:uLnTx/>
                <a:uFillTx/>
                <a:latin typeface="&amp;quot"/>
                <a:ea typeface="+mn-ea"/>
                <a:cs typeface="+mn-cs"/>
                <a:hlinkClick r:id="rId2" tooltip="Conference"/>
              </a:rPr>
              <a:t>Naučna konferencija ZNANjEM DO ZDRAVLjA</a:t>
            </a:r>
            <a:r>
              <a:rPr kumimoji="0" 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  <a:t> </a:t>
            </a:r>
            <a:br>
              <a:rPr kumimoji="0" lang="pl-P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</a:br>
            <a:r>
              <a:rPr kumimoji="0" lang="pl-PL" sz="12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  <a:t>Međunarodna naučna konferencija - Znanjem do zdravlja SANUS 2022. </a:t>
            </a:r>
            <a:br>
              <a:rPr kumimoji="0" lang="pl-PL" sz="12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</a:br>
            <a:b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</a:b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  <a:t>Prijedor, 3.–4. 6. 2022.</a:t>
            </a:r>
            <a:b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</a:br>
            <a:b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</a:br>
            <a:b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&amp;quot"/>
                <a:ea typeface="+mn-ea"/>
                <a:cs typeface="+mn-cs"/>
              </a:rPr>
            </a:b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UKUPNI RAD MIŠIĆA NATKOLJENICE PRILIKOM IZOKINETIČKOG TRENINGA U ODNOSU NA IZOTONIČNI</a:t>
            </a: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sr-Latn-RS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sr-Latn-R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600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Siniša Nikolić</a:t>
            </a:r>
            <a:r>
              <a:rPr lang="pl-PL" sz="1600" i="1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pl-PL" sz="1600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Bo</a:t>
            </a:r>
            <a:r>
              <a:rPr lang="sr-Latn-RS" sz="1600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gdana Mraković</a:t>
            </a:r>
            <a:r>
              <a:rPr lang="sr-Latn-RS" sz="1600" i="1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br>
              <a:rPr lang="en-US" sz="1600" i="1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sr-Latn-RS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600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1,2</a:t>
            </a:r>
            <a:r>
              <a:rPr lang="pl-PL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 za fizikalnu medicinu i rehabilitaciju „Dr Miroslav Zotović”, Slatinska 11, Banja Luka, 78 000 Banja Luka, Bosna i Hercegovina.</a:t>
            </a:r>
            <a:br>
              <a:rPr lang="sr-Latn-RS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76343371-9CEE-6C0F-B75A-79805555AE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341" y="3602038"/>
            <a:ext cx="10013659" cy="3031790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TOTAL WORK OF THE THIGH MUSCLES DURING ISOKINETIC TRAINING COMPARED TO ISOTONIC</a:t>
            </a:r>
            <a:endParaRPr lang="sr-Latn-RS" sz="16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21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r-Latn-RS" sz="21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400" i="1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400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Siniša Nikolić, </a:t>
            </a:r>
            <a:r>
              <a:rPr lang="en-GB" sz="1400" i="1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400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Bogdana Mraković</a:t>
            </a:r>
            <a:endParaRPr lang="sr-Latn-RS" sz="1400" i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1400" baseline="30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1,2</a:t>
            </a:r>
            <a:r>
              <a:rPr lang="en-US" sz="1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Department of Physical Medicine and Rehabilitation "Dr Miroslav Zotović", Banja Luka, Bosnia and Herzegovina</a:t>
            </a:r>
            <a:endParaRPr lang="sr-Latn-RS" sz="1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426607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A3CADEC-EF1A-475B-A378-E4BCE6B77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1616"/>
            <a:ext cx="10515600" cy="5788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UVOD</a:t>
            </a:r>
            <a:b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31C28629-9623-C821-D519-56572C230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626"/>
            <a:ext cx="6812560" cy="5553512"/>
          </a:xfrm>
        </p:spPr>
        <p:txBody>
          <a:bodyPr>
            <a:normAutofit lnSpcReduction="10000"/>
          </a:bodyPr>
          <a:lstStyle/>
          <a:p>
            <a:pPr marL="285750" lvl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rednji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ukršteni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ligament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(lat. ligamentum crutiatum anterius - LCA, engl. anterior cruciate ligament - ACL)</a:t>
            </a:r>
          </a:p>
          <a:p>
            <a:pPr marL="285750" lvl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pl-PL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ruptur</a:t>
            </a: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l-PL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rekonstrukcij</a:t>
            </a: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l-PL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prednjeg ukrštenog ligamenta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edna od najčešćih povreda u sportu i rekreaciji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Watt et al., 2019;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Deckers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al., 2019; Hewett et al., 2006)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rogram rehabilitacije zasnovan je na biološkom i mehaničkom poznavanju fiziologije zarastanja grafta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Johnson et al., 2017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još uvijek nije ustanovljen standard za rehabilitaciju (Snoeker et al., 2020).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KINEZITERAPIJA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ključni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odaliteti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…..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izotoničk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kontrakcij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 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jednak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napetost dok se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None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vlakna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skraćuju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(G, °)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en-US" sz="1800" b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zokinetička kontrakcija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skraćenje mišićnih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None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vlakana pri konstatnoj brzini tokom cijelog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None/>
              <a:tabLst/>
              <a:defRPr/>
            </a:pPr>
            <a:r>
              <a:rPr lang="en-US" sz="1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obima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pokreta uz promjenjiv otpor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°/s)</a:t>
            </a:r>
            <a:endParaRPr kumimoji="0" lang="sr-Latn-R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dirty="0"/>
          </a:p>
        </p:txBody>
      </p:sp>
      <p:pic>
        <p:nvPicPr>
          <p:cNvPr id="5" name="Slika 4" descr="Slika na kojoj se nalazi tekst&#10;&#10;Opis je automatski generisan">
            <a:extLst>
              <a:ext uri="{FF2B5EF4-FFF2-40B4-BE49-F238E27FC236}">
                <a16:creationId xmlns:a16="http://schemas.microsoft.com/office/drawing/2014/main" id="{01F04E65-2A96-3B5E-8649-1EDF40099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527" y="0"/>
            <a:ext cx="4895154" cy="1045783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0E241E56-F9E3-B16B-E4A2-86CC89C27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1851" y="1266737"/>
            <a:ext cx="2611949" cy="4443793"/>
          </a:xfrm>
          <a:prstGeom prst="rect">
            <a:avLst/>
          </a:prstGeom>
        </p:spPr>
      </p:pic>
      <p:sp>
        <p:nvSpPr>
          <p:cNvPr id="10" name="Okvir za tekst 9">
            <a:extLst>
              <a:ext uri="{FF2B5EF4-FFF2-40B4-BE49-F238E27FC236}">
                <a16:creationId xmlns:a16="http://schemas.microsoft.com/office/drawing/2014/main" id="{BA3F902B-93CD-3C3F-05A0-93CCE1C4286A}"/>
              </a:ext>
            </a:extLst>
          </p:cNvPr>
          <p:cNvSpPr txBox="1"/>
          <p:nvPr/>
        </p:nvSpPr>
        <p:spPr>
          <a:xfrm rot="10800000" flipH="1" flipV="1">
            <a:off x="7994707" y="5861243"/>
            <a:ext cx="4085439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Pucanje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1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ruptura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1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prednjeg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1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ukrštenog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1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ligamenta</a:t>
            </a:r>
            <a:r>
              <a:rPr lang="en-US" sz="1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Preuzeto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100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https://www.weareswitch.com.au/wp-content/uploads/2021/07/acl-reconstruction-illustration.png</a:t>
            </a:r>
            <a:endParaRPr lang="sr-Latn-RS" sz="1100" dirty="0"/>
          </a:p>
        </p:txBody>
      </p:sp>
    </p:spTree>
    <p:extLst>
      <p:ext uri="{BB962C8B-B14F-4D97-AF65-F5344CB8AC3E}">
        <p14:creationId xmlns:p14="http://schemas.microsoft.com/office/powerpoint/2010/main" val="1288366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A473209-2DFA-64A3-1D1C-994CD7624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CILJ</a:t>
            </a:r>
            <a:endParaRPr lang="sr-Latn-R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2ABF74DF-6A7B-69FA-2060-E2F7BC831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se ispita efekat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izokinetičkog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vježbanja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natkoljene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muskulature  na ukupni rad mišića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ekstenzora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fleksora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koljena u odnosu na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izotoničko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vježbanje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kod pacijenata nakon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ligamentoplastike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prednjeg ukrštenog ligamenta (LCA).</a:t>
            </a:r>
          </a:p>
          <a:p>
            <a:pPr marL="0" indent="0">
              <a:buNone/>
            </a:pP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D695798-D4D2-4017-8A1A-FA0F9A113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6488" y="642085"/>
            <a:ext cx="4895512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619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AF2099B-8816-6A97-3365-5B3F0B032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Materijali i metode</a:t>
            </a:r>
            <a:br>
              <a:rPr lang="sr-Latn-R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A65434F4-CEB1-7D7D-4D0E-7081C97B5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558" y="1258349"/>
            <a:ext cx="11450972" cy="5234525"/>
          </a:xfrm>
        </p:spPr>
        <p:txBody>
          <a:bodyPr numCol="2">
            <a:normAutofit fontScale="25000" lnSpcReduction="20000"/>
          </a:bodyPr>
          <a:lstStyle/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144 ispitanika oba pola nakon rekonstrukcije  prednjeg ukrštenog ligamenta primjenom hamstring grafa. Istraživanje je provedeno na Odjeljenju VII Zavoda za fizikalnu medicinu i rehabilitaciju  „Dr Miroslav Zotović” u Banjaluci. </a:t>
            </a:r>
            <a:endParaRPr lang="sr-Latn-RS" sz="5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en-US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grupe prema vrsti rehabilitacionog tretmana</a:t>
            </a:r>
            <a:endParaRPr lang="sr-Latn-RS" sz="5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6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grupa</a:t>
            </a:r>
            <a:r>
              <a:rPr lang="pl-PL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- izokinetičk</a:t>
            </a:r>
            <a:r>
              <a:rPr lang="en-US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l-PL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6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Biodex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System 4 Pro” 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(72 ispitanika, 36 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36 ž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pros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29.09 ± 4.6) 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 standardne vježbe u kineziterapiji provodili kao dodatnu terapiju još i  izokinetičke  vježbe. Izokinetički protokol vježbanja se sastojao od jednodnevnog izokinetičkog treninga u trajanju od 30 minuta, 5 x sedmično kroz šest sedmica. </a:t>
            </a:r>
            <a:endParaRPr lang="sr-Latn-RS" sz="56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pl-PL" sz="56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Dnevni izokinetički protokol vježbanja</a:t>
            </a:r>
            <a:r>
              <a:rPr lang="en-US" sz="56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pl-PL" sz="56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5600" b="1" i="1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min. 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zagrijavanja na stacionarnom biciklu i 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min.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vježbi istezanja natkoljene musculature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 ekstenzore i fleksore koljena prema metodi spektra brzina. Prilikom viših ugaonih brzina (240 i 180º/s) ispitanici su provodili 2 serije od po 20 izokinetičkih vježbi pri obimu pokreta od 0-90º u koljenu. Na niskim ugaonim brzinama (60-120º/s) ispitanici su provodili 5 serija izokinetičkih vježbi. Pauza između vježbi trajala je 90 s. </a:t>
            </a:r>
            <a:endParaRPr lang="sr-Latn-RS" sz="56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en-US" sz="5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en-US" sz="5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</a:t>
            </a:r>
            <a:r>
              <a:rPr lang="en-US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l-PL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 - izotonična </a:t>
            </a:r>
            <a:endParaRPr lang="en-US" sz="6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(72 ispitanika, 36 m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36 ž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pros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Star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27.88 ± 4.68) 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standardne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vježbe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kineziterapiji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kao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dodatna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izotoničn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vježb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 povećanje mišićne snage.</a:t>
            </a:r>
            <a:endParaRPr lang="en-US" sz="56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Dynamic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ukupno oko 30 mi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5 %  tjelesne mase (BW), do 20 ponavljanja u jednoj seriji</a:t>
            </a:r>
            <a:r>
              <a:rPr lang="en-US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pl-PL" sz="5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postepeno povećanje opterećenja za po 5% BW, ali se smanjivao broj ponavljanja i povećavao broj serija, tako da se dođe do submaksimalnog opterećenja od 30% BW u 5 serija po svega 5–8 ponavljanja. Nakon toga, poslije pauze od 2 do 3 minuta, te podešavanja aparata za vježbe zadnje lože natkoljenica i pozicioniranja ispitanika,  istim sistemom su se radile vježbe za mišiće zadnje lože buta. </a:t>
            </a:r>
            <a:endParaRPr lang="en-US" sz="56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TESTIRANJA: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koncentrično-koncentričnim izokinetičkim testom natkoljenih mišića (ekstenzora i fleksora koljena) pri ugaonoj brzini od 60°/s prije početka rehabilitacije </a:t>
            </a:r>
            <a:r>
              <a:rPr lang="sr-Latn-BA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inicijalno (-i) mjerenje</a:t>
            </a: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nakon tri sedmice </a:t>
            </a:r>
            <a:r>
              <a:rPr lang="sr-Latn-BA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(-3) </a:t>
            </a: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nakon šest sedmica provedene rehabilitacije </a:t>
            </a:r>
            <a:r>
              <a:rPr lang="sr-Latn-BA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(-6)</a:t>
            </a: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sr-Latn-RS" sz="5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 </a:t>
            </a:r>
            <a:r>
              <a:rPr lang="pl-PL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praćenja: ukupni rad ekstenzora povređene noge (EXTW) - J, i ukupni rad fleksora povređene noge (FLTW) – J. </a:t>
            </a:r>
            <a:endParaRPr lang="en-US" sz="5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statističku</a:t>
            </a:r>
            <a:r>
              <a:rPr lang="de-AT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analizu</a:t>
            </a:r>
            <a:r>
              <a:rPr lang="de-AT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koriš</a:t>
            </a:r>
            <a:r>
              <a:rPr lang="sr-Latn-BA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će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je</a:t>
            </a:r>
            <a:r>
              <a:rPr lang="de-AT" sz="5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analitičko-statistički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paket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SPSS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verzija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24.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Primjenjen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Kolmogorov-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Smirn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Shapiro-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Wilk’s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 –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nezavisnih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uzoraka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Mann</a:t>
            </a:r>
            <a:r>
              <a:rPr lang="sr-Latn-BA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Whitney</a:t>
            </a:r>
            <a:r>
              <a:rPr lang="sr-Latn-BA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Wilcoxon-ov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ranga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nivo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statističke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značajnosti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uzeli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AT" sz="5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smo</a:t>
            </a:r>
            <a:r>
              <a:rPr lang="de-AT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˂ 0,05 </a:t>
            </a:r>
            <a:endParaRPr lang="sr-Latn-RS" sz="5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1A7913E9-0107-B90C-09DF-F50CAD736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5481" y="365126"/>
            <a:ext cx="4895512" cy="89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663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406CB76-C377-9998-E1AC-80D8E7B3B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98" y="365125"/>
            <a:ext cx="10514901" cy="784167"/>
          </a:xfrm>
        </p:spPr>
        <p:txBody>
          <a:bodyPr>
            <a:normAutofit/>
          </a:bodyPr>
          <a:lstStyle/>
          <a:p>
            <a:r>
              <a:rPr lang="en-US" sz="1800" b="1" dirty="0" err="1"/>
              <a:t>Izokinetički</a:t>
            </a:r>
            <a:r>
              <a:rPr lang="en-US" sz="1800" b="1" dirty="0"/>
              <a:t> </a:t>
            </a:r>
            <a:r>
              <a:rPr lang="en-US" sz="1800" b="1" dirty="0" err="1"/>
              <a:t>kabinet</a:t>
            </a:r>
            <a:r>
              <a:rPr lang="en-US" sz="1800" b="1" dirty="0"/>
              <a:t> ZFMR “Dr Miroslav </a:t>
            </a:r>
            <a:r>
              <a:rPr lang="en-US" sz="1800" b="1" dirty="0" err="1"/>
              <a:t>Zotović</a:t>
            </a:r>
            <a:r>
              <a:rPr lang="en-US" sz="1800" b="1" dirty="0"/>
              <a:t>”                       </a:t>
            </a:r>
            <a:endParaRPr lang="sr-Latn-RS" sz="1800" b="1" dirty="0"/>
          </a:p>
        </p:txBody>
      </p:sp>
      <p:pic>
        <p:nvPicPr>
          <p:cNvPr id="5" name="Čuvar mesta za sadržaj 4">
            <a:extLst>
              <a:ext uri="{FF2B5EF4-FFF2-40B4-BE49-F238E27FC236}">
                <a16:creationId xmlns:a16="http://schemas.microsoft.com/office/drawing/2014/main" id="{CB8AE37A-A9A5-303D-22BA-DADF1FC31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9167" y="903024"/>
            <a:ext cx="6855089" cy="5141316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32423803-ADA4-C7CC-DA6D-953BB14161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2095" y="365125"/>
            <a:ext cx="3309026" cy="708783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id="{86D25C66-EFC8-A1F4-E67B-6049FF8CAE34}"/>
              </a:ext>
            </a:extLst>
          </p:cNvPr>
          <p:cNvSpPr txBox="1"/>
          <p:nvPr/>
        </p:nvSpPr>
        <p:spPr>
          <a:xfrm>
            <a:off x="7357145" y="5202687"/>
            <a:ext cx="50166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Latn-RS" dirty="0"/>
              <a:t>Slika 13. </a:t>
            </a:r>
            <a:r>
              <a:rPr lang="sr-Latn-RS" dirty="0" err="1"/>
              <a:t>Izokinetički</a:t>
            </a:r>
            <a:r>
              <a:rPr lang="sr-Latn-RS" dirty="0"/>
              <a:t> </a:t>
            </a:r>
            <a:r>
              <a:rPr lang="sr-Latn-RS" dirty="0" err="1"/>
              <a:t>dinamometar</a:t>
            </a:r>
            <a:r>
              <a:rPr lang="sr-Latn-RS" dirty="0"/>
              <a:t> </a:t>
            </a:r>
            <a:r>
              <a:rPr lang="sr-Latn-RS" dirty="0" err="1"/>
              <a:t>Biodex</a:t>
            </a:r>
            <a:r>
              <a:rPr lang="sr-Latn-RS" dirty="0"/>
              <a:t> 4 </a:t>
            </a:r>
            <a:r>
              <a:rPr lang="sr-Latn-RS" dirty="0" err="1"/>
              <a:t>Pro</a:t>
            </a:r>
            <a:r>
              <a:rPr lang="sr-Latn-RS" dirty="0"/>
              <a:t>. </a:t>
            </a:r>
            <a:endParaRPr lang="en-US" dirty="0"/>
          </a:p>
          <a:p>
            <a:r>
              <a:rPr lang="sr-Latn-RS" dirty="0"/>
              <a:t>(iz arhive autora S.N.)</a:t>
            </a:r>
          </a:p>
        </p:txBody>
      </p:sp>
    </p:spTree>
    <p:extLst>
      <p:ext uri="{BB962C8B-B14F-4D97-AF65-F5344CB8AC3E}">
        <p14:creationId xmlns:p14="http://schemas.microsoft.com/office/powerpoint/2010/main" val="1440233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F710423-3DE8-1FCC-A3D7-9698B4FC6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inicijalno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mjerenje</a:t>
            </a:r>
            <a:br>
              <a:rPr lang="sr-Latn-R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r-Latn-RS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C3A7C5F1-BF3C-7945-3710-ADA7AB946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9592" y="913169"/>
            <a:ext cx="5291608" cy="517048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1EF95F1C-0C58-0286-8BBB-9E69EAE7B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784" y="1143564"/>
            <a:ext cx="5008408" cy="502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21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71BD48F-7EBF-5457-5ACE-5DF4A81C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m. quadriceps /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inicijalno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pol</a:t>
            </a:r>
            <a:endParaRPr lang="sr-Latn-RS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9A8790EC-4EEE-079C-9D5A-0339307B5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9210" y="1287626"/>
            <a:ext cx="5766318" cy="356350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24281F45-2C9B-A726-D31E-E78667DA8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189" y="1390261"/>
            <a:ext cx="5207647" cy="5290457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A00B8BE4-DBB6-EB44-4362-DA8154BC8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2773" y="339396"/>
            <a:ext cx="4895512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24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2656661-D20A-B168-431A-CE1CF1309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zadnja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loža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inicijalno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pol</a:t>
            </a:r>
            <a:endParaRPr lang="sr-Latn-RS" dirty="0"/>
          </a:p>
        </p:txBody>
      </p:sp>
      <p:pic>
        <p:nvPicPr>
          <p:cNvPr id="7" name="Čuvar mesta za sadržaj 6">
            <a:extLst>
              <a:ext uri="{FF2B5EF4-FFF2-40B4-BE49-F238E27FC236}">
                <a16:creationId xmlns:a16="http://schemas.microsoft.com/office/drawing/2014/main" id="{C72191BE-2510-7DE9-70F7-AE65EA810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9001" y="1619515"/>
            <a:ext cx="5783580" cy="2729484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90CBB8EB-12EE-6FE9-9EBD-E084A897D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160" y="1436215"/>
            <a:ext cx="5733288" cy="473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58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82BF309-0035-6450-BDC6-07DD54BD8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m. quadriceps / 3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sedmice</a:t>
            </a:r>
            <a:endParaRPr lang="sr-Latn-RS" dirty="0"/>
          </a:p>
        </p:txBody>
      </p:sp>
      <p:pic>
        <p:nvPicPr>
          <p:cNvPr id="5" name="Čuvar mesta za sadržaj 4">
            <a:extLst>
              <a:ext uri="{FF2B5EF4-FFF2-40B4-BE49-F238E27FC236}">
                <a16:creationId xmlns:a16="http://schemas.microsoft.com/office/drawing/2014/main" id="{3EAD768A-D087-1B1F-D551-F6F51C749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730" y="2045843"/>
            <a:ext cx="5942076" cy="122224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6B9A13D0-E747-3E75-520E-B2FF8C13E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2057" y="71288"/>
            <a:ext cx="4629914" cy="3465013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B601DB02-BBDD-F603-3B7A-A72483B119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730" y="3177043"/>
            <a:ext cx="5992368" cy="2892552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573B58A0-05F5-EE10-63EE-E4B29D0D4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4069" y="3536301"/>
            <a:ext cx="4118917" cy="323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01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FC6B5E7-7A50-CCC0-0017-3B96D69A6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zadnja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loža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 3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sedmice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pol</a:t>
            </a:r>
            <a:endParaRPr lang="sr-Latn-RS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948AF1CD-1EFE-C999-1F6B-4301A934FD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0547" y="1335816"/>
            <a:ext cx="5783580" cy="2714244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AA95F446-184F-B5AF-4D38-697CCFC4A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9529" y="76183"/>
            <a:ext cx="3883900" cy="3447193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831973FA-F3F4-6EA1-1916-FF85565F5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4724" y="3523376"/>
            <a:ext cx="4732917" cy="3258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56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691DAB1-6865-10D2-4962-4ECF8AE1F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m. quadriceps / 6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sedmica</a:t>
            </a:r>
            <a:endParaRPr lang="sr-Latn-RS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AF0DF1D8-31CA-351D-AE0D-6DBF0BDE30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5905" y="1544590"/>
            <a:ext cx="5992368" cy="1330452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1CB82347-7867-35AD-E095-5805A945C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709" y="190018"/>
            <a:ext cx="4645091" cy="3298861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DA7374A4-6400-8461-1CAA-7AB445206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905" y="2990430"/>
            <a:ext cx="5992368" cy="2892552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85A9794A-3E31-D617-A9F8-0BCEAD3669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8653" y="3610998"/>
            <a:ext cx="4070759" cy="305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711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43B5178-F8C4-D232-5C6C-E68BC3EAC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zadnja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loža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 6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sedmica</a:t>
            </a:r>
            <a:endParaRPr lang="sr-Latn-RS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A6BC256A-056A-6532-5CA0-74B7E7B65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74476"/>
            <a:ext cx="5783580" cy="123748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A7F82B4A-0039-9E00-FEB5-C6A7C1F45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00039"/>
            <a:ext cx="5823204" cy="282244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230B558A-0110-99E7-B9D0-B5D116614C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780" y="1"/>
            <a:ext cx="4407439" cy="3337798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518FC248-5D83-D65C-4D42-09CEB74F41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942" y="3200401"/>
            <a:ext cx="4642470" cy="366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386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3B1E246-6560-3D21-FF92-197F8D307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m. quadriceps / 3 -6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sedmica</a:t>
            </a:r>
            <a:endParaRPr lang="sr-Latn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CE843E5F-A79C-E2B8-F622-4CFE02407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4328" y="1511559"/>
            <a:ext cx="10515600" cy="509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744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917DB65-6EB2-7F55-558B-214A497BC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zadnja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loža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/ 3 -6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sedmica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555EED40-A818-259A-287C-D43E78AFB2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3541" y="1259633"/>
            <a:ext cx="11083327" cy="523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243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EB1A76A-DD54-4E6C-F7D2-7FA4A29BA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057"/>
            <a:ext cx="10515600" cy="612397"/>
          </a:xfrm>
        </p:spPr>
        <p:txBody>
          <a:bodyPr>
            <a:noAutofit/>
          </a:bodyPr>
          <a:lstStyle/>
          <a:p>
            <a:r>
              <a:rPr lang="pl-PL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br>
              <a:rPr lang="sr-Latn-R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r-Latn-RS" sz="20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1FDE257E-BD3E-AABD-B30F-B0DF03A89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001" y="411061"/>
            <a:ext cx="11971091" cy="6446939"/>
          </a:xfrm>
        </p:spPr>
        <p:txBody>
          <a:bodyPr numCol="1"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pl-PL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restauracija mišićne snage ekstenzora i fleksora koljena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H/Q ratio 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unilat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pl-PL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kontralateraln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pl-PL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balans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pl-PL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povratak svakodnevnim i sportskim aktivmostima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rehabilitaciji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ovih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pacijenata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uspješno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koriste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izotoničke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vježbe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posebna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pažnja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usmjerena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fiziologiju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mišićne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kontrakcije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primjena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terapijske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vježbe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koja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će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aktivirati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regrutovati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što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veći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broj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mišićnih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vlakana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Lorendzon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al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1989)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histološk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nivo u mišićnim vlaknima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hipertrofij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mišića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natkoljenice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uzrokovane povećanjem ukupnog mišićnog rada, što pozitivno korelira sa našim istraživanjem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većini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izv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eštaja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izokinetički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trening efikasniji po pitanju povećanja mišićnog rada  u odnosu na ostale načine treniranja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Neki autori su još i prije ekspanzije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izokinetike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izvještavali da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izokinetika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pruža mnogo brži oporavak svih performansi mišića, kao i bržeg povratka ranijim sportskim i rekreativnim aktivnostima, što i naš rad može da potvrdi (Huang et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2003). </a:t>
            </a:r>
            <a:endParaRPr lang="en-US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neki autori favorizuju ovakav vid treninga kod situacija gdje je primarni cilj postizanje ravnoteže operisanog i zdravog ekstremiteta (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2020).</a:t>
            </a:r>
            <a:endParaRPr lang="en-US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izokinetičkim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vježbanjem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brže i efikasnije postiže jačina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hamstringa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indirektno i jačina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kvadricepsa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Goetschius</a:t>
            </a:r>
            <a:r>
              <a:rPr lang="sr-Latn-BA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Hart (2016) napominju da je r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azlika obrtnog momenta sile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povređene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odnosu na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nepovređenu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nogu  jako bitna za funkcionisanje koljena, ali se </a:t>
            </a:r>
            <a:r>
              <a:rPr lang="sr-Latn-BA" sz="16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vremenom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taj nedostatak reflektuje i na ostale zglobne sisteme.  Naš rad potvrđuje ove činjenice. </a:t>
            </a:r>
            <a:endParaRPr lang="en-US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Matta</a:t>
            </a:r>
            <a:r>
              <a:rPr lang="sr-Latn-B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sar. (2017) su potvrdili efikasnost 14-sedmične primjene </a:t>
            </a:r>
            <a:r>
              <a:rPr lang="sr-Latn-BA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izokinetičke</a:t>
            </a:r>
            <a:r>
              <a:rPr lang="sr-Latn-B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terapije u odnosu na </a:t>
            </a:r>
            <a:r>
              <a:rPr lang="sr-Latn-BA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izotonične</a:t>
            </a:r>
            <a:r>
              <a:rPr lang="sr-Latn-B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vježbe, gdje je cilj bio postizanja selektivne hipertrofije </a:t>
            </a:r>
            <a:r>
              <a:rPr lang="sr-Latn-BA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kvadricepsa</a:t>
            </a:r>
            <a:r>
              <a:rPr lang="sr-Latn-B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Rezultati našeg istraživanja su vrlo bliski rezultatima u navedenim istraživanjima kada je u pitanju ukupni rad (J) mišića </a:t>
            </a:r>
            <a:r>
              <a:rPr lang="sr-Latn-BA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natkoljenica</a:t>
            </a:r>
            <a:r>
              <a:rPr lang="sr-Latn-B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R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internacionalnom programu “FIFA 11 +” sa novim programom za zagrijavanje (NWP) koristili su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izokinetiku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kao jedan od najčešćih programa zagrijavanja koji se koristi za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sprečavanje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povreda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fudbalu. “FIFA 11 +” integriše aerobnu snagu, snagu i ravnotežu.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najviši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nivo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izokinetičke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snage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 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porastao na 60°/s  u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kvadricepsu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NWP 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Ghareeb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al., 2017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sr-Latn-BA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Ovaj rezultat je pozitivno korelirao sa rezultatima našeg istraživanja. </a:t>
            </a:r>
            <a:endParaRPr lang="en-US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Primjenom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izokinetičkih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vježbi  se tokom cijelog obima pokreta opterećuje samo ciljani mišić, za razliku od </a:t>
            </a:r>
            <a:r>
              <a:rPr lang="sr-Latn-BA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izotoničke</a:t>
            </a:r>
            <a:r>
              <a:rPr lang="sr-Latn-BA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vježbe gdje je maksimalno opterećenje samo u jednom dijelu obima pokreta. </a:t>
            </a:r>
            <a:r>
              <a:rPr lang="sr-Latn-BA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 bi mogao biti ključni razlog </a:t>
            </a:r>
            <a:r>
              <a:rPr lang="sr-Latn-BA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prednosti</a:t>
            </a:r>
            <a:r>
              <a:rPr lang="sr-Latn-BA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izokinetičkog</a:t>
            </a:r>
            <a:r>
              <a:rPr lang="sr-Latn-BA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treninga u odnosu na </a:t>
            </a:r>
            <a:r>
              <a:rPr lang="sr-Latn-BA" sz="1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izotoničke</a:t>
            </a:r>
            <a:r>
              <a:rPr lang="sr-Latn-BA" sz="1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pacijenata nakon RLCA. </a:t>
            </a:r>
            <a:endParaRPr lang="sr-Latn-RS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46937DF-C7DE-BA2B-D4DF-5C4931DD1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4591" y="236999"/>
            <a:ext cx="3879209" cy="82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37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FEE806E-1FFA-6534-1969-5D60D9E73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Zaključak</a:t>
            </a:r>
            <a:br>
              <a:rPr lang="sr-Latn-R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410B61B5-13D5-0E32-2641-F12B6558A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Efekat </a:t>
            </a:r>
            <a:r>
              <a:rPr lang="sr-Latn-BA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izokinetičkog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treninga kod pacijenata nakon rekonstrukcije LCA je bolji u odnosu na </a:t>
            </a:r>
            <a:r>
              <a:rPr lang="sr-Latn-BA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izotonični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način vježbanja u rehabilitaciji  </a:t>
            </a:r>
            <a:r>
              <a:rPr lang="sr-Latn-BA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ekstenzora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sr-Latn-BA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fleksora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koljena u prvih četiri mjeseca nakon operacije. </a:t>
            </a:r>
            <a:r>
              <a:rPr lang="sr-Latn-BA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Izokinetičkim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treningom postižemo veći ukupni rad mišića, što rezultira većim porastom mišićne snage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izdržljivosti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pacijenata nakon RLCA u odnosu na </a:t>
            </a:r>
            <a:r>
              <a:rPr lang="sr-Latn-BA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izotonični</a:t>
            </a:r>
            <a:r>
              <a:rPr lang="sr-Latn-B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trening.</a:t>
            </a:r>
            <a:endParaRPr lang="sr-Latn-R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FF94DCBD-3C1F-2F0F-C2F0-DFA46452D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6782" y="304111"/>
            <a:ext cx="4907705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512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80BBCE-BD31-FCF5-BA27-8FE2807C2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3DF6828F-B6BE-18A6-D445-E2D387F8F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800" dirty="0"/>
          </a:p>
          <a:p>
            <a:pPr marL="0" indent="0" algn="ctr">
              <a:buNone/>
            </a:pPr>
            <a:endParaRPr lang="en-US" sz="4800" dirty="0"/>
          </a:p>
          <a:p>
            <a:pPr marL="0" indent="0" algn="ctr">
              <a:buNone/>
            </a:pPr>
            <a:r>
              <a:rPr lang="en-US" sz="4800" dirty="0"/>
              <a:t>HVALA ZA PAŽNJU!</a:t>
            </a:r>
            <a:endParaRPr lang="sr-Latn-RS" sz="48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EB7B8B92-FBE0-FD14-85C9-9D9DE63E3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6782" y="304111"/>
            <a:ext cx="4907705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328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1376</Words>
  <Application>Microsoft Office PowerPoint</Application>
  <PresentationFormat>Široki ekran</PresentationFormat>
  <Paragraphs>69</Paragraphs>
  <Slides>17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3" baseType="lpstr">
      <vt:lpstr>&amp;quot</vt:lpstr>
      <vt:lpstr>Arial</vt:lpstr>
      <vt:lpstr>Calibri</vt:lpstr>
      <vt:lpstr>Calibri Light</vt:lpstr>
      <vt:lpstr>Times New Roman</vt:lpstr>
      <vt:lpstr>Tema Office</vt:lpstr>
      <vt:lpstr>    Naučna konferencija ZNANjEM DO ZDRAVLjA  Međunarodna naučna konferencija - Znanjem do zdravlja SANUS 2022.   Prijedor, 3.–4. 6. 2022.    UKUPNI RAD MIŠIĆA NATKOLJENICE PRILIKOM IZOKINETIČKOG TRENINGA U ODNOSU NA IZOTONIČNI      Siniša Nikolić1, Bogdana Mraković2  1,2Zavod za fizikalnu medicinu i rehabilitaciju „Dr Miroslav Zotović”, Slatinska 11, Banja Luka, 78 000 Banja Luka, Bosna i Hercegovina. </vt:lpstr>
      <vt:lpstr>UVOD </vt:lpstr>
      <vt:lpstr>CILJ</vt:lpstr>
      <vt:lpstr>Materijali i metode </vt:lpstr>
      <vt:lpstr>Izokinetički kabinet ZFMR “Dr Miroslav Zotović”                       </vt:lpstr>
      <vt:lpstr>Rezultati – inicijalno mjerenje </vt:lpstr>
      <vt:lpstr>Rezultati - m. quadriceps / inicijalno – grupe i pol</vt:lpstr>
      <vt:lpstr>Rezultati – zadnja loža/ inicijalno – grupe i pol</vt:lpstr>
      <vt:lpstr>Rezultati – m. quadriceps / 3 sedmice</vt:lpstr>
      <vt:lpstr>Rezultati – zadnja loža/ 3 sedmice – grupe i pol</vt:lpstr>
      <vt:lpstr>Rezultati – m. quadriceps / 6 sedmica</vt:lpstr>
      <vt:lpstr>Rezultati – zadnja loža/ 6 sedmica</vt:lpstr>
      <vt:lpstr>Rezultati - m. quadriceps / 3 -6 sedmica</vt:lpstr>
      <vt:lpstr>Rezultati - zadnja loža / 3 -6 sedmica</vt:lpstr>
      <vt:lpstr>Diskusija </vt:lpstr>
      <vt:lpstr>Zaključak </vt:lpstr>
      <vt:lpstr>PowerPoint prezentacija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Naučna konferencija ZNANjEM DO ZDRAVLjA  Međunarodna naučna konferencija - Znanjem do zdravlja SANUS 2022.       UKUPNI RAD MIŠIĆA NATKOLJENICE PRILIKOM IZOKINETIČKOG TRENINGA U ODNOSU NA IZOTONIČNI      Siniša Nikolić1, Bogdana Mraković2  1,2Zavod za fizikalnu medicinu i rehabilitaciju „Dr Miroslav Zotović”, Slatinska 11, Banja Luka, 78 000 Banja Luka, Bosna i Hercegovina. </dc:title>
  <dc:creator>Izokinetika Slatina</dc:creator>
  <cp:lastModifiedBy>Izokinetika Slatina</cp:lastModifiedBy>
  <cp:revision>7</cp:revision>
  <dcterms:created xsi:type="dcterms:W3CDTF">2022-05-30T05:54:49Z</dcterms:created>
  <dcterms:modified xsi:type="dcterms:W3CDTF">2022-05-30T11:43:03Z</dcterms:modified>
</cp:coreProperties>
</file>