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76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99A3-41C5-A55D-9BF8FADB9896}"/>
              </c:ext>
            </c:extLst>
          </c:dPt>
          <c:dPt>
            <c:idx val="1"/>
            <c:bubble3D val="0"/>
            <c:spPr>
              <a:solidFill>
                <a:schemeClr val="accent5">
                  <a:tint val="77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99A3-41C5-A55D-9BF8FADB989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'medianus -dob'!$J$12:$J$13</c:f>
              <c:strCache>
                <c:ptCount val="2"/>
                <c:pt idx="0">
                  <c:v>&lt; 49godina</c:v>
                </c:pt>
                <c:pt idx="1">
                  <c:v>&gt;50 godina</c:v>
                </c:pt>
              </c:strCache>
            </c:strRef>
          </c:cat>
          <c:val>
            <c:numRef>
              <c:f>'medianus -dob'!$K$12:$K$13</c:f>
              <c:numCache>
                <c:formatCode>0.00%</c:formatCode>
                <c:ptCount val="2"/>
                <c:pt idx="0">
                  <c:v>0.48750000000000021</c:v>
                </c:pt>
                <c:pt idx="1">
                  <c:v>0.51249999999999996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9A3-41C5-A55D-9BF8FADB98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4/16/2022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77334" y="1099039"/>
            <a:ext cx="8596668" cy="524900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3300" dirty="0" smtClean="0">
                <a:latin typeface="+mj-lt"/>
                <a:cs typeface="Times New Roman" panose="02020603050405020304" pitchFamily="18" charset="0"/>
              </a:rPr>
              <a:t>UNIVER</a:t>
            </a:r>
            <a:r>
              <a:rPr lang="sr-Latn-RS" sz="3300" dirty="0" smtClean="0">
                <a:latin typeface="+mj-lt"/>
                <a:cs typeface="Times New Roman" panose="02020603050405020304" pitchFamily="18" charset="0"/>
              </a:rPr>
              <a:t>Z</a:t>
            </a:r>
            <a:r>
              <a:rPr lang="en-US" sz="3300" dirty="0" smtClean="0">
                <a:latin typeface="+mj-lt"/>
                <a:cs typeface="Times New Roman" panose="02020603050405020304" pitchFamily="18" charset="0"/>
              </a:rPr>
              <a:t>ITET </a:t>
            </a:r>
            <a:r>
              <a:rPr lang="sr-Latn-RS" sz="3300" dirty="0" smtClean="0">
                <a:latin typeface="+mj-lt"/>
                <a:cs typeface="Times New Roman" panose="02020603050405020304" pitchFamily="18" charset="0"/>
              </a:rPr>
              <a:t>U BANJA  LUCI </a:t>
            </a:r>
          </a:p>
          <a:p>
            <a:pPr marL="0" indent="0">
              <a:buNone/>
            </a:pPr>
            <a:r>
              <a:rPr lang="sr-Latn-RS" sz="3300" dirty="0" smtClean="0">
                <a:latin typeface="+mj-lt"/>
                <a:cs typeface="Times New Roman" panose="02020603050405020304" pitchFamily="18" charset="0"/>
              </a:rPr>
              <a:t>MEDICINSKI FAKULTET</a:t>
            </a:r>
            <a:endParaRPr lang="en-US" sz="3300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300" dirty="0" smtClean="0">
              <a:latin typeface="+mj-lt"/>
            </a:endParaRPr>
          </a:p>
          <a:p>
            <a:pPr marL="0" indent="0">
              <a:buNone/>
            </a:pPr>
            <a:endParaRPr lang="sr-Latn-RS" sz="3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600" dirty="0" smtClean="0">
                <a:latin typeface="+mj-lt"/>
                <a:cs typeface="Times New Roman" panose="02020603050405020304" pitchFamily="18" charset="0"/>
              </a:rPr>
              <a:t>ISPITIVANJE </a:t>
            </a:r>
            <a:r>
              <a:rPr lang="en-US" sz="4600" dirty="0">
                <a:latin typeface="+mj-lt"/>
                <a:cs typeface="Times New Roman" panose="02020603050405020304" pitchFamily="18" charset="0"/>
              </a:rPr>
              <a:t>ELEKTROFIZIOLOŠKIH PROMJENA SENZITIVNIH NERAVA  GORNJIH I DONJIH EKSTREMITETA </a:t>
            </a:r>
          </a:p>
          <a:p>
            <a:pPr marL="0" indent="0">
              <a:buNone/>
            </a:pPr>
            <a:endParaRPr lang="sr-Latn-RS" sz="2400" dirty="0" smtClean="0"/>
          </a:p>
          <a:p>
            <a:pPr marL="0" indent="0">
              <a:buNone/>
            </a:pPr>
            <a:endParaRPr lang="sr-Latn-RS" sz="2400" dirty="0"/>
          </a:p>
          <a:p>
            <a:pPr marL="0" indent="0">
              <a:buNone/>
            </a:pPr>
            <a:endParaRPr lang="sr-Latn-RS" sz="2400" dirty="0" smtClean="0"/>
          </a:p>
          <a:p>
            <a:pPr marL="0" indent="0">
              <a:buNone/>
            </a:pPr>
            <a:endParaRPr lang="sr-Latn-RS" sz="2400" dirty="0"/>
          </a:p>
          <a:p>
            <a:pPr marL="0" indent="0">
              <a:buNone/>
            </a:pPr>
            <a:endParaRPr lang="sr-Latn-RS" sz="2400" dirty="0" smtClean="0"/>
          </a:p>
          <a:p>
            <a:pPr marL="0" indent="0">
              <a:buNone/>
            </a:pPr>
            <a:r>
              <a:rPr lang="sr-Latn-RS" sz="3300" dirty="0"/>
              <a:t> </a:t>
            </a:r>
            <a:r>
              <a:rPr lang="sr-Latn-RS" sz="3300" dirty="0" smtClean="0"/>
              <a:t>                                 </a:t>
            </a:r>
            <a:r>
              <a:rPr lang="sr-Latn-RS" sz="3300" dirty="0" smtClean="0">
                <a:latin typeface="+mj-lt"/>
                <a:cs typeface="Times New Roman" panose="02020603050405020304" pitchFamily="18" charset="0"/>
              </a:rPr>
              <a:t>ŽELJKA RAČETOVIĆ, STUDENT I GODINE III CIKLUSA STUDIJA</a:t>
            </a:r>
          </a:p>
          <a:p>
            <a:pPr marL="0" indent="0">
              <a:buNone/>
            </a:pPr>
            <a:endParaRPr lang="sr-Latn-RS" sz="3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Latn-RS" sz="3300" dirty="0" smtClean="0">
                <a:latin typeface="+mj-lt"/>
                <a:cs typeface="Times New Roman" panose="02020603050405020304" pitchFamily="18" charset="0"/>
              </a:rPr>
              <a:t>BANJALUKA, APRIL 2022.GODINE</a:t>
            </a:r>
            <a:endParaRPr lang="sr-Latn-RS" sz="3300" dirty="0" smtClean="0">
              <a:latin typeface="+mj-lt"/>
            </a:endParaRPr>
          </a:p>
          <a:p>
            <a:pPr marL="0" indent="0">
              <a:buNone/>
            </a:pPr>
            <a:r>
              <a:rPr lang="sr-Latn-RS" sz="3200" dirty="0"/>
              <a:t> </a:t>
            </a:r>
            <a:r>
              <a:rPr lang="sr-Latn-RS" sz="3200" dirty="0" smtClean="0"/>
              <a:t>               </a:t>
            </a:r>
            <a:endParaRPr lang="en-US" sz="3200" dirty="0"/>
          </a:p>
          <a:p>
            <a:pPr marL="0" indent="0">
              <a:buNone/>
            </a:pP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5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37493"/>
            <a:ext cx="8596668" cy="5003870"/>
          </a:xfrm>
        </p:spPr>
        <p:txBody>
          <a:bodyPr>
            <a:normAutofit/>
          </a:bodyPr>
          <a:lstStyle/>
          <a:p>
            <a:r>
              <a:rPr lang="en-US" sz="2000" dirty="0" err="1"/>
              <a:t>Postoje</a:t>
            </a:r>
            <a:r>
              <a:rPr lang="en-US" sz="2000" dirty="0"/>
              <a:t> </a:t>
            </a:r>
            <a:r>
              <a:rPr lang="en-US" sz="2000" dirty="0" err="1"/>
              <a:t>različiti</a:t>
            </a:r>
            <a:r>
              <a:rPr lang="en-US" sz="2000" dirty="0"/>
              <a:t> </a:t>
            </a:r>
            <a:r>
              <a:rPr lang="en-US" sz="2000" dirty="0" err="1"/>
              <a:t>faktori</a:t>
            </a:r>
            <a:r>
              <a:rPr lang="en-US" sz="2000" dirty="0"/>
              <a:t> </a:t>
            </a:r>
            <a:r>
              <a:rPr lang="en-US" sz="2000" dirty="0" err="1"/>
              <a:t>koji</a:t>
            </a:r>
            <a:r>
              <a:rPr lang="en-US" sz="2000" dirty="0"/>
              <a:t> </a:t>
            </a:r>
            <a:r>
              <a:rPr lang="en-US" sz="2000" dirty="0" err="1"/>
              <a:t>utiču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provodljivost</a:t>
            </a:r>
            <a:r>
              <a:rPr lang="en-US" sz="2000" dirty="0"/>
              <a:t> </a:t>
            </a:r>
            <a:r>
              <a:rPr lang="en-US" sz="2000" dirty="0" err="1"/>
              <a:t>nerava</a:t>
            </a:r>
            <a:r>
              <a:rPr lang="en-US" sz="2000" dirty="0"/>
              <a:t>: </a:t>
            </a:r>
            <a:r>
              <a:rPr lang="en-US" sz="2000" dirty="0" err="1"/>
              <a:t>starost</a:t>
            </a:r>
            <a:r>
              <a:rPr lang="en-US" sz="2000" dirty="0"/>
              <a:t>, </a:t>
            </a:r>
            <a:r>
              <a:rPr lang="en-US" sz="2000" dirty="0" err="1"/>
              <a:t>visina</a:t>
            </a:r>
            <a:r>
              <a:rPr lang="en-US" sz="2000" dirty="0"/>
              <a:t>, pol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indeksi</a:t>
            </a:r>
            <a:r>
              <a:rPr lang="en-US" sz="2000" dirty="0"/>
              <a:t> </a:t>
            </a:r>
            <a:r>
              <a:rPr lang="en-US" sz="2000" dirty="0" err="1"/>
              <a:t>tjelesne</a:t>
            </a:r>
            <a:r>
              <a:rPr lang="en-US" sz="2000" dirty="0"/>
              <a:t> </a:t>
            </a:r>
            <a:r>
              <a:rPr lang="en-US" sz="2000" dirty="0" err="1"/>
              <a:t>mase</a:t>
            </a:r>
            <a:r>
              <a:rPr lang="en-US" sz="2000" dirty="0"/>
              <a:t>. </a:t>
            </a:r>
            <a:endParaRPr lang="sr-Latn-RS" sz="2000" dirty="0" smtClean="0"/>
          </a:p>
          <a:p>
            <a:endParaRPr lang="sr-Latn-RS" sz="2000" dirty="0" smtClean="0"/>
          </a:p>
          <a:p>
            <a:r>
              <a:rPr lang="en-US" sz="2000" dirty="0" err="1"/>
              <a:t>Patološke</a:t>
            </a:r>
            <a:r>
              <a:rPr lang="en-US" sz="2000" dirty="0"/>
              <a:t> </a:t>
            </a:r>
            <a:r>
              <a:rPr lang="en-US" sz="2000" dirty="0" err="1"/>
              <a:t>promjene</a:t>
            </a:r>
            <a:r>
              <a:rPr lang="en-US" sz="2000" dirty="0"/>
              <a:t> </a:t>
            </a:r>
            <a:r>
              <a:rPr lang="en-US" sz="2000" dirty="0" err="1"/>
              <a:t>mijelinske</a:t>
            </a:r>
            <a:r>
              <a:rPr lang="en-US" sz="2000" dirty="0"/>
              <a:t> </a:t>
            </a:r>
            <a:r>
              <a:rPr lang="en-US" sz="2000" dirty="0" err="1"/>
              <a:t>ovojnice</a:t>
            </a:r>
            <a:r>
              <a:rPr lang="en-US" sz="2000" dirty="0"/>
              <a:t> </a:t>
            </a:r>
            <a:r>
              <a:rPr lang="en-US" sz="2000" dirty="0" err="1"/>
              <a:t>nerva</a:t>
            </a:r>
            <a:r>
              <a:rPr lang="en-US" sz="2000" dirty="0"/>
              <a:t> </a:t>
            </a:r>
            <a:r>
              <a:rPr lang="en-US" sz="2000" dirty="0" err="1"/>
              <a:t>dovode</a:t>
            </a:r>
            <a:r>
              <a:rPr lang="en-US" sz="2000" dirty="0"/>
              <a:t> do </a:t>
            </a:r>
            <a:r>
              <a:rPr lang="en-US" sz="2000" dirty="0" err="1"/>
              <a:t>usporenja</a:t>
            </a:r>
            <a:r>
              <a:rPr lang="en-US" sz="2000" dirty="0"/>
              <a:t> </a:t>
            </a:r>
            <a:r>
              <a:rPr lang="en-US" sz="2000" dirty="0" err="1"/>
              <a:t>brzine</a:t>
            </a:r>
            <a:r>
              <a:rPr lang="en-US" sz="2000" dirty="0"/>
              <a:t> </a:t>
            </a:r>
            <a:r>
              <a:rPr lang="en-US" sz="2000" dirty="0" err="1"/>
              <a:t>provodljivosti</a:t>
            </a:r>
            <a:r>
              <a:rPr lang="en-US" sz="2000" dirty="0"/>
              <a:t>, a </a:t>
            </a:r>
            <a:r>
              <a:rPr lang="en-US" sz="2000" dirty="0" err="1"/>
              <a:t>dominantno</a:t>
            </a:r>
            <a:r>
              <a:rPr lang="en-US" sz="2000" dirty="0"/>
              <a:t> </a:t>
            </a:r>
            <a:r>
              <a:rPr lang="en-US" sz="2000" dirty="0" err="1"/>
              <a:t>aksonalno</a:t>
            </a:r>
            <a:r>
              <a:rPr lang="en-US" sz="2000" dirty="0"/>
              <a:t> </a:t>
            </a:r>
            <a:r>
              <a:rPr lang="en-US" sz="2000" dirty="0" err="1"/>
              <a:t>oštećenje</a:t>
            </a:r>
            <a:r>
              <a:rPr lang="en-US" sz="2000" dirty="0"/>
              <a:t> </a:t>
            </a:r>
            <a:r>
              <a:rPr lang="en-US" sz="2000" dirty="0" err="1"/>
              <a:t>dovodi</a:t>
            </a:r>
            <a:r>
              <a:rPr lang="en-US" sz="2000" dirty="0"/>
              <a:t> do </a:t>
            </a:r>
            <a:r>
              <a:rPr lang="en-US" sz="2000" dirty="0" err="1"/>
              <a:t>redukcije</a:t>
            </a:r>
            <a:r>
              <a:rPr lang="en-US" sz="2000" dirty="0"/>
              <a:t> amplitude </a:t>
            </a:r>
            <a:r>
              <a:rPr lang="en-US" sz="2000" dirty="0" err="1"/>
              <a:t>potencijala</a:t>
            </a:r>
            <a:r>
              <a:rPr lang="en-US" sz="2000" dirty="0"/>
              <a:t>. </a:t>
            </a:r>
            <a:endParaRPr lang="sr-Latn-RS" sz="2000" dirty="0" smtClean="0"/>
          </a:p>
          <a:p>
            <a:endParaRPr lang="sr-Latn-RS" sz="2000" dirty="0" smtClean="0"/>
          </a:p>
          <a:p>
            <a:r>
              <a:rPr lang="en-US" sz="2000" dirty="0" err="1"/>
              <a:t>Polisegmentnom</a:t>
            </a:r>
            <a:r>
              <a:rPr lang="en-US" sz="2000" dirty="0"/>
              <a:t> </a:t>
            </a:r>
            <a:r>
              <a:rPr lang="en-US" sz="2000" dirty="0" err="1"/>
              <a:t>analizom</a:t>
            </a:r>
            <a:r>
              <a:rPr lang="en-US" sz="2000" dirty="0"/>
              <a:t> </a:t>
            </a:r>
            <a:r>
              <a:rPr lang="en-US" sz="2000" dirty="0" err="1"/>
              <a:t>perifernog</a:t>
            </a:r>
            <a:r>
              <a:rPr lang="en-US" sz="2000" dirty="0"/>
              <a:t> </a:t>
            </a:r>
            <a:r>
              <a:rPr lang="en-US" sz="2000" dirty="0" err="1"/>
              <a:t>nerva</a:t>
            </a:r>
            <a:r>
              <a:rPr lang="en-US" sz="2000" dirty="0"/>
              <a:t> </a:t>
            </a:r>
            <a:r>
              <a:rPr lang="en-US" sz="2000" dirty="0" err="1"/>
              <a:t>možemo</a:t>
            </a:r>
            <a:r>
              <a:rPr lang="en-US" sz="2000" dirty="0"/>
              <a:t> </a:t>
            </a:r>
            <a:r>
              <a:rPr lang="en-US" sz="2000" dirty="0" err="1"/>
              <a:t>precizno</a:t>
            </a:r>
            <a:r>
              <a:rPr lang="en-US" sz="2000" dirty="0"/>
              <a:t> </a:t>
            </a:r>
            <a:r>
              <a:rPr lang="en-US" sz="2000" dirty="0" err="1"/>
              <a:t>locirati</a:t>
            </a:r>
            <a:r>
              <a:rPr lang="en-US" sz="2000" dirty="0"/>
              <a:t> </a:t>
            </a:r>
            <a:r>
              <a:rPr lang="en-US" sz="2000" dirty="0" err="1"/>
              <a:t>područje</a:t>
            </a:r>
            <a:r>
              <a:rPr lang="en-US" sz="2000" dirty="0"/>
              <a:t> </a:t>
            </a:r>
            <a:r>
              <a:rPr lang="en-US" sz="2000" dirty="0" err="1"/>
              <a:t>kompresije</a:t>
            </a:r>
            <a:r>
              <a:rPr lang="en-US" sz="2000" dirty="0"/>
              <a:t>. </a:t>
            </a:r>
            <a:endParaRPr lang="sr-Latn-RS" sz="2000" dirty="0"/>
          </a:p>
        </p:txBody>
      </p:sp>
    </p:spTree>
    <p:extLst>
      <p:ext uri="{BB962C8B-B14F-4D97-AF65-F5344CB8AC3E}">
        <p14:creationId xmlns:p14="http://schemas.microsoft.com/office/powerpoint/2010/main" val="365986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542" y="782516"/>
            <a:ext cx="8596668" cy="5398476"/>
          </a:xfrm>
        </p:spPr>
        <p:txBody>
          <a:bodyPr/>
          <a:lstStyle/>
          <a:p>
            <a:r>
              <a:rPr lang="sr-Latn-RS" sz="2000" dirty="0" smtClean="0"/>
              <a:t>Elektroneurografija ( ENG ) se dijeli na motorni i senzitivni dio. </a:t>
            </a:r>
          </a:p>
          <a:p>
            <a:endParaRPr lang="sr-Latn-RS" sz="2000" dirty="0" smtClean="0"/>
          </a:p>
          <a:p>
            <a:r>
              <a:rPr lang="sr-Latn-RS" sz="2000" dirty="0" smtClean="0"/>
              <a:t>Ispituje periferne i kranijalne nerve.</a:t>
            </a:r>
          </a:p>
          <a:p>
            <a:endParaRPr lang="sr-Latn-RS" sz="2000" dirty="0" smtClean="0"/>
          </a:p>
          <a:p>
            <a:r>
              <a:rPr lang="sr-Latn-RS" sz="2000" dirty="0" smtClean="0"/>
              <a:t>Njome se verifikuju: </a:t>
            </a:r>
          </a:p>
          <a:p>
            <a:endParaRPr lang="sr-Latn-RS" sz="2000" dirty="0" smtClean="0"/>
          </a:p>
          <a:p>
            <a:r>
              <a:rPr lang="sr-Latn-RS" sz="2000" dirty="0" smtClean="0"/>
              <a:t>Brzina provodljivosti ( senzorna i motorna) ispitivanog nerava, </a:t>
            </a:r>
          </a:p>
          <a:p>
            <a:endParaRPr lang="sr-Latn-RS" sz="2000" dirty="0" smtClean="0"/>
          </a:p>
          <a:p>
            <a:r>
              <a:rPr lang="sr-Latn-RS" sz="2000" dirty="0" smtClean="0"/>
              <a:t>Amplitude motornih nerava i senzornih akcionih potencijala </a:t>
            </a:r>
          </a:p>
          <a:p>
            <a:endParaRPr lang="sr-Latn-RS" sz="2000" dirty="0" smtClean="0"/>
          </a:p>
          <a:p>
            <a:r>
              <a:rPr lang="sr-Latn-RS" sz="2000" dirty="0" smtClean="0"/>
              <a:t>Latence senzornih i motornih nerava ( vrijeme proteklo od električne stimulacije do regostrovanja akcionog potencijala ).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3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METODE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49670"/>
            <a:ext cx="8596668" cy="3657600"/>
          </a:xfrm>
        </p:spPr>
        <p:txBody>
          <a:bodyPr/>
          <a:lstStyle/>
          <a:p>
            <a:r>
              <a:rPr lang="sr-Latn-RS" sz="2000" dirty="0" smtClean="0"/>
              <a:t>Retrospektivno istraživanje u ZZFMR „ dr Miroslav Zotović“, u Kabinetu za elektromioneurografiju  (EMNG ), u periodu 01.01.-01.07.2021</a:t>
            </a:r>
            <a:r>
              <a:rPr lang="sr-Latn-RS" dirty="0" smtClean="0"/>
              <a:t>. </a:t>
            </a:r>
          </a:p>
          <a:p>
            <a:endParaRPr lang="sr-Latn-RS" dirty="0" smtClean="0"/>
          </a:p>
          <a:p>
            <a:r>
              <a:rPr lang="sr-Latn-RS" sz="2000" dirty="0" smtClean="0"/>
              <a:t>U istraživanje je bilo uključeno 80 ispitanika oba pola, 39 </a:t>
            </a:r>
            <a:r>
              <a:rPr lang="sr-Latn-RS" sz="2000" dirty="0"/>
              <a:t>(48,75% </a:t>
            </a:r>
            <a:r>
              <a:rPr lang="sr-Latn-RS" sz="2000" dirty="0" smtClean="0"/>
              <a:t>), je imalo </a:t>
            </a:r>
            <a:r>
              <a:rPr lang="sr-Latn-RS" sz="2000" u="sng" dirty="0"/>
              <a:t>&lt;</a:t>
            </a:r>
            <a:r>
              <a:rPr lang="en-US" sz="2000" dirty="0" smtClean="0"/>
              <a:t> 49</a:t>
            </a:r>
            <a:r>
              <a:rPr lang="sr-Latn-RS" sz="2000" dirty="0" smtClean="0"/>
              <a:t> godina ,</a:t>
            </a:r>
            <a:r>
              <a:rPr lang="en-US" sz="2000" dirty="0" smtClean="0"/>
              <a:t> </a:t>
            </a:r>
            <a:r>
              <a:rPr lang="sr-Latn-RS" sz="2000" dirty="0" smtClean="0"/>
              <a:t>a  &gt; 41 ( 51.25 %)  </a:t>
            </a:r>
            <a:r>
              <a:rPr lang="sr-Latn-RS" sz="2000" u="sng" dirty="0" smtClean="0"/>
              <a:t>&gt;</a:t>
            </a:r>
            <a:r>
              <a:rPr lang="sr-Latn-RS" sz="2000" dirty="0" smtClean="0"/>
              <a:t> 50 godina.</a:t>
            </a:r>
          </a:p>
          <a:p>
            <a:endParaRPr lang="sr-Latn-RS" sz="2000" dirty="0" smtClean="0"/>
          </a:p>
          <a:p>
            <a:r>
              <a:rPr lang="en-US" sz="2000" dirty="0" err="1" smtClean="0"/>
              <a:t>Mjerena</a:t>
            </a:r>
            <a:r>
              <a:rPr lang="en-US" sz="2000" dirty="0" smtClean="0"/>
              <a:t> </a:t>
            </a:r>
            <a:r>
              <a:rPr lang="en-US" sz="2000" dirty="0"/>
              <a:t>je </a:t>
            </a:r>
            <a:r>
              <a:rPr lang="en-US" sz="2000" dirty="0" err="1"/>
              <a:t>statistička</a:t>
            </a:r>
            <a:r>
              <a:rPr lang="en-US" sz="2000" dirty="0"/>
              <a:t> </a:t>
            </a:r>
            <a:r>
              <a:rPr lang="en-US" sz="2000" dirty="0" err="1"/>
              <a:t>značajnost</a:t>
            </a:r>
            <a:r>
              <a:rPr lang="en-US" sz="2000" dirty="0"/>
              <a:t> </a:t>
            </a:r>
            <a:r>
              <a:rPr lang="en-US" sz="2000" dirty="0" err="1"/>
              <a:t>razlika</a:t>
            </a:r>
            <a:r>
              <a:rPr lang="en-US" sz="2000" dirty="0"/>
              <a:t> u </a:t>
            </a:r>
            <a:r>
              <a:rPr lang="en-US" sz="2000" dirty="0" err="1"/>
              <a:t>amplitudi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brzini</a:t>
            </a:r>
            <a:r>
              <a:rPr lang="en-US" sz="2000" dirty="0"/>
              <a:t> </a:t>
            </a:r>
            <a:r>
              <a:rPr lang="en-US" sz="2000" dirty="0" err="1"/>
              <a:t>provođenja</a:t>
            </a:r>
            <a:r>
              <a:rPr lang="en-US" sz="2000" dirty="0"/>
              <a:t> </a:t>
            </a:r>
            <a:r>
              <a:rPr lang="en-US" sz="2000" dirty="0" err="1"/>
              <a:t>za</a:t>
            </a:r>
            <a:r>
              <a:rPr lang="en-US" sz="2000" dirty="0"/>
              <a:t> nerve </a:t>
            </a:r>
            <a:r>
              <a:rPr lang="en-US" sz="2000" dirty="0" err="1"/>
              <a:t>medianus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suralis</a:t>
            </a:r>
            <a:r>
              <a:rPr lang="en-US" sz="2000" dirty="0"/>
              <a:t> u </a:t>
            </a:r>
            <a:r>
              <a:rPr lang="en-US" sz="2000" dirty="0" err="1"/>
              <a:t>zavisnosti</a:t>
            </a:r>
            <a:r>
              <a:rPr lang="en-US" sz="2000" dirty="0"/>
              <a:t> od </a:t>
            </a:r>
            <a:r>
              <a:rPr lang="en-US" sz="2000" dirty="0" err="1"/>
              <a:t>starosti</a:t>
            </a:r>
            <a:r>
              <a:rPr lang="en-US" sz="2000" dirty="0"/>
              <a:t> </a:t>
            </a:r>
            <a:r>
              <a:rPr lang="en-US" sz="2000" dirty="0" err="1"/>
              <a:t>ispitanika</a:t>
            </a:r>
            <a:r>
              <a:rPr lang="en-US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0389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Dob ispitanika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9085249"/>
              </p:ext>
            </p:extLst>
          </p:nvPr>
        </p:nvGraphicFramePr>
        <p:xfrm>
          <a:off x="677863" y="1459524"/>
          <a:ext cx="8596312" cy="4582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9519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REZULTATI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426" y="1685804"/>
            <a:ext cx="8596668" cy="3880773"/>
          </a:xfrm>
        </p:spPr>
        <p:txBody>
          <a:bodyPr/>
          <a:lstStyle/>
          <a:p>
            <a:r>
              <a:rPr lang="bs-Latn-BA" sz="2000" dirty="0" smtClean="0"/>
              <a:t>Prosječna </a:t>
            </a:r>
            <a:r>
              <a:rPr lang="bs-Latn-BA" sz="2000" dirty="0"/>
              <a:t>vrijednost (SV) amplitude (mA), za n. medianus, za ispitanike mlađe od 50 godina je 8,48 (SD +/- 4,02), dok je srednja vrijednost amplitude, za n. medianus, kod ispitanika starijih od 50 godina 6,4 (SD </a:t>
            </a:r>
            <a:r>
              <a:rPr lang="bs-Latn-BA" sz="2000" u="sng" dirty="0"/>
              <a:t>+</a:t>
            </a:r>
            <a:r>
              <a:rPr lang="bs-Latn-BA" sz="2000" dirty="0"/>
              <a:t>4.01</a:t>
            </a:r>
            <a:r>
              <a:rPr lang="bs-Latn-BA" sz="2000" dirty="0" smtClean="0"/>
              <a:t>)</a:t>
            </a:r>
          </a:p>
          <a:p>
            <a:pPr marL="0" indent="0">
              <a:buNone/>
            </a:pPr>
            <a:endParaRPr lang="bs-Latn-BA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bs-Latn-BA" sz="2000" dirty="0" smtClean="0"/>
              <a:t>Srednja </a:t>
            </a:r>
            <a:r>
              <a:rPr lang="bs-Latn-BA" sz="2000" dirty="0"/>
              <a:t>vrijednost brzine provođenja (m/s), za n. medianus , za </a:t>
            </a:r>
            <a:r>
              <a:rPr lang="bs-Latn-BA" sz="2000" dirty="0" smtClean="0"/>
              <a:t>   ispitanike </a:t>
            </a:r>
            <a:r>
              <a:rPr lang="bs-Latn-BA" sz="2000" dirty="0"/>
              <a:t>mlađe od 50 godina je 54,94 (SD </a:t>
            </a:r>
            <a:r>
              <a:rPr lang="bs-Latn-BA" sz="2000" u="sng" dirty="0"/>
              <a:t>+ </a:t>
            </a:r>
            <a:r>
              <a:rPr lang="bs-Latn-BA" sz="2000" dirty="0"/>
              <a:t>5,01), dok je srednja vrijednost brzine provođenja (m/s), za n. medianus, za starije do 50 godina 53,75 (SD </a:t>
            </a:r>
            <a:r>
              <a:rPr lang="bs-Latn-BA" sz="2000" u="sng" dirty="0"/>
              <a:t>+</a:t>
            </a:r>
            <a:r>
              <a:rPr lang="bs-Latn-BA" sz="2000" dirty="0"/>
              <a:t> 4,37)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161151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REZULTATI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sz="2000" dirty="0"/>
              <a:t>Prosječna vrijednost </a:t>
            </a:r>
            <a:r>
              <a:rPr lang="bs-Latn-BA" sz="2000" dirty="0" smtClean="0"/>
              <a:t>brzine </a:t>
            </a:r>
            <a:r>
              <a:rPr lang="bs-Latn-BA" sz="2000" dirty="0"/>
              <a:t>provođenja (m/s), za n. suralis, za ispitanike mlađe od 49 godina je 7,82 (SD </a:t>
            </a:r>
            <a:r>
              <a:rPr lang="bs-Latn-BA" sz="2000" u="sng" dirty="0"/>
              <a:t>+</a:t>
            </a:r>
            <a:r>
              <a:rPr lang="bs-Latn-BA" sz="2000" dirty="0"/>
              <a:t> 4,10), dok je srednja vrijednost brzine prvođenja, za n. suralis, kod ispitanika starijih od 50 godina 5,77 m/s (SD</a:t>
            </a:r>
            <a:r>
              <a:rPr lang="bs-Latn-BA" sz="2000" u="sng" dirty="0"/>
              <a:t> +</a:t>
            </a:r>
            <a:r>
              <a:rPr lang="bs-Latn-BA" sz="2000" dirty="0"/>
              <a:t>3,4</a:t>
            </a:r>
            <a:r>
              <a:rPr lang="bs-Latn-BA" sz="2000" dirty="0" smtClean="0"/>
              <a:t>)</a:t>
            </a:r>
          </a:p>
          <a:p>
            <a:endParaRPr lang="bs-Latn-BA" dirty="0"/>
          </a:p>
          <a:p>
            <a:r>
              <a:rPr lang="bs-Latn-BA" sz="2000" dirty="0"/>
              <a:t>Srednja vrijednost brzine provođenja (m/s), za n. medianus , za ispitanike mlađe od 49 godina je 54,56 m/s (SD </a:t>
            </a:r>
            <a:r>
              <a:rPr lang="bs-Latn-BA" sz="2000" u="sng" dirty="0"/>
              <a:t>+</a:t>
            </a:r>
            <a:r>
              <a:rPr lang="bs-Latn-BA" sz="2000" dirty="0"/>
              <a:t> 4,77), dok je srednja vrijednost brzine provođenja (m/s), za n. suralis, za starije od 50 godina 54,08 m/s (SD </a:t>
            </a:r>
            <a:r>
              <a:rPr lang="bs-Latn-BA" sz="2000" u="sng" dirty="0"/>
              <a:t>+</a:t>
            </a:r>
            <a:r>
              <a:rPr lang="bs-Latn-BA" sz="2000" dirty="0"/>
              <a:t>3,89)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6981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Senzorna provodljivost za n.medianus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1467243"/>
              </p:ext>
            </p:extLst>
          </p:nvPr>
        </p:nvGraphicFramePr>
        <p:xfrm>
          <a:off x="2593733" y="2233246"/>
          <a:ext cx="5627075" cy="3314700"/>
        </p:xfrm>
        <a:graphic>
          <a:graphicData uri="http://schemas.openxmlformats.org/drawingml/2006/table">
            <a:tbl>
              <a:tblPr firstRow="1" firstCol="1" bandRow="1"/>
              <a:tblGrid>
                <a:gridCol w="1738092">
                  <a:extLst>
                    <a:ext uri="{9D8B030D-6E8A-4147-A177-3AD203B41FA5}">
                      <a16:colId xmlns:a16="http://schemas.microsoft.com/office/drawing/2014/main" val="3407415422"/>
                    </a:ext>
                  </a:extLst>
                </a:gridCol>
                <a:gridCol w="901636">
                  <a:extLst>
                    <a:ext uri="{9D8B030D-6E8A-4147-A177-3AD203B41FA5}">
                      <a16:colId xmlns:a16="http://schemas.microsoft.com/office/drawing/2014/main" val="1628540141"/>
                    </a:ext>
                  </a:extLst>
                </a:gridCol>
                <a:gridCol w="901636">
                  <a:extLst>
                    <a:ext uri="{9D8B030D-6E8A-4147-A177-3AD203B41FA5}">
                      <a16:colId xmlns:a16="http://schemas.microsoft.com/office/drawing/2014/main" val="2870375191"/>
                    </a:ext>
                  </a:extLst>
                </a:gridCol>
                <a:gridCol w="1164522">
                  <a:extLst>
                    <a:ext uri="{9D8B030D-6E8A-4147-A177-3AD203B41FA5}">
                      <a16:colId xmlns:a16="http://schemas.microsoft.com/office/drawing/2014/main" val="4133632508"/>
                    </a:ext>
                  </a:extLst>
                </a:gridCol>
                <a:gridCol w="921189">
                  <a:extLst>
                    <a:ext uri="{9D8B030D-6E8A-4147-A177-3AD203B41FA5}">
                      <a16:colId xmlns:a16="http://schemas.microsoft.com/office/drawing/2014/main" val="2382627197"/>
                    </a:ext>
                  </a:extLst>
                </a:gridCol>
              </a:tblGrid>
              <a:tr h="109728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de-DE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amplituda(mA)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brzina(m/s)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533799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5103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</a:t>
                      </a: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49godina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8.48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4.02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54.94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00660" algn="ctr"/>
                        </a:tabLs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5.01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166225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 godina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6.4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4.01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53.75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4.37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26608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1022389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B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&lt;0.05*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B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 0,05 </a:t>
                      </a:r>
                      <a:endParaRPr lang="en-US" sz="11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B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158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972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Senzorna provodljivost za n.suralis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4370410"/>
              </p:ext>
            </p:extLst>
          </p:nvPr>
        </p:nvGraphicFramePr>
        <p:xfrm>
          <a:off x="1732086" y="2329960"/>
          <a:ext cx="6295291" cy="3560888"/>
        </p:xfrm>
        <a:graphic>
          <a:graphicData uri="http://schemas.openxmlformats.org/drawingml/2006/table">
            <a:tbl>
              <a:tblPr firstRow="1" firstCol="1" bandRow="1"/>
              <a:tblGrid>
                <a:gridCol w="1664273">
                  <a:extLst>
                    <a:ext uri="{9D8B030D-6E8A-4147-A177-3AD203B41FA5}">
                      <a16:colId xmlns:a16="http://schemas.microsoft.com/office/drawing/2014/main" val="814416134"/>
                    </a:ext>
                  </a:extLst>
                </a:gridCol>
                <a:gridCol w="1157754">
                  <a:extLst>
                    <a:ext uri="{9D8B030D-6E8A-4147-A177-3AD203B41FA5}">
                      <a16:colId xmlns:a16="http://schemas.microsoft.com/office/drawing/2014/main" val="2277649145"/>
                    </a:ext>
                  </a:extLst>
                </a:gridCol>
                <a:gridCol w="1157754">
                  <a:extLst>
                    <a:ext uri="{9D8B030D-6E8A-4147-A177-3AD203B41FA5}">
                      <a16:colId xmlns:a16="http://schemas.microsoft.com/office/drawing/2014/main" val="922470997"/>
                    </a:ext>
                  </a:extLst>
                </a:gridCol>
                <a:gridCol w="1292826">
                  <a:extLst>
                    <a:ext uri="{9D8B030D-6E8A-4147-A177-3AD203B41FA5}">
                      <a16:colId xmlns:a16="http://schemas.microsoft.com/office/drawing/2014/main" val="3755243016"/>
                    </a:ext>
                  </a:extLst>
                </a:gridCol>
                <a:gridCol w="1022684">
                  <a:extLst>
                    <a:ext uri="{9D8B030D-6E8A-4147-A177-3AD203B41FA5}">
                      <a16:colId xmlns:a16="http://schemas.microsoft.com/office/drawing/2014/main" val="2531033571"/>
                    </a:ext>
                  </a:extLst>
                </a:gridCol>
              </a:tblGrid>
              <a:tr h="70629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amplituda(mA)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brzina(m/s)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997474"/>
                  </a:ext>
                </a:extLst>
              </a:tr>
              <a:tr h="367860"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735360"/>
                  </a:ext>
                </a:extLst>
              </a:tr>
              <a:tr h="70629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god.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7.82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4.10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54.56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4.77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1853422"/>
                  </a:ext>
                </a:extLst>
              </a:tr>
              <a:tr h="706292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50 god.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5.77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3.4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54.08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u="sng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3.89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0DB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9395379"/>
                  </a:ext>
                </a:extLst>
              </a:tr>
              <a:tr h="367860">
                <a:tc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93250"/>
                  </a:ext>
                </a:extLst>
              </a:tr>
              <a:tr h="706292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B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&lt;0,05* </a:t>
                      </a:r>
                      <a:endParaRPr lang="en-US" sz="11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B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&gt; 0,05 </a:t>
                      </a:r>
                      <a:endParaRPr lang="en-US" sz="11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B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644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568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REZULTATI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U </a:t>
            </a:r>
            <a:r>
              <a:rPr lang="en-US" sz="2000" dirty="0" err="1"/>
              <a:t>provedenoj</a:t>
            </a:r>
            <a:r>
              <a:rPr lang="en-US" sz="2000" dirty="0"/>
              <a:t> </a:t>
            </a:r>
            <a:r>
              <a:rPr lang="en-US" sz="2000" dirty="0" err="1"/>
              <a:t>studiji</a:t>
            </a:r>
            <a:r>
              <a:rPr lang="en-US" sz="2000" dirty="0"/>
              <a:t> </a:t>
            </a:r>
            <a:r>
              <a:rPr lang="en-US" sz="2000" dirty="0" err="1"/>
              <a:t>sa</a:t>
            </a:r>
            <a:r>
              <a:rPr lang="en-US" sz="2000" dirty="0"/>
              <a:t> </a:t>
            </a:r>
            <a:r>
              <a:rPr lang="en-US" sz="2000" dirty="0" err="1"/>
              <a:t>našim</a:t>
            </a:r>
            <a:r>
              <a:rPr lang="en-US" sz="2000" dirty="0"/>
              <a:t> </a:t>
            </a:r>
            <a:r>
              <a:rPr lang="en-US" sz="2000" dirty="0" err="1"/>
              <a:t>ispitanicima</a:t>
            </a:r>
            <a:r>
              <a:rPr lang="en-US" sz="2000" dirty="0"/>
              <a:t> </a:t>
            </a:r>
            <a:r>
              <a:rPr lang="en-US" sz="2000" dirty="0" err="1"/>
              <a:t>postoji</a:t>
            </a:r>
            <a:r>
              <a:rPr lang="en-US" sz="2000" dirty="0"/>
              <a:t> </a:t>
            </a:r>
            <a:r>
              <a:rPr lang="en-US" sz="2000" dirty="0" err="1"/>
              <a:t>statistička</a:t>
            </a:r>
            <a:r>
              <a:rPr lang="en-US" sz="2000" dirty="0"/>
              <a:t> </a:t>
            </a:r>
            <a:r>
              <a:rPr lang="en-US" sz="2000" dirty="0" err="1"/>
              <a:t>značajna</a:t>
            </a:r>
            <a:r>
              <a:rPr lang="en-US" sz="2000" dirty="0"/>
              <a:t> </a:t>
            </a:r>
            <a:r>
              <a:rPr lang="en-US" sz="2000" dirty="0" err="1"/>
              <a:t>razlika</a:t>
            </a:r>
            <a:r>
              <a:rPr lang="en-US" sz="2000" dirty="0"/>
              <a:t> u </a:t>
            </a:r>
            <a:r>
              <a:rPr lang="en-US" sz="2000" dirty="0" err="1"/>
              <a:t>amplitudi</a:t>
            </a:r>
            <a:r>
              <a:rPr lang="en-US" sz="2000" dirty="0"/>
              <a:t>  p &lt; 0,5 </a:t>
            </a:r>
            <a:r>
              <a:rPr lang="en-US" sz="2000" dirty="0" err="1"/>
              <a:t>ali</a:t>
            </a:r>
            <a:r>
              <a:rPr lang="en-US" sz="2000" dirty="0"/>
              <a:t> ne </a:t>
            </a:r>
            <a:r>
              <a:rPr lang="en-US" sz="2000" dirty="0" err="1"/>
              <a:t>i</a:t>
            </a:r>
            <a:r>
              <a:rPr lang="en-US" sz="2000" dirty="0"/>
              <a:t> u </a:t>
            </a:r>
            <a:r>
              <a:rPr lang="en-US" sz="2000" dirty="0" err="1"/>
              <a:t>brzinama</a:t>
            </a:r>
            <a:r>
              <a:rPr lang="en-US" sz="2000" dirty="0"/>
              <a:t> </a:t>
            </a:r>
            <a:r>
              <a:rPr lang="en-US" sz="2000" dirty="0" err="1"/>
              <a:t>provođenja</a:t>
            </a:r>
            <a:r>
              <a:rPr lang="en-US" sz="2000" dirty="0"/>
              <a:t>. </a:t>
            </a:r>
            <a:endParaRPr lang="sr-Latn-RS" sz="2000" dirty="0" smtClean="0"/>
          </a:p>
          <a:p>
            <a:endParaRPr lang="sr-Latn-RS" sz="2000" dirty="0" smtClean="0"/>
          </a:p>
          <a:p>
            <a:r>
              <a:rPr lang="en-US" sz="2000" dirty="0" err="1" smtClean="0"/>
              <a:t>Poredeći</a:t>
            </a:r>
            <a:r>
              <a:rPr lang="en-US" sz="2000" dirty="0" smtClean="0"/>
              <a:t> </a:t>
            </a:r>
            <a:r>
              <a:rPr lang="en-US" sz="2000" dirty="0" err="1"/>
              <a:t>rezultate</a:t>
            </a:r>
            <a:r>
              <a:rPr lang="en-US" sz="2000" dirty="0"/>
              <a:t> </a:t>
            </a:r>
            <a:r>
              <a:rPr lang="en-US" sz="2000" dirty="0" err="1"/>
              <a:t>ove</a:t>
            </a:r>
            <a:r>
              <a:rPr lang="en-US" sz="2000" dirty="0"/>
              <a:t> </a:t>
            </a:r>
            <a:r>
              <a:rPr lang="en-US" sz="2000" dirty="0" err="1"/>
              <a:t>studije</a:t>
            </a:r>
            <a:r>
              <a:rPr lang="en-US" sz="2000" dirty="0"/>
              <a:t> s </a:t>
            </a:r>
            <a:r>
              <a:rPr lang="en-US" sz="2000" dirty="0" err="1"/>
              <a:t>literaturnim</a:t>
            </a:r>
            <a:r>
              <a:rPr lang="en-US" sz="2000" dirty="0"/>
              <a:t> </a:t>
            </a:r>
            <a:r>
              <a:rPr lang="en-US" sz="2000" dirty="0" err="1"/>
              <a:t>podacima</a:t>
            </a:r>
            <a:r>
              <a:rPr lang="en-US" sz="2000" dirty="0"/>
              <a:t>, </a:t>
            </a:r>
            <a:r>
              <a:rPr lang="en-US" sz="2000" dirty="0" err="1"/>
              <a:t>uočeno</a:t>
            </a:r>
            <a:r>
              <a:rPr lang="en-US" sz="2000" dirty="0"/>
              <a:t> je da je </a:t>
            </a:r>
            <a:r>
              <a:rPr lang="en-US" sz="2000" dirty="0" err="1"/>
              <a:t>nedostatak</a:t>
            </a:r>
            <a:r>
              <a:rPr lang="en-US" sz="2000" dirty="0"/>
              <a:t> </a:t>
            </a:r>
            <a:r>
              <a:rPr lang="en-US" sz="2000" dirty="0" err="1"/>
              <a:t>provedene</a:t>
            </a:r>
            <a:r>
              <a:rPr lang="en-US" sz="2000" dirty="0"/>
              <a:t> </a:t>
            </a:r>
            <a:r>
              <a:rPr lang="en-US" sz="2000" dirty="0" err="1"/>
              <a:t>studije</a:t>
            </a:r>
            <a:r>
              <a:rPr lang="en-US" sz="2000" dirty="0"/>
              <a:t>, </a:t>
            </a:r>
            <a:r>
              <a:rPr lang="en-US" sz="2000" dirty="0" err="1"/>
              <a:t>manji</a:t>
            </a:r>
            <a:r>
              <a:rPr lang="en-US" sz="2000" dirty="0"/>
              <a:t> </a:t>
            </a:r>
            <a:r>
              <a:rPr lang="en-US" sz="2000" dirty="0" err="1"/>
              <a:t>broj</a:t>
            </a:r>
            <a:r>
              <a:rPr lang="en-US" sz="2000" dirty="0"/>
              <a:t> </a:t>
            </a:r>
            <a:r>
              <a:rPr lang="en-US" sz="2000" dirty="0" err="1"/>
              <a:t>ispitanika</a:t>
            </a:r>
            <a:r>
              <a:rPr lang="en-US" sz="2000" dirty="0"/>
              <a:t> </a:t>
            </a:r>
            <a:r>
              <a:rPr lang="en-US" sz="2000" dirty="0" err="1"/>
              <a:t>koji</a:t>
            </a:r>
            <a:r>
              <a:rPr lang="en-US" sz="2000" dirty="0"/>
              <a:t> je </a:t>
            </a:r>
            <a:r>
              <a:rPr lang="en-US" sz="2000" dirty="0" err="1"/>
              <a:t>učestvovao</a:t>
            </a:r>
            <a:r>
              <a:rPr lang="en-US" sz="2000" dirty="0"/>
              <a:t> u </a:t>
            </a:r>
            <a:r>
              <a:rPr lang="en-US" sz="2000" dirty="0" err="1"/>
              <a:t>istraživanju</a:t>
            </a:r>
            <a:r>
              <a:rPr lang="en-US" sz="2000" dirty="0"/>
              <a:t>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7653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ZAKLJUČAK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52955"/>
            <a:ext cx="8596668" cy="4388408"/>
          </a:xfrm>
        </p:spPr>
        <p:txBody>
          <a:bodyPr/>
          <a:lstStyle/>
          <a:p>
            <a:r>
              <a:rPr lang="en-US" sz="2000" dirty="0" err="1"/>
              <a:t>Razlog</a:t>
            </a:r>
            <a:r>
              <a:rPr lang="en-US" sz="2000" dirty="0"/>
              <a:t> </a:t>
            </a:r>
            <a:r>
              <a:rPr lang="en-US" sz="2000" dirty="0" err="1"/>
              <a:t>za</a:t>
            </a:r>
            <a:r>
              <a:rPr lang="en-US" sz="2000" dirty="0"/>
              <a:t> </a:t>
            </a:r>
            <a:r>
              <a:rPr lang="en-US" sz="2000" dirty="0" err="1"/>
              <a:t>rezultate</a:t>
            </a:r>
            <a:r>
              <a:rPr lang="en-US" sz="2000" dirty="0"/>
              <a:t> </a:t>
            </a:r>
            <a:r>
              <a:rPr lang="en-US" sz="2000" dirty="0" err="1"/>
              <a:t>ovakvih</a:t>
            </a:r>
            <a:r>
              <a:rPr lang="en-US" sz="2000" dirty="0"/>
              <a:t> </a:t>
            </a:r>
            <a:r>
              <a:rPr lang="en-US" sz="2000" dirty="0" err="1"/>
              <a:t>istraživanja</a:t>
            </a:r>
            <a:r>
              <a:rPr lang="en-US" sz="2000" dirty="0"/>
              <a:t> </a:t>
            </a:r>
            <a:r>
              <a:rPr lang="en-US" sz="2000" dirty="0" err="1"/>
              <a:t>može</a:t>
            </a:r>
            <a:r>
              <a:rPr lang="en-US" sz="2000" dirty="0"/>
              <a:t> se </a:t>
            </a:r>
            <a:r>
              <a:rPr lang="en-US" sz="2000" dirty="0" err="1" smtClean="0"/>
              <a:t>obj</a:t>
            </a:r>
            <a:r>
              <a:rPr lang="sr-Latn-RS" sz="2000" dirty="0" smtClean="0"/>
              <a:t>asniti</a:t>
            </a:r>
            <a:r>
              <a:rPr lang="en-US" sz="2000" dirty="0" smtClean="0"/>
              <a:t>, </a:t>
            </a:r>
            <a:r>
              <a:rPr lang="en-US" sz="2000" dirty="0"/>
              <a:t>da </a:t>
            </a:r>
            <a:r>
              <a:rPr lang="en-US" sz="2000" dirty="0" err="1"/>
              <a:t>sa</a:t>
            </a:r>
            <a:r>
              <a:rPr lang="en-US" sz="2000" dirty="0"/>
              <a:t> </a:t>
            </a:r>
            <a:r>
              <a:rPr lang="en-US" sz="2000" dirty="0" err="1"/>
              <a:t>starenjem</a:t>
            </a:r>
            <a:r>
              <a:rPr lang="en-US" sz="2000" dirty="0"/>
              <a:t> </a:t>
            </a:r>
            <a:r>
              <a:rPr lang="en-US" sz="2000" dirty="0" err="1"/>
              <a:t>dolazi</a:t>
            </a:r>
            <a:r>
              <a:rPr lang="en-US" sz="2000" dirty="0"/>
              <a:t> do </a:t>
            </a:r>
            <a:r>
              <a:rPr lang="en-US" sz="2000" dirty="0" err="1"/>
              <a:t>povećanja</a:t>
            </a:r>
            <a:r>
              <a:rPr lang="en-US" sz="2000" dirty="0"/>
              <a:t> </a:t>
            </a:r>
            <a:r>
              <a:rPr lang="en-US" sz="2000" dirty="0" err="1"/>
              <a:t>slobodnih</a:t>
            </a:r>
            <a:r>
              <a:rPr lang="en-US" sz="2000" dirty="0"/>
              <a:t> </a:t>
            </a:r>
            <a:r>
              <a:rPr lang="en-US" sz="2000" dirty="0" err="1"/>
              <a:t>radikala</a:t>
            </a:r>
            <a:r>
              <a:rPr lang="en-US" sz="2000" dirty="0" smtClean="0"/>
              <a:t>,</a:t>
            </a:r>
            <a:r>
              <a:rPr lang="sr-Latn-RS" sz="2000" dirty="0" smtClean="0"/>
              <a:t> </a:t>
            </a:r>
            <a:r>
              <a:rPr lang="en-US" sz="2000" dirty="0" err="1" smtClean="0"/>
              <a:t>koji</a:t>
            </a:r>
            <a:r>
              <a:rPr lang="en-US" sz="2000" dirty="0" smtClean="0"/>
              <a:t> </a:t>
            </a:r>
            <a:r>
              <a:rPr lang="en-US" sz="2000" dirty="0" err="1"/>
              <a:t>imaju</a:t>
            </a:r>
            <a:r>
              <a:rPr lang="en-US" sz="2000" dirty="0"/>
              <a:t> </a:t>
            </a:r>
            <a:r>
              <a:rPr lang="en-US" sz="2000" dirty="0" err="1"/>
              <a:t>tendenciju</a:t>
            </a:r>
            <a:r>
              <a:rPr lang="en-US" sz="2000" dirty="0"/>
              <a:t> da </a:t>
            </a:r>
            <a:r>
              <a:rPr lang="en-US" sz="2000" dirty="0" err="1"/>
              <a:t>oštete</a:t>
            </a:r>
            <a:r>
              <a:rPr lang="en-US" sz="2000" dirty="0"/>
              <a:t> </a:t>
            </a:r>
            <a:r>
              <a:rPr lang="en-US" sz="2000" dirty="0" err="1"/>
              <a:t>enzimske</a:t>
            </a:r>
            <a:r>
              <a:rPr lang="en-US" sz="2000" dirty="0"/>
              <a:t> </a:t>
            </a:r>
            <a:r>
              <a:rPr lang="en-US" sz="2000" dirty="0" err="1"/>
              <a:t>sisteme</a:t>
            </a:r>
            <a:r>
              <a:rPr lang="en-US" sz="2000" dirty="0"/>
              <a:t>, </a:t>
            </a:r>
            <a:r>
              <a:rPr lang="en-US" sz="2000" dirty="0" err="1"/>
              <a:t>što</a:t>
            </a:r>
            <a:r>
              <a:rPr lang="en-US" sz="2000" dirty="0"/>
              <a:t> </a:t>
            </a:r>
            <a:r>
              <a:rPr lang="en-US" sz="2000" dirty="0" err="1"/>
              <a:t>dovodi</a:t>
            </a:r>
            <a:r>
              <a:rPr lang="en-US" sz="2000" dirty="0"/>
              <a:t> do </a:t>
            </a:r>
            <a:r>
              <a:rPr lang="en-US" sz="2000" dirty="0" err="1"/>
              <a:t>smanjenja</a:t>
            </a:r>
            <a:r>
              <a:rPr lang="en-US" sz="2000" dirty="0"/>
              <a:t> </a:t>
            </a:r>
            <a:r>
              <a:rPr lang="en-US" sz="2000" dirty="0" err="1"/>
              <a:t>sinteze</a:t>
            </a:r>
            <a:r>
              <a:rPr lang="en-US" sz="2000" dirty="0"/>
              <a:t> </a:t>
            </a:r>
            <a:r>
              <a:rPr lang="en-US" sz="2000" dirty="0" err="1"/>
              <a:t>adenozin-trifosfata</a:t>
            </a:r>
            <a:r>
              <a:rPr lang="en-US" sz="2000" dirty="0"/>
              <a:t> (ATP-a ), </a:t>
            </a:r>
            <a:r>
              <a:rPr lang="en-US" sz="2000" dirty="0" err="1"/>
              <a:t>koji</a:t>
            </a:r>
            <a:r>
              <a:rPr lang="en-US" sz="2000" dirty="0"/>
              <a:t> </a:t>
            </a:r>
            <a:r>
              <a:rPr lang="en-US" sz="2000" dirty="0" err="1"/>
              <a:t>dovodi</a:t>
            </a:r>
            <a:r>
              <a:rPr lang="en-US" sz="2000" dirty="0"/>
              <a:t>  </a:t>
            </a:r>
            <a:r>
              <a:rPr lang="en-US" sz="2000" dirty="0" err="1"/>
              <a:t>smanjenja</a:t>
            </a:r>
            <a:r>
              <a:rPr lang="en-US" sz="2000" dirty="0"/>
              <a:t> </a:t>
            </a:r>
            <a:r>
              <a:rPr lang="en-US" sz="2000" dirty="0" err="1"/>
              <a:t>mišićne</a:t>
            </a:r>
            <a:r>
              <a:rPr lang="en-US" sz="2000" dirty="0"/>
              <a:t> </a:t>
            </a:r>
            <a:r>
              <a:rPr lang="en-US" sz="2000" dirty="0" err="1"/>
              <a:t>kontrakcije</a:t>
            </a:r>
            <a:r>
              <a:rPr lang="en-US" sz="2000" dirty="0"/>
              <a:t>, </a:t>
            </a:r>
            <a:r>
              <a:rPr lang="en-US" sz="2000" dirty="0" err="1"/>
              <a:t>promjene</a:t>
            </a:r>
            <a:r>
              <a:rPr lang="en-US" sz="2000" dirty="0"/>
              <a:t> u </a:t>
            </a:r>
            <a:r>
              <a:rPr lang="en-US" sz="2000" dirty="0" err="1"/>
              <a:t>metabolizma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 </a:t>
            </a:r>
            <a:r>
              <a:rPr lang="en-US" sz="2000" dirty="0" err="1"/>
              <a:t>neuromišićnoj</a:t>
            </a:r>
            <a:r>
              <a:rPr lang="en-US" sz="2000" dirty="0"/>
              <a:t> </a:t>
            </a:r>
            <a:r>
              <a:rPr lang="en-US" sz="2000" dirty="0" err="1" smtClean="0"/>
              <a:t>sinapsi</a:t>
            </a:r>
            <a:r>
              <a:rPr lang="en-US" sz="2000" dirty="0" smtClean="0"/>
              <a:t>.</a:t>
            </a:r>
            <a:endParaRPr lang="sr-Latn-RS" sz="2000" dirty="0" smtClean="0"/>
          </a:p>
          <a:p>
            <a:endParaRPr lang="sr-Latn-RS" sz="2000" baseline="30000" dirty="0" smtClean="0"/>
          </a:p>
          <a:p>
            <a:r>
              <a:rPr lang="en-US" sz="2000" dirty="0" err="1" smtClean="0"/>
              <a:t>Značajnije</a:t>
            </a:r>
            <a:r>
              <a:rPr lang="en-US" sz="2000" dirty="0" smtClean="0"/>
              <a:t> </a:t>
            </a:r>
            <a:r>
              <a:rPr lang="en-US" sz="2000" dirty="0" err="1"/>
              <a:t>odstupanje</a:t>
            </a:r>
            <a:r>
              <a:rPr lang="en-US" sz="2000" dirty="0"/>
              <a:t> od </a:t>
            </a:r>
            <a:r>
              <a:rPr lang="en-US" sz="2000" dirty="0" err="1"/>
              <a:t>ovih</a:t>
            </a:r>
            <a:r>
              <a:rPr lang="en-US" sz="2000" dirty="0"/>
              <a:t> </a:t>
            </a:r>
            <a:r>
              <a:rPr lang="en-US" sz="2000" dirty="0" err="1"/>
              <a:t>vrijednosti</a:t>
            </a:r>
            <a:r>
              <a:rPr lang="en-US" sz="2000" dirty="0"/>
              <a:t> je </a:t>
            </a:r>
            <a:r>
              <a:rPr lang="en-US" sz="2000" dirty="0" err="1"/>
              <a:t>dijagnostički</a:t>
            </a:r>
            <a:r>
              <a:rPr lang="en-US" sz="2000" dirty="0"/>
              <a:t> </a:t>
            </a:r>
            <a:r>
              <a:rPr lang="en-US" sz="2000" dirty="0" err="1"/>
              <a:t>indikator</a:t>
            </a:r>
            <a:r>
              <a:rPr lang="en-US" sz="2000" dirty="0"/>
              <a:t> </a:t>
            </a:r>
            <a:r>
              <a:rPr lang="en-US" sz="2000" dirty="0" err="1"/>
              <a:t>neuropatija</a:t>
            </a:r>
            <a:r>
              <a:rPr lang="en-US" sz="2000" dirty="0"/>
              <a:t> </a:t>
            </a:r>
            <a:r>
              <a:rPr lang="en-US" sz="2000" dirty="0" err="1"/>
              <a:t>perifernih</a:t>
            </a:r>
            <a:r>
              <a:rPr lang="en-US" sz="2000" dirty="0"/>
              <a:t> </a:t>
            </a:r>
            <a:r>
              <a:rPr lang="en-US" sz="2000" dirty="0" err="1"/>
              <a:t>nerava</a:t>
            </a:r>
            <a:r>
              <a:rPr lang="en-US" sz="2000" dirty="0" smtClean="0"/>
              <a:t>.</a:t>
            </a:r>
            <a:r>
              <a:rPr lang="en-US" sz="2000" baseline="30000" dirty="0" smtClean="0"/>
              <a:t> </a:t>
            </a:r>
            <a:endParaRPr lang="sr-Latn-RS" sz="2000" baseline="30000" dirty="0" smtClean="0"/>
          </a:p>
          <a:p>
            <a:endParaRPr lang="sr-Latn-RS" sz="2000" baseline="30000" dirty="0" smtClean="0"/>
          </a:p>
          <a:p>
            <a:r>
              <a:rPr lang="en-US" sz="2000" dirty="0" err="1" smtClean="0"/>
              <a:t>Starenje</a:t>
            </a:r>
            <a:r>
              <a:rPr lang="en-US" sz="2000" dirty="0" smtClean="0"/>
              <a:t> </a:t>
            </a:r>
            <a:r>
              <a:rPr lang="en-US" sz="2000" dirty="0" err="1"/>
              <a:t>definitivno</a:t>
            </a:r>
            <a:r>
              <a:rPr lang="en-US" sz="2000" dirty="0"/>
              <a:t> </a:t>
            </a:r>
            <a:r>
              <a:rPr lang="en-US" sz="2000" dirty="0" err="1"/>
              <a:t>ima</a:t>
            </a:r>
            <a:r>
              <a:rPr lang="en-US" sz="2000" dirty="0"/>
              <a:t> </a:t>
            </a:r>
            <a:r>
              <a:rPr lang="en-US" sz="2000" dirty="0" err="1"/>
              <a:t>uticaj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provodljivost</a:t>
            </a:r>
            <a:r>
              <a:rPr lang="en-US" sz="2000" dirty="0"/>
              <a:t> </a:t>
            </a:r>
            <a:r>
              <a:rPr lang="en-US" sz="2000" dirty="0" err="1"/>
              <a:t>nerava</a:t>
            </a:r>
            <a:r>
              <a:rPr lang="en-US" sz="2000" dirty="0"/>
              <a:t>, </a:t>
            </a:r>
            <a:r>
              <a:rPr lang="en-US" sz="2000" dirty="0" err="1"/>
              <a:t>ali</a:t>
            </a:r>
            <a:r>
              <a:rPr lang="en-US" sz="2000" dirty="0"/>
              <a:t> </a:t>
            </a:r>
            <a:r>
              <a:rPr lang="en-US" sz="2000" dirty="0" err="1"/>
              <a:t>ove</a:t>
            </a:r>
            <a:r>
              <a:rPr lang="en-US" sz="2000" dirty="0"/>
              <a:t> </a:t>
            </a:r>
            <a:r>
              <a:rPr lang="en-US" sz="2000" dirty="0" err="1"/>
              <a:t>promjene</a:t>
            </a:r>
            <a:r>
              <a:rPr lang="en-US" sz="2000" dirty="0"/>
              <a:t> ne </a:t>
            </a:r>
            <a:r>
              <a:rPr lang="en-US" sz="2000" dirty="0" err="1"/>
              <a:t>počinju</a:t>
            </a:r>
            <a:r>
              <a:rPr lang="en-US" sz="2000" dirty="0"/>
              <a:t> u </a:t>
            </a:r>
            <a:r>
              <a:rPr lang="en-US" sz="2000" dirty="0" err="1"/>
              <a:t>isto</a:t>
            </a:r>
            <a:r>
              <a:rPr lang="en-US" sz="2000" dirty="0"/>
              <a:t> </a:t>
            </a:r>
            <a:r>
              <a:rPr lang="en-US" sz="2000" dirty="0" err="1"/>
              <a:t>vrijeme</a:t>
            </a:r>
            <a:r>
              <a:rPr lang="en-US" sz="2000" dirty="0"/>
              <a:t> u </a:t>
            </a:r>
            <a:r>
              <a:rPr lang="en-US" sz="2000" dirty="0" err="1"/>
              <a:t>svim</a:t>
            </a:r>
            <a:r>
              <a:rPr lang="en-US" sz="2000" dirty="0"/>
              <a:t> </a:t>
            </a:r>
            <a:r>
              <a:rPr lang="en-US" sz="2000" dirty="0" err="1"/>
              <a:t>nervima</a:t>
            </a:r>
            <a:r>
              <a:rPr lang="en-US" sz="2000" dirty="0" smtClean="0"/>
              <a:t>.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95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Facet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613</Words>
  <Application>Microsoft Office PowerPoint</Application>
  <PresentationFormat>Widescreen</PresentationFormat>
  <Paragraphs>89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METODE </vt:lpstr>
      <vt:lpstr>Dob ispitanika </vt:lpstr>
      <vt:lpstr>REZULTATI</vt:lpstr>
      <vt:lpstr>REZULTATI</vt:lpstr>
      <vt:lpstr>Senzorna provodljivost za n.medianus </vt:lpstr>
      <vt:lpstr>Senzorna provodljivost za n.suralis </vt:lpstr>
      <vt:lpstr>REZULTATI</vt:lpstr>
      <vt:lpstr>ZAKLJUČAK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WIN10</dc:creator>
  <cp:lastModifiedBy>WIN10</cp:lastModifiedBy>
  <cp:revision>41</cp:revision>
  <dcterms:created xsi:type="dcterms:W3CDTF">2022-04-16T17:26:36Z</dcterms:created>
  <dcterms:modified xsi:type="dcterms:W3CDTF">2022-04-16T20:07:48Z</dcterms:modified>
</cp:coreProperties>
</file>