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65" r:id="rId12"/>
    <p:sldId id="271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 autoAdjust="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58" y="2942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User\Documents\GORAN\GORAN%20DOKTORSKE%20STUDIJE\Informatika%20radovi\Informatika%20obrada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User\Documents\GORAN\GORAN%20DOKTORSKE%20STUDIJE\Informatika%20radovi\Informatika%20obrada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User\Documents\GORAN\GORAN%20DOKTORSKE%20STUDIJE\Informatika%20radovi\Informatika%20obrad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b="1"/>
              <a:t>ISHOD PREMA POLNOJ STRUKTURI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tx>
            <c:strRef>
              <c:f>Sheet5!$B$11</c:f>
              <c:strCache>
                <c:ptCount val="1"/>
                <c:pt idx="0">
                  <c:v>Muškarci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Sheet5!$C$10:$D$10</c:f>
              <c:strCache>
                <c:ptCount val="2"/>
                <c:pt idx="0">
                  <c:v>Preživjeli</c:v>
                </c:pt>
                <c:pt idx="1">
                  <c:v>Preminuli</c:v>
                </c:pt>
              </c:strCache>
            </c:strRef>
          </c:cat>
          <c:val>
            <c:numRef>
              <c:f>Sheet5!$C$11:$D$11</c:f>
              <c:numCache>
                <c:formatCode>General</c:formatCode>
                <c:ptCount val="2"/>
                <c:pt idx="0">
                  <c:v>29</c:v>
                </c:pt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13E-4DD7-8663-EF7E581D462D}"/>
            </c:ext>
          </c:extLst>
        </c:ser>
        <c:ser>
          <c:idx val="1"/>
          <c:order val="1"/>
          <c:tx>
            <c:strRef>
              <c:f>Sheet5!$B$12</c:f>
              <c:strCache>
                <c:ptCount val="1"/>
                <c:pt idx="0">
                  <c:v>Žene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Sheet5!$C$10:$D$10</c:f>
              <c:strCache>
                <c:ptCount val="2"/>
                <c:pt idx="0">
                  <c:v>Preživjeli</c:v>
                </c:pt>
                <c:pt idx="1">
                  <c:v>Preminuli</c:v>
                </c:pt>
              </c:strCache>
            </c:strRef>
          </c:cat>
          <c:val>
            <c:numRef>
              <c:f>Sheet5!$C$12:$D$12</c:f>
              <c:numCache>
                <c:formatCode>General</c:formatCode>
                <c:ptCount val="2"/>
                <c:pt idx="0">
                  <c:v>18</c:v>
                </c:pt>
                <c:pt idx="1">
                  <c:v>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13E-4DD7-8663-EF7E581D462D}"/>
            </c:ext>
          </c:extLst>
        </c:ser>
        <c:dLbls/>
        <c:gapWidth val="182"/>
        <c:axId val="110883200"/>
        <c:axId val="110884736"/>
      </c:barChart>
      <c:catAx>
        <c:axId val="110883200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884736"/>
        <c:crosses val="autoZero"/>
        <c:auto val="1"/>
        <c:lblAlgn val="ctr"/>
        <c:lblOffset val="100"/>
      </c:catAx>
      <c:valAx>
        <c:axId val="11088473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883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sr-Latn-RS" sz="2000" dirty="0"/>
              <a:t>UDRUŽENE BOLESTI</a:t>
            </a:r>
            <a:endParaRPr lang="en-US" sz="2000" dirty="0"/>
          </a:p>
        </c:rich>
      </c:tx>
      <c:layout>
        <c:manualLayout>
          <c:xMode val="edge"/>
          <c:yMode val="edge"/>
          <c:x val="0.39033461514398354"/>
          <c:y val="0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Sheet6!$C$10</c:f>
              <c:strCache>
                <c:ptCount val="1"/>
                <c:pt idx="0">
                  <c:v>Ukupno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dLbl>
              <c:idx val="0"/>
              <c:layout>
                <c:manualLayout>
                  <c:x val="-2.4582104228122043E-3"/>
                  <c:y val="7.8021179124503529E-2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596-4B2C-96E3-244B74416E6C}"/>
                </c:ext>
              </c:extLst>
            </c:dLbl>
            <c:dLbl>
              <c:idx val="1"/>
              <c:layout>
                <c:manualLayout>
                  <c:x val="-2.2533335235433636E-17"/>
                  <c:y val="9.1598911643172867E-2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96-4B2C-96E3-244B74416E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Sheet6!$B$11:$B$19</c:f>
              <c:strCache>
                <c:ptCount val="9"/>
                <c:pt idx="0">
                  <c:v>Hipertenzija</c:v>
                </c:pt>
                <c:pt idx="1">
                  <c:v>Kardiomiopatija</c:v>
                </c:pt>
                <c:pt idx="2">
                  <c:v>Fibrilacija atrija</c:v>
                </c:pt>
                <c:pt idx="3">
                  <c:v>Dijabetes melitus</c:v>
                </c:pt>
                <c:pt idx="4">
                  <c:v>HOBP</c:v>
                </c:pt>
                <c:pt idx="5">
                  <c:v>Hipotireoza</c:v>
                </c:pt>
                <c:pt idx="6">
                  <c:v>Reumatološke bolesti</c:v>
                </c:pt>
                <c:pt idx="7">
                  <c:v>Gojaznost</c:v>
                </c:pt>
                <c:pt idx="8">
                  <c:v>Bubrežna bolest</c:v>
                </c:pt>
              </c:strCache>
            </c:strRef>
          </c:cat>
          <c:val>
            <c:numRef>
              <c:f>Sheet6!$C$11:$C$19</c:f>
              <c:numCache>
                <c:formatCode>General</c:formatCode>
                <c:ptCount val="9"/>
                <c:pt idx="0">
                  <c:v>78</c:v>
                </c:pt>
                <c:pt idx="1">
                  <c:v>32</c:v>
                </c:pt>
                <c:pt idx="2">
                  <c:v>19</c:v>
                </c:pt>
                <c:pt idx="3">
                  <c:v>21</c:v>
                </c:pt>
                <c:pt idx="4">
                  <c:v>6</c:v>
                </c:pt>
                <c:pt idx="5">
                  <c:v>4</c:v>
                </c:pt>
                <c:pt idx="6">
                  <c:v>10</c:v>
                </c:pt>
                <c:pt idx="7">
                  <c:v>20</c:v>
                </c:pt>
                <c:pt idx="8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596-4B2C-96E3-244B74416E6C}"/>
            </c:ext>
          </c:extLst>
        </c:ser>
        <c:ser>
          <c:idx val="1"/>
          <c:order val="1"/>
          <c:tx>
            <c:strRef>
              <c:f>Sheet6!$D$10</c:f>
              <c:strCache>
                <c:ptCount val="1"/>
                <c:pt idx="0">
                  <c:v>Preživjeli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Sheet6!$B$11:$B$19</c:f>
              <c:strCache>
                <c:ptCount val="9"/>
                <c:pt idx="0">
                  <c:v>Hipertenzija</c:v>
                </c:pt>
                <c:pt idx="1">
                  <c:v>Kardiomiopatija</c:v>
                </c:pt>
                <c:pt idx="2">
                  <c:v>Fibrilacija atrija</c:v>
                </c:pt>
                <c:pt idx="3">
                  <c:v>Dijabetes melitus</c:v>
                </c:pt>
                <c:pt idx="4">
                  <c:v>HOBP</c:v>
                </c:pt>
                <c:pt idx="5">
                  <c:v>Hipotireoza</c:v>
                </c:pt>
                <c:pt idx="6">
                  <c:v>Reumatološke bolesti</c:v>
                </c:pt>
                <c:pt idx="7">
                  <c:v>Gojaznost</c:v>
                </c:pt>
                <c:pt idx="8">
                  <c:v>Bubrežna bolest</c:v>
                </c:pt>
              </c:strCache>
            </c:strRef>
          </c:cat>
          <c:val>
            <c:numRef>
              <c:f>Sheet6!$D$11:$D$19</c:f>
              <c:numCache>
                <c:formatCode>General</c:formatCode>
                <c:ptCount val="9"/>
                <c:pt idx="0">
                  <c:v>33</c:v>
                </c:pt>
                <c:pt idx="1">
                  <c:v>12</c:v>
                </c:pt>
                <c:pt idx="2">
                  <c:v>6</c:v>
                </c:pt>
                <c:pt idx="3">
                  <c:v>8</c:v>
                </c:pt>
                <c:pt idx="4">
                  <c:v>1</c:v>
                </c:pt>
                <c:pt idx="5">
                  <c:v>2</c:v>
                </c:pt>
                <c:pt idx="6">
                  <c:v>2</c:v>
                </c:pt>
                <c:pt idx="7">
                  <c:v>9</c:v>
                </c:pt>
                <c:pt idx="8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596-4B2C-96E3-244B74416E6C}"/>
            </c:ext>
          </c:extLst>
        </c:ser>
        <c:ser>
          <c:idx val="2"/>
          <c:order val="2"/>
          <c:tx>
            <c:strRef>
              <c:f>Sheet6!$E$10</c:f>
              <c:strCache>
                <c:ptCount val="1"/>
                <c:pt idx="0">
                  <c:v>Preminuli 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Sheet6!$B$11:$B$19</c:f>
              <c:strCache>
                <c:ptCount val="9"/>
                <c:pt idx="0">
                  <c:v>Hipertenzija</c:v>
                </c:pt>
                <c:pt idx="1">
                  <c:v>Kardiomiopatija</c:v>
                </c:pt>
                <c:pt idx="2">
                  <c:v>Fibrilacija atrija</c:v>
                </c:pt>
                <c:pt idx="3">
                  <c:v>Dijabetes melitus</c:v>
                </c:pt>
                <c:pt idx="4">
                  <c:v>HOBP</c:v>
                </c:pt>
                <c:pt idx="5">
                  <c:v>Hipotireoza</c:v>
                </c:pt>
                <c:pt idx="6">
                  <c:v>Reumatološke bolesti</c:v>
                </c:pt>
                <c:pt idx="7">
                  <c:v>Gojaznost</c:v>
                </c:pt>
                <c:pt idx="8">
                  <c:v>Bubrežna bolest</c:v>
                </c:pt>
              </c:strCache>
            </c:strRef>
          </c:cat>
          <c:val>
            <c:numRef>
              <c:f>Sheet6!$E$11:$E$19</c:f>
              <c:numCache>
                <c:formatCode>General</c:formatCode>
                <c:ptCount val="9"/>
                <c:pt idx="0">
                  <c:v>45</c:v>
                </c:pt>
                <c:pt idx="1">
                  <c:v>19</c:v>
                </c:pt>
                <c:pt idx="2">
                  <c:v>13</c:v>
                </c:pt>
                <c:pt idx="3">
                  <c:v>13</c:v>
                </c:pt>
                <c:pt idx="4">
                  <c:v>5</c:v>
                </c:pt>
                <c:pt idx="5">
                  <c:v>2</c:v>
                </c:pt>
                <c:pt idx="6">
                  <c:v>8</c:v>
                </c:pt>
                <c:pt idx="7">
                  <c:v>11</c:v>
                </c:pt>
                <c:pt idx="8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596-4B2C-96E3-244B74416E6C}"/>
            </c:ext>
          </c:extLst>
        </c:ser>
        <c:dLbls>
          <c:showVal val="1"/>
        </c:dLbls>
        <c:gapWidth val="100"/>
        <c:overlap val="-24"/>
        <c:axId val="125380096"/>
        <c:axId val="125381632"/>
      </c:barChart>
      <c:catAx>
        <c:axId val="125380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5381632"/>
        <c:crosses val="autoZero"/>
        <c:auto val="1"/>
        <c:lblAlgn val="ctr"/>
        <c:lblOffset val="100"/>
      </c:catAx>
      <c:valAx>
        <c:axId val="1253816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5380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aseline="0">
                <a:solidFill>
                  <a:schemeClr val="tx1"/>
                </a:solidFill>
                <a:latin typeface="Times New Roman" panose="02020603050405020304" pitchFamily="18" charset="0"/>
              </a:rPr>
              <a:t>BROJ PACIJENATA</a:t>
            </a:r>
          </a:p>
        </c:rich>
      </c:tx>
      <c:layout>
        <c:manualLayout>
          <c:xMode val="edge"/>
          <c:yMode val="edge"/>
          <c:x val="0.36646522309711288"/>
          <c:y val="0.91636645470493239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762029746281718"/>
          <c:y val="0.12654384169225524"/>
          <c:w val="0.84915748031496052"/>
          <c:h val="0.70901307500329092"/>
        </c:manualLayout>
      </c:layout>
      <c:barChart>
        <c:barDir val="bar"/>
        <c:grouping val="clustered"/>
        <c:ser>
          <c:idx val="0"/>
          <c:order val="0"/>
          <c:tx>
            <c:strRef>
              <c:f>KOMORBIDITETI!$U$21</c:f>
              <c:strCache>
                <c:ptCount val="1"/>
                <c:pt idx="0">
                  <c:v>BROJ PACIJENATA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multiLvlStrRef>
              <c:f>KOMORBIDITETI!$S$22:$T$31</c:f>
              <c:multiLvlStrCache>
                <c:ptCount val="10"/>
                <c:lvl>
                  <c:pt idx="0">
                    <c:v>0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</c:lvl>
                <c:lvl>
                  <c:pt idx="0">
                    <c:v>BROJ KOMORBIDITETA</c:v>
                  </c:pt>
                </c:lvl>
              </c:multiLvlStrCache>
            </c:multiLvlStrRef>
          </c:cat>
          <c:val>
            <c:numRef>
              <c:f>KOMORBIDITETI!$U$22:$U$31</c:f>
              <c:numCache>
                <c:formatCode>General</c:formatCode>
                <c:ptCount val="10"/>
                <c:pt idx="0">
                  <c:v>13</c:v>
                </c:pt>
                <c:pt idx="1">
                  <c:v>35</c:v>
                </c:pt>
                <c:pt idx="2">
                  <c:v>19</c:v>
                </c:pt>
                <c:pt idx="3">
                  <c:v>19</c:v>
                </c:pt>
                <c:pt idx="4">
                  <c:v>11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545-4828-A29C-B93BBB280015}"/>
            </c:ext>
          </c:extLst>
        </c:ser>
        <c:dLbls/>
        <c:gapWidth val="182"/>
        <c:axId val="125345152"/>
        <c:axId val="125363328"/>
      </c:barChart>
      <c:catAx>
        <c:axId val="12534515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en-US"/>
          </a:p>
        </c:txPr>
        <c:crossAx val="125363328"/>
        <c:crosses val="autoZero"/>
        <c:auto val="1"/>
        <c:lblAlgn val="ctr"/>
        <c:lblOffset val="100"/>
      </c:catAx>
      <c:valAx>
        <c:axId val="12536332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534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23.4.2022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8BE52B-5E21-4F4B-81F1-E72D250D6D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0951" y="2287317"/>
            <a:ext cx="7766936" cy="1646302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VRIJEDNOST LIMFOCITA KAO PREDIKTOR LOŠEG ISHODA KOD COVID-19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61B131A-CC4D-45A6-BDBE-96DEA2B9C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7767" y="5098398"/>
            <a:ext cx="7972147" cy="1096899"/>
          </a:xfrm>
        </p:spPr>
        <p:txBody>
          <a:bodyPr>
            <a:normAutofit/>
          </a:bodyPr>
          <a:lstStyle/>
          <a:p>
            <a:pPr algn="l"/>
            <a:r>
              <a:rPr lang="sr-Latn-RS" sz="2800" b="1" dirty="0">
                <a:solidFill>
                  <a:schemeClr val="tx1"/>
                </a:solidFill>
              </a:rPr>
              <a:t>Autor</a:t>
            </a:r>
          </a:p>
          <a:p>
            <a:pPr algn="l"/>
            <a:r>
              <a:rPr lang="sr-Latn-RS" sz="2800" b="1" dirty="0">
                <a:solidFill>
                  <a:schemeClr val="tx1"/>
                </a:solidFill>
              </a:rPr>
              <a:t>Goran Barić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711AE7-0846-4590-A3BA-F435A960A257}"/>
              </a:ext>
            </a:extLst>
          </p:cNvPr>
          <p:cNvSpPr txBox="1"/>
          <p:nvPr/>
        </p:nvSpPr>
        <p:spPr>
          <a:xfrm>
            <a:off x="6344373" y="5098398"/>
            <a:ext cx="33735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800" b="1" dirty="0"/>
              <a:t>Mentor</a:t>
            </a:r>
          </a:p>
          <a:p>
            <a:pPr algn="ctr"/>
            <a:r>
              <a:rPr lang="sr-Latn-RS" sz="2800" b="1" dirty="0"/>
              <a:t>Prof. Dr Ljubiša Preradović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xmlns="" val="3674445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F56D8A-1EE4-4036-9BCB-9968ACB85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65" y="178280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UVOD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88B5C8-4373-44B7-92DB-14C179BCB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864"/>
            <a:ext cx="10174696" cy="4951561"/>
          </a:xfrm>
        </p:spPr>
        <p:txBody>
          <a:bodyPr>
            <a:normAutofit fontScale="85000" lnSpcReduction="10000"/>
          </a:bodyPr>
          <a:lstStyle/>
          <a:p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Svjetska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zdravstvena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organizacija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(WHO) je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epidemiju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koronavirusa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proglasila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30.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januara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2020.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već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11.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marta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2020.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proglašena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globalna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pandemija</a:t>
            </a:r>
            <a:endParaRPr lang="sr-Latn-RS" sz="3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3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sada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virus je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doveo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zaraze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oko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481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miliona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ljudi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preko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6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miliona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prijavljenih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smrtnih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slučajeva</a:t>
            </a:r>
            <a:endParaRPr lang="sr-Latn-RS" sz="3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3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80%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infekcija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dov</a:t>
            </a:r>
            <a:r>
              <a:rPr lang="sr-Latn-R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blage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umjerene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uključujući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razvoj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pneumonije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nepneumonijskih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slučajeva</a:t>
            </a:r>
            <a:endParaRPr lang="sr-Latn-RS" sz="3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RS" sz="3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Kod 1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3%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razvije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se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</a:t>
            </a:r>
            <a:r>
              <a:rPr lang="sr-Latn-R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6%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razv</a:t>
            </a:r>
            <a:r>
              <a:rPr lang="sr-Latn-R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</a:t>
            </a:r>
            <a:r>
              <a:rPr lang="sr-Latn-R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životno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ugrožavajuć</a:t>
            </a:r>
            <a:r>
              <a:rPr lang="sr-Latn-R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koja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zahtijeva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tretman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jedinici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intenzivne</a:t>
            </a:r>
            <a:r>
              <a:rPr lang="en-US" sz="3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njege</a:t>
            </a:r>
            <a:endParaRPr lang="sr-Latn-RS" sz="3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83750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D4AEB0-3283-4D85-8178-11B14DF90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5533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89E298D-A4F6-4EA8-B42C-9A04754E2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97562"/>
            <a:ext cx="9762806" cy="5632966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Tipična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manifestacija</a:t>
            </a:r>
            <a:r>
              <a:rPr lang="sr-Latn-R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groznic</a:t>
            </a:r>
            <a:r>
              <a:rPr lang="sr-Latn-R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kašalj</a:t>
            </a:r>
            <a:r>
              <a:rPr lang="sr-Latn-R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umor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sr-Latn-R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drugih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češćih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atipični</a:t>
            </a:r>
            <a:r>
              <a:rPr lang="sr-Latn-R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znaci: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glavobolja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gubita</a:t>
            </a:r>
            <a:r>
              <a:rPr lang="sr-Latn-R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mirisa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zapušen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nos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upala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grla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bolovi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zglobovima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mučnina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povraćanje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prolivi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sr-Latn-R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oblik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karakteriše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se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prisustvom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tahipneje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(≥30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udaha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/min),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padom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saturacije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kiseonika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≤93% u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mirovanju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zahvaćenost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preko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parenhima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pluća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verifikovano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CTom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grudnog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koša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PaO2/FiO2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odnos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&lt;300 mmHg.</a:t>
            </a:r>
            <a:endParaRPr lang="sr-Latn-R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Rizik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za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razvoj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forme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najveći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sr-Latn-R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starije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populacije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(starost &gt; 60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sr-Latn-R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i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komorbiditeta</a:t>
            </a:r>
            <a:r>
              <a:rPr lang="sr-Latn-R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dijabetes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hipertenzija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gojaznost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prisustvo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maligniteta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hroničnih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pluća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kardiovaskularnih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jetre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1916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33FC0F-DBF8-4007-BB54-2E2BD24E6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1" y="258793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E85381-7B7E-4328-B63B-1CFD1A0827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28468"/>
            <a:ext cx="9620763" cy="5210355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Kako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druge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infektivne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tako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dolazi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razvoja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inflamacije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njen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nivo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može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poslužiti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jasan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paramet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progresije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irkulišući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biomarkeri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zapaljenja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mogu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da se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mjere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vrijednost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leukocita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neutrofila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limfocita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trombocita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monocita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CRP (C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reaktivni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protein), procalcitonin,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drugi</a:t>
            </a:r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Limfopenija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česta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može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biti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izražena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oblika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0029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936E99-C80C-450F-8570-71B4C43AD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708" y="152400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METODOLOGIJA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71ED8D-EACE-4A6B-AC50-19BEB8F2A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419" y="1207698"/>
            <a:ext cx="10581093" cy="5965459"/>
          </a:xfrm>
        </p:spPr>
        <p:txBody>
          <a:bodyPr>
            <a:noAutofit/>
          </a:bodyPr>
          <a:lstStyle/>
          <a:p>
            <a:r>
              <a:rPr lang="sr-Latn-R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Dizajn: r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etrospektivn</a:t>
            </a:r>
            <a:r>
              <a:rPr lang="sr-Latn-R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opservaciona studija</a:t>
            </a:r>
          </a:p>
          <a:p>
            <a:r>
              <a:rPr lang="sr-Latn-R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Mjesto: Klinika intenzivne medicine za nehirurške grane, Univerzitetski klinički centar Republike Srpske, Banja Luka, BiH</a:t>
            </a:r>
          </a:p>
          <a:p>
            <a:r>
              <a:rPr lang="sr-Latn-RS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Period praćenja: 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 1.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novembra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 31.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decembra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2021.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godine</a:t>
            </a:r>
            <a:endParaRPr lang="sr-Latn-R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Kriterijumi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za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uključenje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studiju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1.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adultni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2.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pozitivnim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nalazom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testa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RT-PCR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SARS CoV2 RNK, 3.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 koji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zahtijevaju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neki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od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vidova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respiratorne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podrške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4. gore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navedeni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uredno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vođenom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Istorijom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ulazna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anamneza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laboratorijska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dijagnostika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radiološka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dijagnostika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endParaRPr lang="sr-Latn-R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Kriterijumi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isključenja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1.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maloljetni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2.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trudnoća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tokom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trajanja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3.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negativnim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nedefinisanim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testom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RT-PCR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SARS CoV2 RNK, 4.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 koji ne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zahtijevaju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neki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od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vidova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podrške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disanja</a:t>
            </a:r>
            <a:endParaRPr lang="sr-Latn-R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RS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RS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Glavni parametar praćenja: apsolutni broj limfocita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3845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898F5E-C435-4983-9F68-7D599DC4D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1" y="247290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C4F398-A73C-4D73-858E-837DF6C31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766656"/>
            <a:ext cx="9771683" cy="4927107"/>
          </a:xfrm>
        </p:spPr>
        <p:txBody>
          <a:bodyPr>
            <a:normAutofit/>
          </a:bodyPr>
          <a:lstStyle/>
          <a:p>
            <a:r>
              <a:rPr lang="sr-Latn-RS" sz="2800" dirty="0">
                <a:solidFill>
                  <a:schemeClr val="tx1"/>
                </a:solidFill>
              </a:rPr>
              <a:t>Kriterijum je ispunjavalo 100 ispitanika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7C30F555-77F1-48F6-AA40-60110B4F7F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1602844"/>
              </p:ext>
            </p:extLst>
          </p:nvPr>
        </p:nvGraphicFramePr>
        <p:xfrm>
          <a:off x="2359591" y="3429000"/>
          <a:ext cx="6844795" cy="17727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4579">
                  <a:extLst>
                    <a:ext uri="{9D8B030D-6E8A-4147-A177-3AD203B41FA5}">
                      <a16:colId xmlns:a16="http://schemas.microsoft.com/office/drawing/2014/main" xmlns="" val="2635994701"/>
                    </a:ext>
                  </a:extLst>
                </a:gridCol>
                <a:gridCol w="1651006">
                  <a:extLst>
                    <a:ext uri="{9D8B030D-6E8A-4147-A177-3AD203B41FA5}">
                      <a16:colId xmlns:a16="http://schemas.microsoft.com/office/drawing/2014/main" xmlns="" val="132280813"/>
                    </a:ext>
                  </a:extLst>
                </a:gridCol>
                <a:gridCol w="1651006">
                  <a:extLst>
                    <a:ext uri="{9D8B030D-6E8A-4147-A177-3AD203B41FA5}">
                      <a16:colId xmlns:a16="http://schemas.microsoft.com/office/drawing/2014/main" xmlns="" val="650527426"/>
                    </a:ext>
                  </a:extLst>
                </a:gridCol>
                <a:gridCol w="1668204">
                  <a:extLst>
                    <a:ext uri="{9D8B030D-6E8A-4147-A177-3AD203B41FA5}">
                      <a16:colId xmlns:a16="http://schemas.microsoft.com/office/drawing/2014/main" xmlns="" val="3304270995"/>
                    </a:ext>
                  </a:extLst>
                </a:gridCol>
              </a:tblGrid>
              <a:tr h="5834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POL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effectLst/>
                        </a:rPr>
                        <a:t>Preživjeli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effectLst/>
                        </a:rPr>
                        <a:t>Preminuli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UKUPNO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57301920"/>
                  </a:ext>
                </a:extLst>
              </a:tr>
              <a:tr h="5834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Muškarci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29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31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60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920056140"/>
                  </a:ext>
                </a:extLst>
              </a:tr>
              <a:tr h="6058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Žene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18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28272337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401A83C-A9CC-487F-B4ED-C7D9ECD55B19}"/>
              </a:ext>
            </a:extLst>
          </p:cNvPr>
          <p:cNvSpPr txBox="1"/>
          <p:nvPr/>
        </p:nvSpPr>
        <p:spPr>
          <a:xfrm>
            <a:off x="2513695" y="2875034"/>
            <a:ext cx="68632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Polna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struktura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preživjelih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preminulih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661625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24305D-ACDA-4578-9953-63D5D759E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707" y="207034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BB27F5E2-07FF-4941-B3B3-9F5261E595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95582246"/>
              </p:ext>
            </p:extLst>
          </p:nvPr>
        </p:nvGraphicFramePr>
        <p:xfrm>
          <a:off x="2068106" y="2413167"/>
          <a:ext cx="6083857" cy="14773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6182">
                  <a:extLst>
                    <a:ext uri="{9D8B030D-6E8A-4147-A177-3AD203B41FA5}">
                      <a16:colId xmlns:a16="http://schemas.microsoft.com/office/drawing/2014/main" xmlns="" val="752782622"/>
                    </a:ext>
                  </a:extLst>
                </a:gridCol>
                <a:gridCol w="1467463">
                  <a:extLst>
                    <a:ext uri="{9D8B030D-6E8A-4147-A177-3AD203B41FA5}">
                      <a16:colId xmlns:a16="http://schemas.microsoft.com/office/drawing/2014/main" xmlns="" val="1107079592"/>
                    </a:ext>
                  </a:extLst>
                </a:gridCol>
                <a:gridCol w="1467463">
                  <a:extLst>
                    <a:ext uri="{9D8B030D-6E8A-4147-A177-3AD203B41FA5}">
                      <a16:colId xmlns:a16="http://schemas.microsoft.com/office/drawing/2014/main" xmlns="" val="3505530218"/>
                    </a:ext>
                  </a:extLst>
                </a:gridCol>
                <a:gridCol w="1482749">
                  <a:extLst>
                    <a:ext uri="{9D8B030D-6E8A-4147-A177-3AD203B41FA5}">
                      <a16:colId xmlns:a16="http://schemas.microsoft.com/office/drawing/2014/main" xmlns="" val="389518163"/>
                    </a:ext>
                  </a:extLst>
                </a:gridCol>
              </a:tblGrid>
              <a:tr h="71777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STAROST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Preživjeli</a:t>
                      </a:r>
                      <a:r>
                        <a:rPr lang="en-US" sz="1600" dirty="0">
                          <a:effectLst/>
                        </a:rPr>
                        <a:t> (M±SD)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Preminuli</a:t>
                      </a:r>
                      <a:r>
                        <a:rPr lang="en-US" sz="1600" dirty="0">
                          <a:effectLst/>
                        </a:rPr>
                        <a:t> (M±SD)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UKUPNO (M±SD)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933684972"/>
                  </a:ext>
                </a:extLst>
              </a:tr>
              <a:tr h="3726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Muškarci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57 ±15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72 ±9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65 ±14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4294947081"/>
                  </a:ext>
                </a:extLst>
              </a:tr>
              <a:tr h="3869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Žene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55±17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68 ±8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65 ±14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19664397"/>
                  </a:ext>
                </a:extLst>
              </a:tr>
            </a:tbl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xmlns="" id="{1B0AEA64-695D-4C2A-ACE6-CE7AEEE7A9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602602671"/>
              </p:ext>
            </p:extLst>
          </p:nvPr>
        </p:nvGraphicFramePr>
        <p:xfrm>
          <a:off x="2068106" y="4021584"/>
          <a:ext cx="604935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1035CFE-CD54-4880-93E9-64E77E620302}"/>
              </a:ext>
            </a:extLst>
          </p:cNvPr>
          <p:cNvSpPr txBox="1"/>
          <p:nvPr/>
        </p:nvSpPr>
        <p:spPr>
          <a:xfrm>
            <a:off x="1940943" y="1930399"/>
            <a:ext cx="71685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Prosječna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starost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prema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polnoj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strukturi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81881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5954C2-853A-482B-A6F9-6DC097E2D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87" y="204159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FD5ABEE5-F822-44ED-B783-E1A65671B8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03674292"/>
              </p:ext>
            </p:extLst>
          </p:nvPr>
        </p:nvGraphicFramePr>
        <p:xfrm>
          <a:off x="353684" y="1751163"/>
          <a:ext cx="10334444" cy="44972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7294">
                  <a:extLst>
                    <a:ext uri="{9D8B030D-6E8A-4147-A177-3AD203B41FA5}">
                      <a16:colId xmlns:a16="http://schemas.microsoft.com/office/drawing/2014/main" xmlns="" val="1875470219"/>
                    </a:ext>
                  </a:extLst>
                </a:gridCol>
                <a:gridCol w="2001023">
                  <a:extLst>
                    <a:ext uri="{9D8B030D-6E8A-4147-A177-3AD203B41FA5}">
                      <a16:colId xmlns:a16="http://schemas.microsoft.com/office/drawing/2014/main" xmlns="" val="3157782522"/>
                    </a:ext>
                  </a:extLst>
                </a:gridCol>
                <a:gridCol w="2001023">
                  <a:extLst>
                    <a:ext uri="{9D8B030D-6E8A-4147-A177-3AD203B41FA5}">
                      <a16:colId xmlns:a16="http://schemas.microsoft.com/office/drawing/2014/main" xmlns="" val="3697554711"/>
                    </a:ext>
                  </a:extLst>
                </a:gridCol>
                <a:gridCol w="2021980">
                  <a:extLst>
                    <a:ext uri="{9D8B030D-6E8A-4147-A177-3AD203B41FA5}">
                      <a16:colId xmlns:a16="http://schemas.microsoft.com/office/drawing/2014/main" xmlns="" val="1335259459"/>
                    </a:ext>
                  </a:extLst>
                </a:gridCol>
                <a:gridCol w="1943124">
                  <a:extLst>
                    <a:ext uri="{9D8B030D-6E8A-4147-A177-3AD203B41FA5}">
                      <a16:colId xmlns:a16="http://schemas.microsoft.com/office/drawing/2014/main" xmlns="" val="1408454002"/>
                    </a:ext>
                  </a:extLst>
                </a:gridCol>
              </a:tblGrid>
              <a:tr h="691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KOMORBIDITETI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Preživjeli</a:t>
                      </a:r>
                      <a:r>
                        <a:rPr lang="en-US" sz="1600" dirty="0">
                          <a:effectLst/>
                        </a:rPr>
                        <a:t> (n/%)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Preminuli (n/%)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p-</a:t>
                      </a:r>
                      <a:r>
                        <a:rPr lang="en-US" sz="1600" dirty="0" err="1">
                          <a:effectLst/>
                        </a:rPr>
                        <a:t>vrijednost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49180045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Hipertenzija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78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33 (70%)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45 (85%)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0,024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689883401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Kardiomiopatija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12 (26%)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19 (36%)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0,520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3024449542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Fibrilacija atrija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6 (13%)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13 (25%)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0,324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979527621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Dijabetes melitus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8 (17%)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13 (25%)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0,669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3266237900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HOBP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 (2%)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5 (9%)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0,125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756061664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Hipotireoza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 (4%)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 (4%)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0,902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38850837"/>
                  </a:ext>
                </a:extLst>
              </a:tr>
              <a:tr h="691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Reumatološke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bolesti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 (4%)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8 (15%)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0,640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864833790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Gojaznost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9 (19%)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11 (21%)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0,483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692223192"/>
                  </a:ext>
                </a:extLst>
              </a:tr>
              <a:tr h="4024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Bubrežna bolest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 (4%)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 (4%)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0,368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46174881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BE7E7D-1A9F-45B0-97F9-E7315C0F59E7}"/>
              </a:ext>
            </a:extLst>
          </p:cNvPr>
          <p:cNvSpPr txBox="1"/>
          <p:nvPr/>
        </p:nvSpPr>
        <p:spPr>
          <a:xfrm>
            <a:off x="2278770" y="1202269"/>
            <a:ext cx="60989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Najčešći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417684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4A24EE-E174-4B5D-83A0-4149B8432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455" y="238664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B660BFD9-8596-4FEC-A264-AA4CD75788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77376690"/>
              </p:ext>
            </p:extLst>
          </p:nvPr>
        </p:nvGraphicFramePr>
        <p:xfrm>
          <a:off x="711839" y="1431984"/>
          <a:ext cx="9238494" cy="4468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1A1123D-76FA-4EB5-A89D-9EAF05EB4AD5}"/>
              </a:ext>
            </a:extLst>
          </p:cNvPr>
          <p:cNvSpPr txBox="1"/>
          <p:nvPr/>
        </p:nvSpPr>
        <p:spPr>
          <a:xfrm>
            <a:off x="2906188" y="5861815"/>
            <a:ext cx="60989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Najčešći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183097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397D13-8DF3-496F-A231-0759A938C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1" y="186906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B7359A69-66D5-4627-BBA6-E227DC9A0D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4025290"/>
              </p:ext>
            </p:extLst>
          </p:nvPr>
        </p:nvGraphicFramePr>
        <p:xfrm>
          <a:off x="5594976" y="1168953"/>
          <a:ext cx="5162163" cy="3653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49547">
                  <a:extLst>
                    <a:ext uri="{9D8B030D-6E8A-4147-A177-3AD203B41FA5}">
                      <a16:colId xmlns:a16="http://schemas.microsoft.com/office/drawing/2014/main" xmlns="" val="1253599569"/>
                    </a:ext>
                  </a:extLst>
                </a:gridCol>
                <a:gridCol w="2212616">
                  <a:extLst>
                    <a:ext uri="{9D8B030D-6E8A-4147-A177-3AD203B41FA5}">
                      <a16:colId xmlns:a16="http://schemas.microsoft.com/office/drawing/2014/main" xmlns="" val="2343927440"/>
                    </a:ext>
                  </a:extLst>
                </a:gridCol>
              </a:tblGrid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BROJ KOMORBIDITETA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BROJ PACIJENATA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774350392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858964857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35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239741684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4021738842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975983453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3198092584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420711947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49861887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3989276225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606921570"/>
                  </a:ext>
                </a:extLst>
              </a:tr>
              <a:tr h="332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831901802"/>
                  </a:ext>
                </a:extLst>
              </a:tr>
            </a:tbl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xmlns="" id="{A7443122-4204-4EA1-BEF0-CD65F0BA8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299790000"/>
              </p:ext>
            </p:extLst>
          </p:nvPr>
        </p:nvGraphicFramePr>
        <p:xfrm>
          <a:off x="403668" y="1587260"/>
          <a:ext cx="4869668" cy="5168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0490BCC-C88A-47D8-879B-0BE0490444AD}"/>
              </a:ext>
            </a:extLst>
          </p:cNvPr>
          <p:cNvSpPr txBox="1"/>
          <p:nvPr/>
        </p:nvSpPr>
        <p:spPr>
          <a:xfrm>
            <a:off x="5663953" y="654560"/>
            <a:ext cx="60989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Broj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odnosu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pacijente</a:t>
            </a:r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592A6B9-B969-4493-A2BE-98C75CD8B74F}"/>
              </a:ext>
            </a:extLst>
          </p:cNvPr>
          <p:cNvSpPr txBox="1"/>
          <p:nvPr/>
        </p:nvSpPr>
        <p:spPr>
          <a:xfrm>
            <a:off x="181353" y="1346643"/>
            <a:ext cx="60989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Učestalost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59159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646E53-260C-4CF0-8B57-31BB8B026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1" y="376687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3D13416-E80D-462A-A134-33EE1BECF0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22806620"/>
              </p:ext>
            </p:extLst>
          </p:nvPr>
        </p:nvGraphicFramePr>
        <p:xfrm>
          <a:off x="1873867" y="3319789"/>
          <a:ext cx="7830849" cy="16662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7452">
                  <a:extLst>
                    <a:ext uri="{9D8B030D-6E8A-4147-A177-3AD203B41FA5}">
                      <a16:colId xmlns:a16="http://schemas.microsoft.com/office/drawing/2014/main" xmlns="" val="1274719554"/>
                    </a:ext>
                  </a:extLst>
                </a:gridCol>
                <a:gridCol w="1637295">
                  <a:extLst>
                    <a:ext uri="{9D8B030D-6E8A-4147-A177-3AD203B41FA5}">
                      <a16:colId xmlns:a16="http://schemas.microsoft.com/office/drawing/2014/main" xmlns="" val="4136440972"/>
                    </a:ext>
                  </a:extLst>
                </a:gridCol>
                <a:gridCol w="1662271">
                  <a:extLst>
                    <a:ext uri="{9D8B030D-6E8A-4147-A177-3AD203B41FA5}">
                      <a16:colId xmlns:a16="http://schemas.microsoft.com/office/drawing/2014/main" xmlns="" val="1427447338"/>
                    </a:ext>
                  </a:extLst>
                </a:gridCol>
                <a:gridCol w="1816109">
                  <a:extLst>
                    <a:ext uri="{9D8B030D-6E8A-4147-A177-3AD203B41FA5}">
                      <a16:colId xmlns:a16="http://schemas.microsoft.com/office/drawing/2014/main" xmlns="" val="867566334"/>
                    </a:ext>
                  </a:extLst>
                </a:gridCol>
                <a:gridCol w="1227722">
                  <a:extLst>
                    <a:ext uri="{9D8B030D-6E8A-4147-A177-3AD203B41FA5}">
                      <a16:colId xmlns:a16="http://schemas.microsoft.com/office/drawing/2014/main" xmlns="" val="3536302378"/>
                    </a:ext>
                  </a:extLst>
                </a:gridCol>
              </a:tblGrid>
              <a:tr h="9666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Ukupno</a:t>
                      </a:r>
                      <a:r>
                        <a:rPr lang="en-US" sz="1600" dirty="0">
                          <a:effectLst/>
                        </a:rPr>
                        <a:t> (</a:t>
                      </a:r>
                      <a:r>
                        <a:rPr lang="en-US" sz="1600" dirty="0" err="1">
                          <a:effectLst/>
                        </a:rPr>
                        <a:t>n±SD</a:t>
                      </a:r>
                      <a:r>
                        <a:rPr lang="en-US" sz="1600" dirty="0">
                          <a:effectLst/>
                        </a:rPr>
                        <a:t>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</a:rPr>
                        <a:t>Preživjeli</a:t>
                      </a:r>
                      <a:r>
                        <a:rPr lang="en-US" sz="1600" dirty="0">
                          <a:effectLst/>
                        </a:rPr>
                        <a:t> (</a:t>
                      </a:r>
                      <a:r>
                        <a:rPr lang="en-US" sz="1600" dirty="0" err="1">
                          <a:effectLst/>
                        </a:rPr>
                        <a:t>n±SD</a:t>
                      </a:r>
                      <a:r>
                        <a:rPr lang="en-US" sz="1600" dirty="0">
                          <a:effectLst/>
                        </a:rPr>
                        <a:t>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Preminuli (n±SD)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p-</a:t>
                      </a:r>
                      <a:r>
                        <a:rPr lang="en-US" sz="1600" dirty="0" err="1">
                          <a:effectLst/>
                        </a:rPr>
                        <a:t>vrijednost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25642717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effectLst/>
                        </a:rPr>
                        <a:t>Limfociti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0,73 ± 0,43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0,92 ± 0,49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0,57 ± 0,29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&lt;0,001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475994264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78223565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50A3D5C-039C-4917-B9CA-A3010498DEB6}"/>
              </a:ext>
            </a:extLst>
          </p:cNvPr>
          <p:cNvSpPr txBox="1"/>
          <p:nvPr/>
        </p:nvSpPr>
        <p:spPr>
          <a:xfrm>
            <a:off x="1655336" y="2372722"/>
            <a:ext cx="731613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20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Prosječna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vrijednost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limfocita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statistička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značajnost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8889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A99FB5-4116-450A-B179-97DB24DA1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707" y="143774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REZULTATI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EFE7107-4CC9-43B0-BD09-62468DF69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209" y="983411"/>
            <a:ext cx="8559583" cy="49288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6801606-ACBA-4B9E-92E0-121C33A5DE1A}"/>
              </a:ext>
            </a:extLst>
          </p:cNvPr>
          <p:cNvSpPr txBox="1"/>
          <p:nvPr/>
        </p:nvSpPr>
        <p:spPr>
          <a:xfrm>
            <a:off x="1570008" y="5620014"/>
            <a:ext cx="84366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Distribucija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vrijednosti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limfocita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preživjelih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umrlih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2775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50ABBA-4E12-4F42-A5B7-8F55B0D06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81" y="161026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ZAKLJUČAK / DISKUSIJA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A5FD5E-CB82-4D17-8FBC-67A06AD484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507" y="1214398"/>
            <a:ext cx="10433490" cy="5643602"/>
          </a:xfrm>
        </p:spPr>
        <p:txBody>
          <a:bodyPr>
            <a:normAutofit/>
          </a:bodyPr>
          <a:lstStyle/>
          <a:p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mrtnost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oboljenih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pacijenata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dalje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visoka</a:t>
            </a:r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Veći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broj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oboljenilh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činili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muškarci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njih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60, u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odnosu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40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žena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koji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takođe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imali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veću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stopu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mortaliteta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studiju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(31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naspram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žene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sr-Latn-RS" sz="2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RS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boljev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osobe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starije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životne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dobi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65 ±14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godina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čemu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preminuli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prosječno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stariji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od 68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godina</a:t>
            </a:r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Najčešći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teško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oboljelih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pacijenata</a:t>
            </a:r>
            <a:r>
              <a:rPr lang="sr-Latn-RS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kardiovaskularne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bolesti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hipertenzija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kardiomiopatija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fibrilacija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atrija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takođe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 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bile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vodeći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preminulih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RS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ajveći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broj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pacijenata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imalo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više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dok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njih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13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bez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komorbiditeta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023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CE11BD-5226-4F02-9BCA-513229ED3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455" y="169653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ZAKLJUČAK / DISKUSIJA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59F5338-76F1-4A54-9354-78C5CE542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940359" cy="3880773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Uočene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su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značajno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niže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vrijednosti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limfocita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lošeg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ishoda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bolesti</a:t>
            </a:r>
          </a:p>
          <a:p>
            <a:endParaRPr lang="sr-Latn-R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RS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psolutni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broj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limfocita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predstavlja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značajan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prediktor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lošeg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ishoda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COVID-19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sr-Latn-RS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sr-Latn-R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tatistička značajnost p-vrijednost &lt;0,001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6727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0412FD-7472-4D52-A2C4-F51388A80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04158"/>
            <a:ext cx="8596668" cy="1320800"/>
          </a:xfrm>
        </p:spPr>
        <p:txBody>
          <a:bodyPr/>
          <a:lstStyle/>
          <a:p>
            <a:r>
              <a:rPr lang="sr-Latn-RS" b="1" dirty="0">
                <a:solidFill>
                  <a:schemeClr val="tx1"/>
                </a:solidFill>
              </a:rPr>
              <a:t>ZAKLJUČAK / DISKUSIJA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6E805C-E887-49FB-9CBD-3BF8A14D0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674029" cy="3880773"/>
          </a:xfrm>
        </p:spPr>
        <p:txBody>
          <a:bodyPr>
            <a:normAutofit/>
          </a:bodyPr>
          <a:lstStyle/>
          <a:p>
            <a:r>
              <a:rPr lang="sr-Latn-RS" sz="2800" dirty="0">
                <a:solidFill>
                  <a:schemeClr val="tx1"/>
                </a:solidFill>
              </a:rPr>
              <a:t>Nedostaci studije:</a:t>
            </a:r>
          </a:p>
          <a:p>
            <a:pPr marL="0" indent="0">
              <a:buNone/>
            </a:pPr>
            <a:endParaRPr lang="sr-Latn-R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sr-Latn-RS" sz="2800" dirty="0">
                <a:solidFill>
                  <a:schemeClr val="tx1"/>
                </a:solidFill>
              </a:rPr>
              <a:t>1. mali broj ispitanika</a:t>
            </a:r>
          </a:p>
          <a:p>
            <a:pPr marL="0" indent="0">
              <a:buNone/>
            </a:pPr>
            <a:r>
              <a:rPr lang="sr-Latn-RS" sz="2800" dirty="0">
                <a:solidFill>
                  <a:schemeClr val="tx1"/>
                </a:solidFill>
              </a:rPr>
              <a:t> 2. studija nije multicentrična</a:t>
            </a:r>
          </a:p>
          <a:p>
            <a:pPr marL="0" indent="0">
              <a:buNone/>
            </a:pPr>
            <a:r>
              <a:rPr lang="sr-Latn-RS" sz="2800" dirty="0">
                <a:solidFill>
                  <a:schemeClr val="tx1"/>
                </a:solidFill>
              </a:rPr>
              <a:t>  3. posmatran samo jedan faktor - broj limfocita</a:t>
            </a:r>
          </a:p>
          <a:p>
            <a:pPr marL="0" indent="0">
              <a:buNone/>
            </a:pPr>
            <a:r>
              <a:rPr lang="sr-Latn-RS" sz="2800" dirty="0">
                <a:solidFill>
                  <a:schemeClr val="tx1"/>
                </a:solidFill>
              </a:rPr>
              <a:t>   4. kratko vrijeme trajanja studije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798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B572FD1-506C-4F69-8888-6CE01075D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969"/>
            <a:ext cx="12191999" cy="735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52168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63</TotalTime>
  <Words>895</Words>
  <Application>Microsoft Office PowerPoint</Application>
  <PresentationFormat>Custom</PresentationFormat>
  <Paragraphs>184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Facet</vt:lpstr>
      <vt:lpstr>VRIJEDNOST LIMFOCITA KAO PREDIKTOR LOŠEG ISHODA KOD COVID-19 </vt:lpstr>
      <vt:lpstr>UVOD </vt:lpstr>
      <vt:lpstr>UVOD</vt:lpstr>
      <vt:lpstr>UVOD</vt:lpstr>
      <vt:lpstr>METODOLOGIJA</vt:lpstr>
      <vt:lpstr>REZULTATI</vt:lpstr>
      <vt:lpstr>REZULTATI</vt:lpstr>
      <vt:lpstr>REZULTATI</vt:lpstr>
      <vt:lpstr>REZULTATI</vt:lpstr>
      <vt:lpstr>REZULTATI</vt:lpstr>
      <vt:lpstr>REZULTATI</vt:lpstr>
      <vt:lpstr>REZULTATI</vt:lpstr>
      <vt:lpstr>ZAKLJUČAK / DISKUSIJA</vt:lpstr>
      <vt:lpstr>ZAKLJUČAK / DISKUSIJA</vt:lpstr>
      <vt:lpstr>ZAKLJUČAK / DISKUSIJA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VRIJEDNOST LIMFOCITA KAO PREDIKTOR LOŠEG ISHODA KOD COVID-19 </dc:title>
  <dc:creator>User</dc:creator>
  <cp:lastModifiedBy>goran.baric</cp:lastModifiedBy>
  <cp:revision>5</cp:revision>
  <dcterms:created xsi:type="dcterms:W3CDTF">2022-04-21T16:36:48Z</dcterms:created>
  <dcterms:modified xsi:type="dcterms:W3CDTF">2022-04-23T12:57:16Z</dcterms:modified>
</cp:coreProperties>
</file>