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35" autoAdjust="0"/>
    <p:restoredTop sz="94660"/>
  </p:normalViewPr>
  <p:slideViewPr>
    <p:cSldViewPr>
      <p:cViewPr varScale="1">
        <p:scale>
          <a:sx n="83" d="100"/>
          <a:sy n="83" d="100"/>
        </p:scale>
        <p:origin x="-141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200" b="1"/>
            </a:pPr>
            <a:r>
              <a:rPr lang="sr-Latn-CS" sz="1200" b="1">
                <a:latin typeface="Times New Roman" pitchFamily="18" charset="0"/>
                <a:cs typeface="Times New Roman" pitchFamily="18" charset="0"/>
              </a:rPr>
              <a:t>Terapija</a:t>
            </a:r>
            <a:r>
              <a:rPr lang="sr-Latn-CS" sz="1200" b="1" baseline="0">
                <a:latin typeface="Times New Roman" pitchFamily="18" charset="0"/>
                <a:cs typeface="Times New Roman" pitchFamily="18" charset="0"/>
              </a:rPr>
              <a:t> tocilizumabom</a:t>
            </a:r>
            <a:endParaRPr lang="en-US" sz="1200" b="1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Sheet1!$B$4</c:f>
              <c:strCache>
                <c:ptCount val="1"/>
                <c:pt idx="0">
                  <c:v>da</c:v>
                </c:pt>
              </c:strCache>
            </c:strRef>
          </c:tx>
          <c:dLbls>
            <c:showVal val="1"/>
          </c:dLbls>
          <c:cat>
            <c:strRef>
              <c:f>Sheet1!$C$3:$E$3</c:f>
              <c:strCache>
                <c:ptCount val="3"/>
                <c:pt idx="0">
                  <c:v>ukupan broj pacijenata</c:v>
                </c:pt>
                <c:pt idx="1">
                  <c:v>broj  preživjelih pacijenata</c:v>
                </c:pt>
                <c:pt idx="2">
                  <c:v>broj umrlih pacijenata</c:v>
                </c:pt>
              </c:strCache>
            </c:strRef>
          </c:cat>
          <c:val>
            <c:numRef>
              <c:f>Sheet1!$C$4:$E$4</c:f>
              <c:numCache>
                <c:formatCode>General</c:formatCode>
                <c:ptCount val="3"/>
                <c:pt idx="0">
                  <c:v>30</c:v>
                </c:pt>
                <c:pt idx="1">
                  <c:v>25</c:v>
                </c:pt>
                <c:pt idx="2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Sheet1!$B$5</c:f>
              <c:strCache>
                <c:ptCount val="1"/>
                <c:pt idx="0">
                  <c:v>ne</c:v>
                </c:pt>
              </c:strCache>
            </c:strRef>
          </c:tx>
          <c:dLbls>
            <c:showVal val="1"/>
          </c:dLbls>
          <c:cat>
            <c:strRef>
              <c:f>Sheet1!$C$3:$E$3</c:f>
              <c:strCache>
                <c:ptCount val="3"/>
                <c:pt idx="0">
                  <c:v>ukupan broj pacijenata</c:v>
                </c:pt>
                <c:pt idx="1">
                  <c:v>broj  preživjelih pacijenata</c:v>
                </c:pt>
                <c:pt idx="2">
                  <c:v>broj umrlih pacijenata</c:v>
                </c:pt>
              </c:strCache>
            </c:strRef>
          </c:cat>
          <c:val>
            <c:numRef>
              <c:f>Sheet1!$C$5:$E$5</c:f>
              <c:numCache>
                <c:formatCode>General</c:formatCode>
                <c:ptCount val="3"/>
                <c:pt idx="0">
                  <c:v>235</c:v>
                </c:pt>
                <c:pt idx="1">
                  <c:v>102</c:v>
                </c:pt>
                <c:pt idx="2">
                  <c:v>133</c:v>
                </c:pt>
              </c:numCache>
            </c:numRef>
          </c:val>
        </c:ser>
        <c:shape val="box"/>
        <c:axId val="172892544"/>
        <c:axId val="178877568"/>
        <c:axId val="0"/>
      </c:bar3DChart>
      <c:catAx>
        <c:axId val="1728925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178877568"/>
        <c:crosses val="autoZero"/>
        <c:auto val="1"/>
        <c:lblAlgn val="ctr"/>
        <c:lblOffset val="100"/>
      </c:catAx>
      <c:valAx>
        <c:axId val="17887756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7289254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b="1"/>
          </a:pPr>
          <a:endParaRPr lang="en-US"/>
        </a:p>
      </c:txPr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23.4.2022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1"/>
            <a:ext cx="7772400" cy="2762250"/>
          </a:xfrm>
        </p:spPr>
        <p:txBody>
          <a:bodyPr>
            <a:normAutofit/>
          </a:bodyPr>
          <a:lstStyle/>
          <a:p>
            <a:r>
              <a:rPr lang="sr-Latn-CS" dirty="0" smtClean="0"/>
              <a:t>PRIMJENA TOCILIZUMABA KOD COVID19 BOLESNIKA U JEDINICI INTENZIVNE MEDICINE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886200"/>
            <a:ext cx="6248400" cy="1447800"/>
          </a:xfrm>
        </p:spPr>
        <p:txBody>
          <a:bodyPr/>
          <a:lstStyle/>
          <a:p>
            <a:pPr algn="ctr"/>
            <a:r>
              <a:rPr lang="sr-Latn-CS" dirty="0" smtClean="0"/>
              <a:t>                                                                        </a:t>
            </a:r>
          </a:p>
          <a:p>
            <a:r>
              <a:rPr lang="sr-Latn-CS" dirty="0" smtClean="0"/>
              <a:t>   Jovana Malić           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sr-Latn-CS" sz="3200" dirty="0" smtClean="0"/>
              <a:t>UVOD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CS" dirty="0" smtClean="0"/>
          </a:p>
          <a:p>
            <a:r>
              <a:rPr lang="sr-Latn-CS" dirty="0" smtClean="0"/>
              <a:t>Virus korona je uzrok nastanka COVID19</a:t>
            </a:r>
          </a:p>
          <a:p>
            <a:r>
              <a:rPr lang="sr-Latn-CS" dirty="0" smtClean="0"/>
              <a:t>Decembar 2019. Wuhan, Kina</a:t>
            </a:r>
          </a:p>
          <a:p>
            <a:r>
              <a:rPr lang="sr-Latn-CS" dirty="0" smtClean="0"/>
              <a:t>Mart 2020. – proglašena pandemija (WHO)</a:t>
            </a:r>
          </a:p>
          <a:p>
            <a:r>
              <a:rPr lang="sr-Latn-CS" dirty="0" smtClean="0"/>
              <a:t>Manji procenat zaraženih virusom korona  razvije tešku kliničku sliku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sr-Latn-CS" sz="3200" dirty="0" smtClean="0"/>
              <a:t>UVOD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CS" dirty="0" smtClean="0"/>
              <a:t>COVID19  - ARDS – respiratorna insuficijencija – mehanička ventilacija – jedinica intenzivne medicine</a:t>
            </a:r>
          </a:p>
          <a:p>
            <a:r>
              <a:rPr lang="sr-Latn-CS" dirty="0" smtClean="0"/>
              <a:t>ARDS (Berlinska definicija 2012. godine): akutni početak, bilateralni infiltrati plućnog parenhima, hipoksemija, u odsustvu znakova kardiogenog popuštanja</a:t>
            </a:r>
          </a:p>
          <a:p>
            <a:r>
              <a:rPr lang="sr-Latn-CS" dirty="0" smtClean="0"/>
              <a:t>ARDS: laki, srednje teški i </a:t>
            </a:r>
            <a:r>
              <a:rPr lang="sr-Latn-CS" dirty="0" smtClean="0"/>
              <a:t>teški </a:t>
            </a:r>
            <a:r>
              <a:rPr lang="sr-Latn-CS" dirty="0" smtClean="0"/>
              <a:t>oblik (prema nalazu hipoksemije – p/F odnos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sr-Latn-CS" sz="3200" dirty="0" smtClean="0"/>
              <a:t>UVOD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r-Latn-CS" dirty="0" smtClean="0"/>
          </a:p>
          <a:p>
            <a:r>
              <a:rPr lang="sr-Latn-CS" dirty="0" smtClean="0"/>
              <a:t>Citokinska bura – uzrok ARDS kod COVID19, pretjeran i neadekvatan imuni odgovor na infekciju</a:t>
            </a:r>
          </a:p>
          <a:p>
            <a:pPr>
              <a:buNone/>
            </a:pPr>
            <a:endParaRPr lang="sr-Latn-CS" dirty="0" smtClean="0"/>
          </a:p>
          <a:p>
            <a:r>
              <a:rPr lang="sr-Latn-CS" dirty="0" smtClean="0"/>
              <a:t>ARDS kod COVID19 u određenom broju slučajeva vodi ka MODS-u, a dalje ka letalnom ishodu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sr-Latn-CS" sz="3200" dirty="0" smtClean="0"/>
              <a:t>UVOD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CS" dirty="0" smtClean="0"/>
              <a:t>IL-6 </a:t>
            </a:r>
            <a:r>
              <a:rPr lang="sr-Latn-CS" dirty="0" smtClean="0"/>
              <a:t>jedan od osnovnih medijatora zapaljenja, </a:t>
            </a:r>
            <a:r>
              <a:rPr lang="en-US" dirty="0" err="1" smtClean="0"/>
              <a:t>prolazi</a:t>
            </a:r>
            <a:r>
              <a:rPr lang="en-US" dirty="0" smtClean="0"/>
              <a:t> </a:t>
            </a:r>
            <a:r>
              <a:rPr lang="en-US" dirty="0" err="1" smtClean="0"/>
              <a:t>krvno-moždanu</a:t>
            </a:r>
            <a:r>
              <a:rPr lang="en-US" dirty="0" smtClean="0"/>
              <a:t> </a:t>
            </a:r>
            <a:r>
              <a:rPr lang="en-US" dirty="0" err="1" smtClean="0"/>
              <a:t>barijeru</a:t>
            </a:r>
            <a:r>
              <a:rPr lang="sr-Latn-CS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indukuje</a:t>
            </a:r>
            <a:r>
              <a:rPr lang="en-US" dirty="0" smtClean="0"/>
              <a:t> </a:t>
            </a:r>
            <a:r>
              <a:rPr lang="en-US" dirty="0" err="1" smtClean="0"/>
              <a:t>sintezu</a:t>
            </a:r>
            <a:r>
              <a:rPr lang="en-US" dirty="0" smtClean="0"/>
              <a:t> PGE2 u </a:t>
            </a:r>
            <a:r>
              <a:rPr lang="en-US" dirty="0" err="1" smtClean="0"/>
              <a:t>hipotalamusu</a:t>
            </a:r>
            <a:r>
              <a:rPr lang="en-US" dirty="0" smtClean="0"/>
              <a:t> </a:t>
            </a:r>
            <a:r>
              <a:rPr lang="en-US" dirty="0" err="1" smtClean="0"/>
              <a:t>što</a:t>
            </a:r>
            <a:r>
              <a:rPr lang="en-US" dirty="0" smtClean="0"/>
              <a:t> </a:t>
            </a:r>
            <a:r>
              <a:rPr lang="en-US" dirty="0" err="1" smtClean="0"/>
              <a:t>dovodi</a:t>
            </a:r>
            <a:r>
              <a:rPr lang="en-US" dirty="0" smtClean="0"/>
              <a:t> do </a:t>
            </a:r>
            <a:r>
              <a:rPr lang="en-US" dirty="0" err="1" smtClean="0"/>
              <a:t>porasta</a:t>
            </a:r>
            <a:r>
              <a:rPr lang="en-US" dirty="0" smtClean="0"/>
              <a:t> </a:t>
            </a:r>
            <a:r>
              <a:rPr lang="en-US" dirty="0" err="1" smtClean="0"/>
              <a:t>tjelesne</a:t>
            </a:r>
            <a:r>
              <a:rPr lang="en-US" dirty="0" smtClean="0"/>
              <a:t> </a:t>
            </a:r>
            <a:r>
              <a:rPr lang="en-US" dirty="0" smtClean="0"/>
              <a:t>temperature</a:t>
            </a:r>
            <a:endParaRPr lang="sr-Latn-CS" dirty="0" smtClean="0"/>
          </a:p>
          <a:p>
            <a:pPr>
              <a:buNone/>
            </a:pPr>
            <a:endParaRPr lang="sr-Latn-CS" dirty="0" smtClean="0"/>
          </a:p>
          <a:p>
            <a:r>
              <a:rPr lang="sr-Latn-CS" dirty="0" smtClean="0"/>
              <a:t>IL-6 je </a:t>
            </a:r>
            <a:r>
              <a:rPr lang="sr-Latn-CS" dirty="0" smtClean="0"/>
              <a:t>cito</a:t>
            </a:r>
            <a:r>
              <a:rPr lang="en-US" dirty="0" smtClean="0"/>
              <a:t>kin </a:t>
            </a:r>
            <a:r>
              <a:rPr lang="en-US" dirty="0" err="1" smtClean="0"/>
              <a:t>koji</a:t>
            </a:r>
            <a:r>
              <a:rPr lang="en-US" dirty="0" smtClean="0"/>
              <a:t> </a:t>
            </a:r>
            <a:r>
              <a:rPr lang="en-US" dirty="0" err="1" smtClean="0"/>
              <a:t>može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djeluje</a:t>
            </a:r>
            <a:r>
              <a:rPr lang="en-US" dirty="0" smtClean="0"/>
              <a:t> </a:t>
            </a:r>
            <a:r>
              <a:rPr lang="en-US" dirty="0" err="1" smtClean="0"/>
              <a:t>proinflamatorno</a:t>
            </a:r>
            <a:r>
              <a:rPr lang="en-US" dirty="0" smtClean="0"/>
              <a:t> (</a:t>
            </a:r>
            <a:r>
              <a:rPr lang="en-US" dirty="0" err="1" smtClean="0"/>
              <a:t>osteoblasti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glatko-mišićne</a:t>
            </a:r>
            <a:r>
              <a:rPr lang="en-US" dirty="0" smtClean="0"/>
              <a:t> </a:t>
            </a:r>
            <a:r>
              <a:rPr lang="en-US" dirty="0" err="1" smtClean="0"/>
              <a:t>ćelije</a:t>
            </a:r>
            <a:r>
              <a:rPr lang="en-US" dirty="0" smtClean="0"/>
              <a:t>, </a:t>
            </a:r>
            <a:r>
              <a:rPr lang="en-US" dirty="0" err="1" smtClean="0"/>
              <a:t>npr</a:t>
            </a:r>
            <a:r>
              <a:rPr lang="en-US" dirty="0" smtClean="0"/>
              <a:t>.)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antiinflamatorno</a:t>
            </a:r>
            <a:r>
              <a:rPr lang="en-US" dirty="0" smtClean="0"/>
              <a:t> (</a:t>
            </a:r>
            <a:r>
              <a:rPr lang="en-US" dirty="0" err="1" smtClean="0"/>
              <a:t>inhibicija</a:t>
            </a:r>
            <a:r>
              <a:rPr lang="en-US" dirty="0" smtClean="0"/>
              <a:t> TNF- α </a:t>
            </a:r>
            <a:r>
              <a:rPr lang="en-US" dirty="0" err="1" smtClean="0"/>
              <a:t>i</a:t>
            </a:r>
            <a:r>
              <a:rPr lang="en-US" dirty="0" smtClean="0"/>
              <a:t> IL-1), a </a:t>
            </a:r>
            <a:r>
              <a:rPr lang="en-US" dirty="0" err="1" smtClean="0"/>
              <a:t>produkt</a:t>
            </a:r>
            <a:r>
              <a:rPr lang="en-US" dirty="0" smtClean="0"/>
              <a:t> je T </a:t>
            </a:r>
            <a:r>
              <a:rPr lang="en-US" dirty="0" err="1" smtClean="0"/>
              <a:t>limfocita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makrofaga</a:t>
            </a:r>
            <a:endParaRPr lang="sr-Latn-CS" dirty="0" smtClean="0"/>
          </a:p>
          <a:p>
            <a:endParaRPr lang="sr-Latn-C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sr-Latn-CS" sz="3200" dirty="0" smtClean="0"/>
              <a:t>UVOD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Tocilizumab</a:t>
            </a:r>
            <a:r>
              <a:rPr lang="en-US" dirty="0" smtClean="0"/>
              <a:t> </a:t>
            </a:r>
            <a:r>
              <a:rPr lang="en-US" dirty="0" err="1" smtClean="0"/>
              <a:t>predstavlja</a:t>
            </a:r>
            <a:r>
              <a:rPr lang="en-US" dirty="0" smtClean="0"/>
              <a:t> </a:t>
            </a:r>
            <a:r>
              <a:rPr lang="en-US" dirty="0" err="1" smtClean="0"/>
              <a:t>humano</a:t>
            </a:r>
            <a:r>
              <a:rPr lang="en-US" dirty="0" smtClean="0"/>
              <a:t> </a:t>
            </a:r>
            <a:r>
              <a:rPr lang="en-US" dirty="0" err="1" smtClean="0"/>
              <a:t>monoklonsko</a:t>
            </a:r>
            <a:r>
              <a:rPr lang="en-US" dirty="0" smtClean="0"/>
              <a:t> </a:t>
            </a:r>
            <a:r>
              <a:rPr lang="en-US" dirty="0" err="1" smtClean="0"/>
              <a:t>antitijelo</a:t>
            </a:r>
            <a:r>
              <a:rPr lang="en-US" dirty="0" smtClean="0"/>
              <a:t>, </a:t>
            </a:r>
            <a:r>
              <a:rPr lang="en-US" dirty="0" err="1" smtClean="0"/>
              <a:t>veže</a:t>
            </a:r>
            <a:r>
              <a:rPr lang="en-US" dirty="0" smtClean="0"/>
              <a:t> </a:t>
            </a:r>
            <a:r>
              <a:rPr lang="sr-Latn-CS" dirty="0" smtClean="0"/>
              <a:t>se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receptore</a:t>
            </a:r>
            <a:r>
              <a:rPr lang="en-US" dirty="0" smtClean="0"/>
              <a:t> IL-6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blokira</a:t>
            </a:r>
            <a:r>
              <a:rPr lang="en-US" dirty="0" smtClean="0"/>
              <a:t> </a:t>
            </a:r>
            <a:r>
              <a:rPr lang="en-US" dirty="0" err="1" smtClean="0"/>
              <a:t>dalju</a:t>
            </a:r>
            <a:r>
              <a:rPr lang="en-US" dirty="0" smtClean="0"/>
              <a:t> </a:t>
            </a:r>
            <a:r>
              <a:rPr lang="en-US" dirty="0" err="1" smtClean="0"/>
              <a:t>citokinsku</a:t>
            </a:r>
            <a:r>
              <a:rPr lang="en-US" dirty="0" smtClean="0"/>
              <a:t> </a:t>
            </a:r>
            <a:r>
              <a:rPr lang="en-US" dirty="0" err="1" smtClean="0"/>
              <a:t>buru</a:t>
            </a:r>
            <a:r>
              <a:rPr lang="en-US" dirty="0" smtClean="0"/>
              <a:t> u </a:t>
            </a:r>
            <a:r>
              <a:rPr lang="en-US" dirty="0" err="1" smtClean="0"/>
              <a:t>ljudskom</a:t>
            </a:r>
            <a:r>
              <a:rPr lang="en-US" dirty="0" smtClean="0"/>
              <a:t> </a:t>
            </a:r>
            <a:r>
              <a:rPr lang="en-US" dirty="0" err="1" smtClean="0"/>
              <a:t>organizmu</a:t>
            </a:r>
            <a:r>
              <a:rPr lang="en-US" dirty="0" smtClean="0"/>
              <a:t>, a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koju</a:t>
            </a:r>
            <a:r>
              <a:rPr lang="en-US" dirty="0" smtClean="0"/>
              <a:t> se </a:t>
            </a:r>
            <a:r>
              <a:rPr lang="en-US" dirty="0" err="1" smtClean="0"/>
              <a:t>smatra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je </a:t>
            </a:r>
            <a:r>
              <a:rPr lang="en-US" dirty="0" err="1" smtClean="0"/>
              <a:t>uzrok</a:t>
            </a:r>
            <a:r>
              <a:rPr lang="en-US" dirty="0" smtClean="0"/>
              <a:t> </a:t>
            </a:r>
            <a:r>
              <a:rPr lang="en-US" dirty="0" err="1" smtClean="0"/>
              <a:t>nastanka</a:t>
            </a:r>
            <a:r>
              <a:rPr lang="en-US" dirty="0" smtClean="0"/>
              <a:t> </a:t>
            </a:r>
            <a:r>
              <a:rPr lang="en-US" dirty="0" smtClean="0"/>
              <a:t>ARDS</a:t>
            </a:r>
            <a:endParaRPr lang="sr-Latn-CS" dirty="0" smtClean="0"/>
          </a:p>
          <a:p>
            <a:pPr>
              <a:buNone/>
            </a:pPr>
            <a:endParaRPr lang="sr-Latn-CS" dirty="0" smtClean="0"/>
          </a:p>
          <a:p>
            <a:r>
              <a:rPr lang="sr-Latn-CS" dirty="0" smtClean="0"/>
              <a:t>P</a:t>
            </a:r>
            <a:r>
              <a:rPr lang="en-US" dirty="0" err="1" smtClean="0"/>
              <a:t>rimarno</a:t>
            </a:r>
            <a:r>
              <a:rPr lang="en-US" dirty="0" smtClean="0"/>
              <a:t> </a:t>
            </a:r>
            <a:r>
              <a:rPr lang="sr-Latn-CS" dirty="0" smtClean="0"/>
              <a:t>se </a:t>
            </a:r>
            <a:r>
              <a:rPr lang="en-US" dirty="0" err="1" smtClean="0"/>
              <a:t>koristi</a:t>
            </a:r>
            <a:r>
              <a:rPr lang="en-US" dirty="0" smtClean="0"/>
              <a:t> </a:t>
            </a:r>
            <a:r>
              <a:rPr lang="en-US" dirty="0" smtClean="0"/>
              <a:t>u </a:t>
            </a:r>
            <a:r>
              <a:rPr lang="en-US" dirty="0" err="1" smtClean="0"/>
              <a:t>liječenju</a:t>
            </a:r>
            <a:r>
              <a:rPr lang="en-US" dirty="0" smtClean="0"/>
              <a:t> </a:t>
            </a:r>
            <a:r>
              <a:rPr lang="en-US" dirty="0" err="1" smtClean="0"/>
              <a:t>reumatoloških</a:t>
            </a:r>
            <a:r>
              <a:rPr lang="en-US" dirty="0" smtClean="0"/>
              <a:t> </a:t>
            </a:r>
            <a:r>
              <a:rPr lang="sr-Latn-CS" dirty="0" smtClean="0"/>
              <a:t>oboljenja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reumatoidni</a:t>
            </a:r>
            <a:r>
              <a:rPr lang="en-US" dirty="0" smtClean="0"/>
              <a:t> </a:t>
            </a:r>
            <a:r>
              <a:rPr lang="en-US" dirty="0" err="1" smtClean="0"/>
              <a:t>artritis</a:t>
            </a:r>
            <a:r>
              <a:rPr lang="en-US" dirty="0" smtClean="0"/>
              <a:t>, </a:t>
            </a:r>
            <a:r>
              <a:rPr lang="en-US" dirty="0" err="1" smtClean="0"/>
              <a:t>juvenilni</a:t>
            </a:r>
            <a:r>
              <a:rPr lang="en-US" dirty="0" smtClean="0"/>
              <a:t> </a:t>
            </a:r>
            <a:r>
              <a:rPr lang="en-US" dirty="0" err="1" smtClean="0"/>
              <a:t>reumatoidni</a:t>
            </a:r>
            <a:r>
              <a:rPr lang="en-US" dirty="0" smtClean="0"/>
              <a:t> </a:t>
            </a:r>
            <a:r>
              <a:rPr lang="en-US" dirty="0" err="1" smtClean="0"/>
              <a:t>artritis</a:t>
            </a:r>
            <a:r>
              <a:rPr lang="en-US" dirty="0" smtClean="0"/>
              <a:t>) </a:t>
            </a:r>
            <a:r>
              <a:rPr lang="en-US" dirty="0" err="1" smtClean="0"/>
              <a:t>kao</a:t>
            </a:r>
            <a:r>
              <a:rPr lang="en-US" dirty="0" smtClean="0"/>
              <a:t> </a:t>
            </a:r>
            <a:r>
              <a:rPr lang="en-US" dirty="0" err="1" smtClean="0"/>
              <a:t>rezervna</a:t>
            </a:r>
            <a:r>
              <a:rPr lang="en-US" dirty="0" smtClean="0"/>
              <a:t> </a:t>
            </a:r>
            <a:r>
              <a:rPr lang="en-US" dirty="0" err="1" smtClean="0"/>
              <a:t>terapijska</a:t>
            </a:r>
            <a:r>
              <a:rPr lang="en-US" dirty="0" smtClean="0"/>
              <a:t> </a:t>
            </a:r>
            <a:r>
              <a:rPr lang="en-US" dirty="0" err="1" smtClean="0"/>
              <a:t>linija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sr-Latn-CS" sz="3200" dirty="0" smtClean="0"/>
              <a:t>METODE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CS" dirty="0" smtClean="0"/>
              <a:t>Retrospektivna opservaciona studija</a:t>
            </a:r>
          </a:p>
          <a:p>
            <a:pPr>
              <a:buNone/>
            </a:pPr>
            <a:endParaRPr lang="sr-Latn-CS" dirty="0" smtClean="0"/>
          </a:p>
          <a:p>
            <a:r>
              <a:rPr lang="sr-Latn-CS" dirty="0" smtClean="0"/>
              <a:t>Klinika intenzivne medicine za nehirurške grane, UKC RS Banja Luka</a:t>
            </a:r>
          </a:p>
          <a:p>
            <a:pPr>
              <a:buNone/>
            </a:pPr>
            <a:endParaRPr lang="sr-Latn-CS" dirty="0" smtClean="0"/>
          </a:p>
          <a:p>
            <a:r>
              <a:rPr lang="sr-Latn-CS" dirty="0" smtClean="0"/>
              <a:t>Period:  jun 2020. - januar 2022. godine</a:t>
            </a:r>
          </a:p>
          <a:p>
            <a:pPr>
              <a:buNone/>
            </a:pPr>
            <a:endParaRPr lang="sr-Latn-CS" dirty="0" smtClean="0"/>
          </a:p>
          <a:p>
            <a:r>
              <a:rPr lang="sr-Latn-CS" dirty="0" smtClean="0"/>
              <a:t>30 pacijenta uključeno u studiju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CS" dirty="0" smtClean="0"/>
              <a:t>METODE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sr-Latn-CS" sz="2400" b="1" dirty="0" smtClean="0"/>
              <a:t>Kriterijumi: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stariji</a:t>
            </a:r>
            <a:r>
              <a:rPr lang="en-US" sz="2400" dirty="0" smtClean="0"/>
              <a:t> </a:t>
            </a:r>
            <a:r>
              <a:rPr lang="en-US" sz="2400" dirty="0" err="1" smtClean="0"/>
              <a:t>od</a:t>
            </a:r>
            <a:r>
              <a:rPr lang="en-US" sz="2400" dirty="0" smtClean="0"/>
              <a:t> 18 </a:t>
            </a:r>
            <a:r>
              <a:rPr lang="en-US" sz="2400" dirty="0" err="1" smtClean="0"/>
              <a:t>godina</a:t>
            </a:r>
            <a:endParaRPr lang="sr-Latn-CS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sr-Latn-CS" sz="2400" dirty="0" smtClean="0"/>
              <a:t>o</a:t>
            </a:r>
            <a:r>
              <a:rPr lang="sr-Latn-CS" sz="2400" dirty="0" smtClean="0"/>
              <a:t>ba pola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pozitivan</a:t>
            </a:r>
            <a:r>
              <a:rPr lang="en-US" sz="2400" dirty="0" smtClean="0"/>
              <a:t> RT-PCR SARS CoV2 </a:t>
            </a:r>
            <a:r>
              <a:rPr lang="en-US" sz="2400" dirty="0" smtClean="0"/>
              <a:t>test</a:t>
            </a:r>
            <a:endParaRPr lang="sr-Latn-CS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teška</a:t>
            </a:r>
            <a:r>
              <a:rPr lang="en-US" sz="2400" dirty="0" smtClean="0"/>
              <a:t> </a:t>
            </a:r>
            <a:r>
              <a:rPr lang="en-US" sz="2400" dirty="0" err="1" smtClean="0"/>
              <a:t>klinička</a:t>
            </a:r>
            <a:r>
              <a:rPr lang="en-US" sz="2400" dirty="0" smtClean="0"/>
              <a:t> forma </a:t>
            </a:r>
            <a:r>
              <a:rPr lang="en-US" sz="2400" dirty="0" err="1" smtClean="0"/>
              <a:t>bolesti</a:t>
            </a:r>
            <a:endParaRPr lang="sr-Latn-CS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/>
              <a:t>hospitalizacija</a:t>
            </a:r>
            <a:r>
              <a:rPr lang="en-US" sz="2400" dirty="0" smtClean="0"/>
              <a:t> u </a:t>
            </a:r>
            <a:r>
              <a:rPr lang="en-US" sz="2400" dirty="0" err="1" smtClean="0"/>
              <a:t>jedinici</a:t>
            </a:r>
            <a:r>
              <a:rPr lang="en-US" sz="2400" dirty="0" smtClean="0"/>
              <a:t> </a:t>
            </a:r>
            <a:r>
              <a:rPr lang="en-US" sz="2400" dirty="0" err="1" smtClean="0"/>
              <a:t>intenzivne</a:t>
            </a:r>
            <a:r>
              <a:rPr lang="en-US" sz="2400" dirty="0" smtClean="0"/>
              <a:t> </a:t>
            </a:r>
            <a:r>
              <a:rPr lang="en-US" sz="2400" dirty="0" smtClean="0"/>
              <a:t>medicine</a:t>
            </a:r>
            <a:endParaRPr lang="sr-Latn-CS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sr-Latn-CS" sz="2400" dirty="0" smtClean="0"/>
              <a:t>r</a:t>
            </a:r>
            <a:r>
              <a:rPr lang="sr-Latn-CS" sz="2400" dirty="0" smtClean="0"/>
              <a:t>espiratorna podrška</a:t>
            </a:r>
            <a:endParaRPr lang="sr-Latn-CS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sr-Latn-CS" sz="2400" dirty="0" smtClean="0"/>
              <a:t>Početak simptoma ne duže od 14 dana od prijema u intenzivnu</a:t>
            </a:r>
          </a:p>
          <a:p>
            <a:pPr marL="514350" indent="-514350">
              <a:buFont typeface="+mj-lt"/>
              <a:buAutoNum type="arabicPeriod"/>
            </a:pPr>
            <a:r>
              <a:rPr lang="sr-Latn-CS" sz="2400" dirty="0" smtClean="0"/>
              <a:t>l</a:t>
            </a:r>
            <a:r>
              <a:rPr lang="sr-Latn-CS" sz="2400" dirty="0" smtClean="0"/>
              <a:t>aboratorijski parametri (↑IL-6, ↑feritin, ↑CRP, </a:t>
            </a:r>
            <a:r>
              <a:rPr lang="sr-Latn-CS" sz="2400" dirty="0" smtClean="0"/>
              <a:t>↓</a:t>
            </a:r>
            <a:r>
              <a:rPr lang="sr-Latn-CS" sz="2400" dirty="0" smtClean="0"/>
              <a:t>prokalcitonin)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CS" dirty="0" smtClean="0"/>
              <a:t>REZULTATI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762000" y="2057400"/>
          <a:ext cx="65532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2241082"/>
                <a:gridCol w="2483318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muškarci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žene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pol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godine starosti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32-73 (prosjek 52.5)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31-80 (prosjek 55.5)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62000" y="16002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b="1" dirty="0" smtClean="0"/>
              <a:t>Polna i starosna struktura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38200" y="4419600"/>
          <a:ext cx="6629400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/>
                <a:gridCol w="1295400"/>
                <a:gridCol w="1295400"/>
                <a:gridCol w="1371600"/>
                <a:gridCol w="16002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preživjeli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preživjeli %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umrli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umrli 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muškarci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82.60%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17.40%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žene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85.71%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14.28%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ukupno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83.33%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C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16.67%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38200" y="3657600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Ukupno</a:t>
            </a:r>
            <a:r>
              <a:rPr lang="en-US" b="1" dirty="0" smtClean="0"/>
              <a:t> </a:t>
            </a:r>
            <a:r>
              <a:rPr lang="en-US" b="1" dirty="0" err="1" smtClean="0"/>
              <a:t>preživljavanje</a:t>
            </a:r>
            <a:r>
              <a:rPr lang="en-US" b="1" dirty="0" smtClean="0"/>
              <a:t>, </a:t>
            </a:r>
            <a:r>
              <a:rPr lang="en-US" b="1" dirty="0" err="1" smtClean="0"/>
              <a:t>preživljavanje</a:t>
            </a:r>
            <a:r>
              <a:rPr lang="en-US" b="1" dirty="0" smtClean="0"/>
              <a:t> </a:t>
            </a:r>
            <a:r>
              <a:rPr lang="en-US" b="1" dirty="0" err="1" smtClean="0"/>
              <a:t>prema</a:t>
            </a:r>
            <a:r>
              <a:rPr lang="en-US" b="1" dirty="0" smtClean="0"/>
              <a:t> </a:t>
            </a:r>
            <a:r>
              <a:rPr lang="en-US" b="1" dirty="0" err="1" smtClean="0"/>
              <a:t>polnoj</a:t>
            </a:r>
            <a:r>
              <a:rPr lang="en-US" b="1" dirty="0" smtClean="0"/>
              <a:t> </a:t>
            </a:r>
            <a:r>
              <a:rPr lang="en-US" b="1" dirty="0" err="1" smtClean="0"/>
              <a:t>strukturi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CS" dirty="0" smtClean="0"/>
              <a:t>REZULTATI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2133600"/>
          <a:ext cx="7620000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111"/>
                <a:gridCol w="1001889"/>
                <a:gridCol w="1524000"/>
                <a:gridCol w="1072444"/>
                <a:gridCol w="1975556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ukupno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muškarci (m)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žene (ž)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mortalitet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r-Latn-CS" dirty="0" smtClean="0"/>
                        <a:t>bez komorbiditeta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r-Latn-CS" dirty="0" smtClean="0"/>
                        <a:t>1 komorbiditet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2 (2m)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r-Latn-CS" dirty="0" smtClean="0"/>
                        <a:t>2 komorbiditeta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dirty="0" smtClean="0"/>
                        <a:t>3 (2m + 1ž)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3400" y="1676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b="1" dirty="0" smtClean="0"/>
              <a:t> </a:t>
            </a:r>
            <a:r>
              <a:rPr lang="en-US" b="1" dirty="0" err="1" smtClean="0"/>
              <a:t>Udruženost</a:t>
            </a:r>
            <a:r>
              <a:rPr lang="en-US" b="1" dirty="0" smtClean="0"/>
              <a:t> </a:t>
            </a:r>
            <a:r>
              <a:rPr lang="en-US" b="1" dirty="0" err="1" smtClean="0"/>
              <a:t>mortaliteta</a:t>
            </a:r>
            <a:r>
              <a:rPr lang="en-US" b="1" dirty="0" smtClean="0"/>
              <a:t> </a:t>
            </a:r>
            <a:r>
              <a:rPr lang="en-US" b="1" dirty="0" err="1" smtClean="0"/>
              <a:t>sa</a:t>
            </a:r>
            <a:r>
              <a:rPr lang="en-US" b="1" dirty="0" smtClean="0"/>
              <a:t> </a:t>
            </a:r>
            <a:r>
              <a:rPr lang="en-US" b="1" dirty="0" err="1" smtClean="0"/>
              <a:t>komorbiditetima</a:t>
            </a:r>
            <a:endParaRPr lang="en-US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28600" y="4800600"/>
          <a:ext cx="79248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2400"/>
                <a:gridCol w="3962400"/>
              </a:tblGrid>
              <a:tr h="627214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prosječna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vrijednost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IL-6 (pg/ml) + STD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prosječna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vrijednost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IL-6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kod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umrlih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pacijenata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(pg/ml) + STD</a:t>
                      </a:r>
                      <a:endParaRPr lang="en-US" dirty="0"/>
                    </a:p>
                  </a:txBody>
                  <a:tcPr/>
                </a:tc>
              </a:tr>
              <a:tr h="363386"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634.7 + 1586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158.67 + 33.61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3400" y="4419600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Prosječna</a:t>
            </a:r>
            <a:r>
              <a:rPr lang="en-US" b="1" dirty="0" smtClean="0"/>
              <a:t> </a:t>
            </a:r>
            <a:r>
              <a:rPr lang="en-US" b="1" dirty="0" err="1" smtClean="0"/>
              <a:t>vrijednost</a:t>
            </a:r>
            <a:r>
              <a:rPr lang="en-US" b="1" dirty="0" smtClean="0"/>
              <a:t> </a:t>
            </a:r>
            <a:r>
              <a:rPr lang="en-US" b="1" dirty="0" smtClean="0"/>
              <a:t>IL-6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CS" dirty="0" smtClean="0"/>
              <a:t>REZULTATI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09600" y="2057400"/>
          <a:ext cx="69342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6840"/>
                <a:gridCol w="1386840"/>
                <a:gridCol w="1386840"/>
                <a:gridCol w="1386840"/>
                <a:gridCol w="1386840"/>
              </a:tblGrid>
              <a:tr h="483712"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tocilizumab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ukupan</a:t>
                      </a:r>
                      <a:r>
                        <a:rPr lang="sr-Latn-CS" sz="1400" baseline="0" dirty="0" smtClean="0"/>
                        <a:t> broj pacijenata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broj preživjelih pacijenata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broj</a:t>
                      </a:r>
                      <a:r>
                        <a:rPr lang="sr-Latn-CS" sz="1400" baseline="0" dirty="0" smtClean="0"/>
                        <a:t> umrlih pacijenata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statistička značajnost</a:t>
                      </a:r>
                      <a:endParaRPr lang="en-US" sz="1400" dirty="0"/>
                    </a:p>
                  </a:txBody>
                  <a:tcPr/>
                </a:tc>
              </a:tr>
              <a:tr h="293142"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da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30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25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p&lt;0.035</a:t>
                      </a:r>
                      <a:endParaRPr lang="en-US" sz="1400" dirty="0"/>
                    </a:p>
                  </a:txBody>
                  <a:tcPr/>
                </a:tc>
              </a:tr>
              <a:tr h="293142"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ne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235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102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133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CS" sz="1400" dirty="0" smtClean="0"/>
                        <a:t>p&lt;0.035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2819400" y="3581400"/>
          <a:ext cx="5029200" cy="3185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9600" y="1524000"/>
            <a:ext cx="64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/>
              <a:t>Primjena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tocilizumaba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preživljavanje</a:t>
            </a:r>
            <a:r>
              <a:rPr lang="sr-Latn-CS" sz="1600" b="1" dirty="0" smtClean="0"/>
              <a:t>,</a:t>
            </a:r>
            <a:r>
              <a:rPr lang="sr-Latn-CS" sz="1600" b="1" dirty="0" smtClean="0"/>
              <a:t> </a:t>
            </a:r>
            <a:r>
              <a:rPr lang="en-US" sz="1600" b="1" dirty="0" err="1" smtClean="0"/>
              <a:t>statistička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značajnost</a:t>
            </a:r>
            <a:endParaRPr lang="en-US" sz="1600" b="1" dirty="0" smtClean="0"/>
          </a:p>
          <a:p>
            <a:pPr algn="ctr"/>
            <a:endParaRPr lang="en-US" sz="1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14400" y="4953000"/>
            <a:ext cx="182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CS" sz="1400" b="1" dirty="0" smtClean="0"/>
              <a:t> </a:t>
            </a:r>
            <a:r>
              <a:rPr lang="en-US" sz="1400" b="1" dirty="0" err="1" smtClean="0"/>
              <a:t>Primjena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tocilizumaba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i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ukupno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preživljavanje</a:t>
            </a:r>
            <a:r>
              <a:rPr lang="en-US" sz="1400" b="1" dirty="0" smtClean="0"/>
              <a:t> 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CS" dirty="0" smtClean="0"/>
              <a:t>DISKUSIJA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CS" dirty="0" smtClean="0"/>
              <a:t>Ukupna stopa preživljavanja kod pacijenata koji su primili tocilizumab je iznosila 83.33%</a:t>
            </a:r>
          </a:p>
          <a:p>
            <a:r>
              <a:rPr lang="sr-Latn-CS" dirty="0" smtClean="0"/>
              <a:t>Pacijenti bez komorbiditeta koji su primili tocilizumab su imali stopu preživljavanja 100</a:t>
            </a:r>
            <a:r>
              <a:rPr lang="sr-Latn-CS" dirty="0" smtClean="0"/>
              <a:t>%</a:t>
            </a:r>
          </a:p>
          <a:p>
            <a:r>
              <a:rPr lang="sr-Latn-CS" dirty="0" smtClean="0"/>
              <a:t>Srednja </a:t>
            </a:r>
            <a:r>
              <a:rPr lang="en-US" dirty="0" err="1" smtClean="0"/>
              <a:t>vrijednost</a:t>
            </a:r>
            <a:r>
              <a:rPr lang="en-US" dirty="0" smtClean="0"/>
              <a:t> </a:t>
            </a:r>
            <a:r>
              <a:rPr lang="en-US" dirty="0" smtClean="0"/>
              <a:t>IL-6 </a:t>
            </a:r>
            <a:r>
              <a:rPr lang="en-US" dirty="0" err="1" smtClean="0"/>
              <a:t>kod</a:t>
            </a:r>
            <a:r>
              <a:rPr lang="en-US" dirty="0" smtClean="0"/>
              <a:t> </a:t>
            </a:r>
            <a:r>
              <a:rPr lang="en-US" dirty="0" err="1" smtClean="0"/>
              <a:t>svih</a:t>
            </a:r>
            <a:r>
              <a:rPr lang="en-US" dirty="0" smtClean="0"/>
              <a:t> </a:t>
            </a:r>
            <a:r>
              <a:rPr lang="en-US" dirty="0" err="1" smtClean="0"/>
              <a:t>pacijenata</a:t>
            </a:r>
            <a:r>
              <a:rPr lang="en-US" dirty="0" smtClean="0"/>
              <a:t> </a:t>
            </a:r>
            <a:r>
              <a:rPr lang="en-US" dirty="0" err="1" smtClean="0"/>
              <a:t>iznosila</a:t>
            </a:r>
            <a:r>
              <a:rPr lang="en-US" dirty="0" smtClean="0"/>
              <a:t> 634.7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standardnom</a:t>
            </a:r>
            <a:r>
              <a:rPr lang="en-US" dirty="0" smtClean="0"/>
              <a:t> </a:t>
            </a:r>
            <a:r>
              <a:rPr lang="en-US" dirty="0" err="1" smtClean="0"/>
              <a:t>devijacijom</a:t>
            </a:r>
            <a:r>
              <a:rPr lang="en-US" dirty="0" smtClean="0"/>
              <a:t> 1586, a </a:t>
            </a:r>
            <a:r>
              <a:rPr lang="en-US" dirty="0" err="1" smtClean="0"/>
              <a:t>vrijednosti</a:t>
            </a:r>
            <a:r>
              <a:rPr lang="en-US" dirty="0" smtClean="0"/>
              <a:t> IL-6 </a:t>
            </a:r>
            <a:r>
              <a:rPr lang="en-US" dirty="0" err="1" smtClean="0"/>
              <a:t>kod</a:t>
            </a:r>
            <a:r>
              <a:rPr lang="en-US" dirty="0" smtClean="0"/>
              <a:t> </a:t>
            </a:r>
            <a:r>
              <a:rPr lang="en-US" dirty="0" err="1" smtClean="0"/>
              <a:t>preminulih</a:t>
            </a:r>
            <a:r>
              <a:rPr lang="en-US" dirty="0" smtClean="0"/>
              <a:t> </a:t>
            </a:r>
            <a:r>
              <a:rPr lang="en-US" dirty="0" err="1" smtClean="0"/>
              <a:t>pacijenata</a:t>
            </a:r>
            <a:r>
              <a:rPr lang="en-US" dirty="0" smtClean="0"/>
              <a:t> 158.67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standardnom</a:t>
            </a:r>
            <a:r>
              <a:rPr lang="en-US" dirty="0" smtClean="0"/>
              <a:t> </a:t>
            </a:r>
            <a:r>
              <a:rPr lang="en-US" dirty="0" err="1" smtClean="0"/>
              <a:t>devijacijom</a:t>
            </a:r>
            <a:r>
              <a:rPr lang="en-US" dirty="0" smtClean="0"/>
              <a:t> </a:t>
            </a:r>
            <a:r>
              <a:rPr lang="en-US" dirty="0" smtClean="0"/>
              <a:t>33.60</a:t>
            </a:r>
            <a:endParaRPr lang="sr-Latn-C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CS" dirty="0" smtClean="0"/>
              <a:t>ZAKLJUČAK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CS" dirty="0" smtClean="0"/>
          </a:p>
          <a:p>
            <a:r>
              <a:rPr lang="en-US" dirty="0" err="1" smtClean="0"/>
              <a:t>Pandemija</a:t>
            </a:r>
            <a:r>
              <a:rPr lang="en-US" dirty="0" smtClean="0"/>
              <a:t> </a:t>
            </a:r>
            <a:r>
              <a:rPr lang="en-US" dirty="0" err="1" smtClean="0"/>
              <a:t>virusom</a:t>
            </a:r>
            <a:r>
              <a:rPr lang="en-US" dirty="0" smtClean="0"/>
              <a:t> </a:t>
            </a:r>
            <a:r>
              <a:rPr lang="en-US" dirty="0" err="1" smtClean="0"/>
              <a:t>korona</a:t>
            </a:r>
            <a:r>
              <a:rPr lang="en-US" dirty="0" smtClean="0"/>
              <a:t> </a:t>
            </a:r>
            <a:r>
              <a:rPr lang="en-US" dirty="0" err="1" smtClean="0"/>
              <a:t>odnijela</a:t>
            </a:r>
            <a:r>
              <a:rPr lang="en-US" dirty="0" smtClean="0"/>
              <a:t> je </a:t>
            </a:r>
            <a:r>
              <a:rPr lang="en-US" dirty="0" err="1" smtClean="0"/>
              <a:t>veliki</a:t>
            </a:r>
            <a:r>
              <a:rPr lang="en-US" dirty="0" smtClean="0"/>
              <a:t> </a:t>
            </a:r>
            <a:r>
              <a:rPr lang="en-US" dirty="0" err="1" smtClean="0"/>
              <a:t>broj</a:t>
            </a:r>
            <a:r>
              <a:rPr lang="en-US" dirty="0" smtClean="0"/>
              <a:t> </a:t>
            </a:r>
            <a:r>
              <a:rPr lang="en-US" dirty="0" err="1" smtClean="0"/>
              <a:t>ljudskih</a:t>
            </a:r>
            <a:r>
              <a:rPr lang="en-US" dirty="0" smtClean="0"/>
              <a:t> </a:t>
            </a:r>
            <a:r>
              <a:rPr lang="en-US" dirty="0" err="1" smtClean="0"/>
              <a:t>života</a:t>
            </a:r>
            <a:endParaRPr lang="sr-Latn-CS" dirty="0" smtClean="0"/>
          </a:p>
          <a:p>
            <a:pPr>
              <a:buNone/>
            </a:pPr>
            <a:endParaRPr lang="sr-Latn-CS" dirty="0" smtClean="0"/>
          </a:p>
          <a:p>
            <a:r>
              <a:rPr lang="sr-Latn-CS" dirty="0" smtClean="0"/>
              <a:t>P</a:t>
            </a:r>
            <a:r>
              <a:rPr lang="en-US" dirty="0" err="1" smtClean="0"/>
              <a:t>rimjena</a:t>
            </a:r>
            <a:r>
              <a:rPr lang="en-US" dirty="0" smtClean="0"/>
              <a:t> </a:t>
            </a:r>
            <a:r>
              <a:rPr lang="en-US" dirty="0" err="1" smtClean="0"/>
              <a:t>tocilizumaba</a:t>
            </a:r>
            <a:r>
              <a:rPr lang="en-US" dirty="0" smtClean="0"/>
              <a:t> </a:t>
            </a:r>
            <a:r>
              <a:rPr lang="en-US" dirty="0" err="1" smtClean="0"/>
              <a:t>značajno</a:t>
            </a:r>
            <a:r>
              <a:rPr lang="en-US" dirty="0" smtClean="0"/>
              <a:t> </a:t>
            </a:r>
            <a:r>
              <a:rPr lang="sr-Latn-CS" dirty="0" smtClean="0"/>
              <a:t>je </a:t>
            </a:r>
            <a:r>
              <a:rPr lang="en-US" dirty="0" err="1" smtClean="0"/>
              <a:t>uticala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izliječenje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preživljavanje</a:t>
            </a:r>
            <a:r>
              <a:rPr lang="en-US" dirty="0" smtClean="0"/>
              <a:t> (83% </a:t>
            </a:r>
            <a:r>
              <a:rPr lang="en-US" dirty="0" err="1" smtClean="0"/>
              <a:t>preživjelih</a:t>
            </a:r>
            <a:r>
              <a:rPr lang="en-US" dirty="0" smtClean="0"/>
              <a:t>) </a:t>
            </a:r>
            <a:r>
              <a:rPr lang="en-US" dirty="0" err="1" smtClean="0"/>
              <a:t>bolesnika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teškom</a:t>
            </a:r>
            <a:r>
              <a:rPr lang="en-US" dirty="0" smtClean="0"/>
              <a:t> </a:t>
            </a:r>
            <a:r>
              <a:rPr lang="en-US" dirty="0" err="1" smtClean="0"/>
              <a:t>formom</a:t>
            </a:r>
            <a:r>
              <a:rPr lang="en-US" dirty="0" smtClean="0"/>
              <a:t> COVID19</a:t>
            </a:r>
            <a:endParaRPr lang="sr-Latn-C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np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47650"/>
            <a:ext cx="8153401" cy="60579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154</TotalTime>
  <Words>562</Words>
  <Application>Microsoft Office PowerPoint</Application>
  <PresentationFormat>On-screen Show (4:3)</PresentationFormat>
  <Paragraphs>128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Opulent</vt:lpstr>
      <vt:lpstr>PRIMJENA TOCILIZUMABA KOD COVID19 BOLESNIKA U JEDINICI INTENZIVNE MEDICINE</vt:lpstr>
      <vt:lpstr>UVOD</vt:lpstr>
      <vt:lpstr>UVOD</vt:lpstr>
      <vt:lpstr>UVOD</vt:lpstr>
      <vt:lpstr>UVOD</vt:lpstr>
      <vt:lpstr>UVOD</vt:lpstr>
      <vt:lpstr>METODE</vt:lpstr>
      <vt:lpstr>METODE</vt:lpstr>
      <vt:lpstr>REZULTATI</vt:lpstr>
      <vt:lpstr>REZULTATI</vt:lpstr>
      <vt:lpstr>REZULTATI</vt:lpstr>
      <vt:lpstr>DISKUSIJA</vt:lpstr>
      <vt:lpstr>ZAKLJUČAK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PRIMJENA TOCILIZUMABA KOD COVID19 BOLESNIKA U JEDINICI INTENZIVNE MEDICINE</dc:title>
  <dc:creator>Jovana Malić</dc:creator>
  <cp:lastModifiedBy>jovana.malic</cp:lastModifiedBy>
  <cp:revision>13</cp:revision>
  <dcterms:created xsi:type="dcterms:W3CDTF">2006-08-16T00:00:00Z</dcterms:created>
  <dcterms:modified xsi:type="dcterms:W3CDTF">2022-04-23T15:29:17Z</dcterms:modified>
</cp:coreProperties>
</file>