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7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3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540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931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56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653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257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821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01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110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980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07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64001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1128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423658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2099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4813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47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04BFA-3664-4485-8417-ACB8BCC3FEB9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D530BE4-E92F-482F-B52B-3B40A7EB5B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80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  <p:sldLayoutId id="2147483811" r:id="rId15"/>
    <p:sldLayoutId id="21474838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package" Target="../embeddings/Microsoft_Word_Document1.docx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emf"/><Relationship Id="rId4" Type="http://schemas.openxmlformats.org/officeDocument/2006/relationships/package" Target="../embeddings/Microsoft_Word_Document2.docx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7.emf"/><Relationship Id="rId4" Type="http://schemas.openxmlformats.org/officeDocument/2006/relationships/package" Target="../embeddings/Microsoft_Word_Document3.docx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emf"/><Relationship Id="rId4" Type="http://schemas.openxmlformats.org/officeDocument/2006/relationships/package" Target="../embeddings/Microsoft_Word_Document4.docx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Upotreba</a:t>
            </a:r>
            <a:r>
              <a:rPr lang="en-US" dirty="0"/>
              <a:t> </a:t>
            </a:r>
            <a:r>
              <a:rPr lang="en-US" dirty="0" err="1"/>
              <a:t>psihotropnih</a:t>
            </a:r>
            <a:r>
              <a:rPr lang="en-US" dirty="0"/>
              <a:t> </a:t>
            </a:r>
            <a:r>
              <a:rPr lang="en-US" dirty="0" err="1"/>
              <a:t>lijekova</a:t>
            </a:r>
            <a:r>
              <a:rPr lang="en-US" dirty="0"/>
              <a:t> u </a:t>
            </a:r>
            <a:r>
              <a:rPr lang="en-US" dirty="0" err="1"/>
              <a:t>Republici</a:t>
            </a:r>
            <a:r>
              <a:rPr lang="en-US" dirty="0"/>
              <a:t> </a:t>
            </a:r>
            <a:r>
              <a:rPr lang="en-US" dirty="0" err="1"/>
              <a:t>Srpskoj</a:t>
            </a:r>
            <a:r>
              <a:rPr lang="en-US" dirty="0"/>
              <a:t> u per</a:t>
            </a:r>
            <a:r>
              <a:rPr lang="sr-Latn-BA" dirty="0"/>
              <a:t>iodu </a:t>
            </a:r>
            <a:r>
              <a:rPr lang="en-US" dirty="0"/>
              <a:t>od 2010. do 2016. </a:t>
            </a:r>
            <a:r>
              <a:rPr lang="en-US" dirty="0" err="1"/>
              <a:t>godine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                                                                                              </a:t>
            </a:r>
            <a:endParaRPr lang="sr-Latn-BA" dirty="0"/>
          </a:p>
          <a:p>
            <a:pPr algn="r"/>
            <a:r>
              <a:rPr lang="en-US" dirty="0"/>
              <a:t> Student</a:t>
            </a:r>
            <a:r>
              <a:rPr lang="sr-Latn-BA" dirty="0"/>
              <a:t>: Popović Svjetlana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04773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293" y="2847473"/>
            <a:ext cx="5315825" cy="328916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dirty="0">
                <a:solidFill>
                  <a:schemeClr val="tx1"/>
                </a:solidFill>
              </a:rPr>
              <a:t>Mentalno zdravlje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BA" dirty="0"/>
              <a:t>SZO : </a:t>
            </a:r>
            <a:r>
              <a:rPr lang="en-US" dirty="0"/>
              <a:t>„ne </a:t>
            </a:r>
            <a:r>
              <a:rPr lang="en-US" dirty="0" err="1"/>
              <a:t>samo</a:t>
            </a:r>
            <a:r>
              <a:rPr lang="en-US" dirty="0"/>
              <a:t> </a:t>
            </a:r>
            <a:r>
              <a:rPr lang="en-US" dirty="0" err="1"/>
              <a:t>odsustvo</a:t>
            </a:r>
            <a:r>
              <a:rPr lang="en-US" dirty="0"/>
              <a:t> </a:t>
            </a:r>
            <a:r>
              <a:rPr lang="en-US" dirty="0" err="1"/>
              <a:t>bolesti</a:t>
            </a:r>
            <a:r>
              <a:rPr lang="en-US" dirty="0"/>
              <a:t> </a:t>
            </a:r>
            <a:r>
              <a:rPr lang="en-US" dirty="0" err="1"/>
              <a:t>ili</a:t>
            </a:r>
            <a:r>
              <a:rPr lang="en-US" dirty="0"/>
              <a:t> </a:t>
            </a:r>
            <a:r>
              <a:rPr lang="en-US" dirty="0" err="1"/>
              <a:t>nemoći</a:t>
            </a:r>
            <a:r>
              <a:rPr lang="en-US" dirty="0"/>
              <a:t>, </a:t>
            </a:r>
            <a:r>
              <a:rPr lang="en-US" dirty="0" err="1"/>
              <a:t>već</a:t>
            </a:r>
            <a:r>
              <a:rPr lang="en-US" dirty="0"/>
              <a:t> </a:t>
            </a:r>
            <a:r>
              <a:rPr lang="en-US" dirty="0" err="1"/>
              <a:t>stanje</a:t>
            </a:r>
            <a:r>
              <a:rPr lang="en-US" dirty="0"/>
              <a:t> </a:t>
            </a:r>
            <a:r>
              <a:rPr lang="en-US" dirty="0" err="1"/>
              <a:t>ukupnog</a:t>
            </a:r>
            <a:r>
              <a:rPr lang="en-US" dirty="0"/>
              <a:t> </a:t>
            </a:r>
            <a:r>
              <a:rPr lang="en-US" dirty="0" err="1"/>
              <a:t>tjelesnog</a:t>
            </a:r>
            <a:r>
              <a:rPr lang="en-US" dirty="0"/>
              <a:t>, </a:t>
            </a:r>
            <a:r>
              <a:rPr lang="en-US" dirty="0" err="1"/>
              <a:t>mentalnog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socijalnog</a:t>
            </a:r>
            <a:r>
              <a:rPr lang="en-US" dirty="0"/>
              <a:t> </a:t>
            </a:r>
            <a:r>
              <a:rPr lang="en-US" dirty="0" err="1"/>
              <a:t>blagostanja</a:t>
            </a:r>
            <a:r>
              <a:rPr lang="en-US" dirty="0"/>
              <a:t>’’</a:t>
            </a:r>
          </a:p>
        </p:txBody>
      </p:sp>
    </p:spTree>
    <p:extLst>
      <p:ext uri="{BB962C8B-B14F-4D97-AF65-F5344CB8AC3E}">
        <p14:creationId xmlns:p14="http://schemas.microsoft.com/office/powerpoint/2010/main" val="2994209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dirty="0">
                <a:solidFill>
                  <a:schemeClr val="tx1"/>
                </a:solidFill>
              </a:rPr>
              <a:t>Covid-19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  <a:p>
            <a:pPr lvl="0"/>
            <a:endParaRPr lang="pl-PL" dirty="0"/>
          </a:p>
          <a:p>
            <a:pPr lvl="0"/>
            <a:r>
              <a:rPr lang="pl-PL" dirty="0"/>
              <a:t>Uticaj Covid-19 na mentalne poremećaje</a:t>
            </a:r>
          </a:p>
          <a:p>
            <a:r>
              <a:rPr lang="pl-PL" dirty="0"/>
              <a:t>U 2020.godini povećan broj ljudi sa anksioznim i depresivnim poremećajima</a:t>
            </a:r>
          </a:p>
          <a:p>
            <a:r>
              <a:rPr lang="pl-PL" dirty="0"/>
              <a:t>Povećanje od 26% za anksioznost i 28% za velike depresivne poremećaje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278" y="1036320"/>
            <a:ext cx="3277775" cy="206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324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dirty="0">
                <a:solidFill>
                  <a:schemeClr val="tx1"/>
                </a:solidFill>
              </a:rPr>
              <a:t>Cilj istraživanja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sr-Latn-BA" dirty="0"/>
          </a:p>
          <a:p>
            <a:pPr marL="0" indent="0">
              <a:buNone/>
            </a:pPr>
            <a:endParaRPr lang="sr-Latn-BA" dirty="0"/>
          </a:p>
          <a:p>
            <a:pPr marL="0" indent="0">
              <a:buNone/>
            </a:pPr>
            <a:endParaRPr lang="en-US" dirty="0"/>
          </a:p>
          <a:p>
            <a:r>
              <a:rPr lang="en-US" dirty="0" err="1"/>
              <a:t>Cilj</a:t>
            </a:r>
            <a:r>
              <a:rPr lang="en-US" dirty="0"/>
              <a:t> </a:t>
            </a:r>
            <a:r>
              <a:rPr lang="en-US" dirty="0" err="1"/>
              <a:t>rada</a:t>
            </a:r>
            <a:r>
              <a:rPr lang="en-US" dirty="0"/>
              <a:t> je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analiza</a:t>
            </a:r>
            <a:r>
              <a:rPr lang="en-US" dirty="0"/>
              <a:t> </a:t>
            </a:r>
            <a:r>
              <a:rPr lang="en-US" dirty="0" err="1"/>
              <a:t>upotrebe</a:t>
            </a:r>
            <a:r>
              <a:rPr lang="en-US" dirty="0"/>
              <a:t> </a:t>
            </a:r>
            <a:r>
              <a:rPr lang="en-US" dirty="0" err="1"/>
              <a:t>psihotropnih</a:t>
            </a:r>
            <a:r>
              <a:rPr lang="en-US" dirty="0"/>
              <a:t> </a:t>
            </a:r>
            <a:r>
              <a:rPr lang="en-US" dirty="0" err="1"/>
              <a:t>lijekova</a:t>
            </a:r>
            <a:r>
              <a:rPr lang="en-US" dirty="0"/>
              <a:t> u </a:t>
            </a:r>
            <a:r>
              <a:rPr lang="en-US" dirty="0" err="1"/>
              <a:t>vanbolničkim</a:t>
            </a:r>
            <a:r>
              <a:rPr lang="en-US" dirty="0"/>
              <a:t> </a:t>
            </a:r>
            <a:r>
              <a:rPr lang="en-US" dirty="0" err="1"/>
              <a:t>ustanovama</a:t>
            </a:r>
            <a:r>
              <a:rPr lang="en-US" dirty="0"/>
              <a:t> u </a:t>
            </a:r>
            <a:r>
              <a:rPr lang="en-US" dirty="0" err="1"/>
              <a:t>Republici</a:t>
            </a:r>
            <a:r>
              <a:rPr lang="en-US" dirty="0"/>
              <a:t> </a:t>
            </a:r>
            <a:r>
              <a:rPr lang="en-US" dirty="0" err="1"/>
              <a:t>Srpskoj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period od </a:t>
            </a:r>
            <a:r>
              <a:rPr lang="en-US" dirty="0" err="1"/>
              <a:t>sedam</a:t>
            </a:r>
            <a:r>
              <a:rPr lang="en-US" dirty="0"/>
              <a:t> </a:t>
            </a:r>
            <a:r>
              <a:rPr lang="en-US" dirty="0" err="1"/>
              <a:t>godina</a:t>
            </a:r>
            <a:r>
              <a:rPr lang="en-US" dirty="0"/>
              <a:t> (2010-2016).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1150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dirty="0">
                <a:solidFill>
                  <a:schemeClr val="tx1"/>
                </a:solidFill>
              </a:rPr>
              <a:t>Metode istraživanja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r-Latn-BA" dirty="0"/>
          </a:p>
          <a:p>
            <a:r>
              <a:rPr lang="sr-Latn-BA" dirty="0"/>
              <a:t>R</a:t>
            </a:r>
            <a:r>
              <a:rPr lang="en-US" dirty="0" err="1"/>
              <a:t>etrospektivn</a:t>
            </a:r>
            <a:r>
              <a:rPr lang="sr-Latn-BA" dirty="0"/>
              <a:t>a </a:t>
            </a:r>
            <a:r>
              <a:rPr lang="en-US" dirty="0" err="1"/>
              <a:t>farmakoepidemiološk</a:t>
            </a:r>
            <a:r>
              <a:rPr lang="sr-Latn-BA" dirty="0"/>
              <a:t>a</a:t>
            </a:r>
            <a:r>
              <a:rPr lang="en-US" dirty="0"/>
              <a:t> </a:t>
            </a:r>
            <a:r>
              <a:rPr lang="en-US" dirty="0" err="1"/>
              <a:t>analiz</a:t>
            </a:r>
            <a:r>
              <a:rPr lang="sr-Latn-BA" dirty="0"/>
              <a:t>a koja se bazira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poda</a:t>
            </a:r>
            <a:r>
              <a:rPr lang="sr-Latn-BA" dirty="0"/>
              <a:t>cima</a:t>
            </a:r>
            <a:r>
              <a:rPr lang="en-US" dirty="0"/>
              <a:t> o </a:t>
            </a:r>
            <a:r>
              <a:rPr lang="en-US" dirty="0" err="1"/>
              <a:t>upotrebi</a:t>
            </a:r>
            <a:r>
              <a:rPr lang="en-US" dirty="0"/>
              <a:t> </a:t>
            </a:r>
            <a:r>
              <a:rPr lang="en-US" dirty="0" err="1"/>
              <a:t>lijekova</a:t>
            </a:r>
            <a:r>
              <a:rPr lang="en-US" dirty="0"/>
              <a:t> </a:t>
            </a:r>
            <a:r>
              <a:rPr lang="en-US" dirty="0" err="1"/>
              <a:t>vanbolničke</a:t>
            </a:r>
            <a:r>
              <a:rPr lang="en-US" dirty="0"/>
              <a:t> </a:t>
            </a:r>
            <a:r>
              <a:rPr lang="en-US" dirty="0" err="1"/>
              <a:t>potrošnje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lijekove</a:t>
            </a:r>
            <a:r>
              <a:rPr lang="en-US" dirty="0"/>
              <a:t> u </a:t>
            </a:r>
            <a:r>
              <a:rPr lang="en-US" dirty="0" err="1"/>
              <a:t>Republici</a:t>
            </a:r>
            <a:r>
              <a:rPr lang="en-US" dirty="0"/>
              <a:t> </a:t>
            </a:r>
            <a:r>
              <a:rPr lang="en-US" dirty="0" err="1"/>
              <a:t>Srpskoj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period od 2010. do 2016</a:t>
            </a:r>
            <a:endParaRPr lang="sr-Latn-BA" dirty="0"/>
          </a:p>
          <a:p>
            <a:r>
              <a:rPr lang="en-US" dirty="0" err="1"/>
              <a:t>Pokazatelji</a:t>
            </a:r>
            <a:r>
              <a:rPr lang="en-US" dirty="0"/>
              <a:t> o </a:t>
            </a:r>
            <a:r>
              <a:rPr lang="en-US" dirty="0" err="1"/>
              <a:t>potrošnji</a:t>
            </a:r>
            <a:r>
              <a:rPr lang="en-US" dirty="0"/>
              <a:t> </a:t>
            </a:r>
            <a:r>
              <a:rPr lang="en-US" dirty="0" err="1"/>
              <a:t>lijekova</a:t>
            </a:r>
            <a:r>
              <a:rPr lang="en-US" dirty="0"/>
              <a:t> se </a:t>
            </a:r>
            <a:r>
              <a:rPr lang="en-US" dirty="0" err="1"/>
              <a:t>dobijaju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osnovu</a:t>
            </a:r>
            <a:r>
              <a:rPr lang="en-US" dirty="0"/>
              <a:t> </a:t>
            </a:r>
            <a:r>
              <a:rPr lang="en-US" dirty="0" err="1"/>
              <a:t>godišnjih</a:t>
            </a:r>
            <a:r>
              <a:rPr lang="en-US" dirty="0"/>
              <a:t> </a:t>
            </a:r>
            <a:r>
              <a:rPr lang="en-US" dirty="0" err="1"/>
              <a:t>izvještaja</a:t>
            </a:r>
            <a:r>
              <a:rPr lang="en-US" dirty="0"/>
              <a:t> </a:t>
            </a:r>
            <a:r>
              <a:rPr lang="en-US" dirty="0" err="1"/>
              <a:t>koje</a:t>
            </a:r>
            <a:r>
              <a:rPr lang="en-US" dirty="0"/>
              <a:t> </a:t>
            </a:r>
            <a:r>
              <a:rPr lang="en-US" dirty="0" err="1"/>
              <a:t>apoteke</a:t>
            </a:r>
            <a:r>
              <a:rPr lang="en-US" dirty="0"/>
              <a:t> u </a:t>
            </a:r>
            <a:r>
              <a:rPr lang="en-US" dirty="0" err="1"/>
              <a:t>Republici</a:t>
            </a:r>
            <a:r>
              <a:rPr lang="en-US" dirty="0"/>
              <a:t> </a:t>
            </a:r>
            <a:r>
              <a:rPr lang="en-US" dirty="0" err="1"/>
              <a:t>Srpskoj</a:t>
            </a:r>
            <a:r>
              <a:rPr lang="en-US" dirty="0"/>
              <a:t> </a:t>
            </a:r>
            <a:r>
              <a:rPr lang="en-US" dirty="0" err="1"/>
              <a:t>redovno</a:t>
            </a:r>
            <a:r>
              <a:rPr lang="en-US" dirty="0"/>
              <a:t> </a:t>
            </a:r>
            <a:r>
              <a:rPr lang="en-US" dirty="0" err="1"/>
              <a:t>šalju</a:t>
            </a:r>
            <a:r>
              <a:rPr lang="en-US" dirty="0"/>
              <a:t> </a:t>
            </a:r>
            <a:r>
              <a:rPr lang="en-US" dirty="0" err="1"/>
              <a:t>odjeljenju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farmakoepidemiologiju</a:t>
            </a:r>
            <a:r>
              <a:rPr lang="en-US" dirty="0"/>
              <a:t> </a:t>
            </a:r>
            <a:r>
              <a:rPr lang="en-US" dirty="0" err="1"/>
              <a:t>Institutu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javno</a:t>
            </a:r>
            <a:r>
              <a:rPr lang="en-US" dirty="0"/>
              <a:t> </a:t>
            </a:r>
            <a:r>
              <a:rPr lang="en-US" dirty="0" err="1"/>
              <a:t>zdravstvo</a:t>
            </a:r>
            <a:r>
              <a:rPr lang="en-US" dirty="0"/>
              <a:t> </a:t>
            </a:r>
            <a:r>
              <a:rPr lang="en-US" dirty="0" err="1"/>
              <a:t>Republike</a:t>
            </a:r>
            <a:r>
              <a:rPr lang="en-US" dirty="0"/>
              <a:t> </a:t>
            </a:r>
            <a:r>
              <a:rPr lang="en-US" dirty="0" err="1"/>
              <a:t>Srpske</a:t>
            </a:r>
            <a:endParaRPr lang="sr-Latn-BA" dirty="0"/>
          </a:p>
          <a:p>
            <a:r>
              <a:rPr lang="sr-Latn-BA" dirty="0"/>
              <a:t>Korištena je ATC/DDD metodologija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64518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3280" y="1240151"/>
            <a:ext cx="9710420" cy="4377697"/>
          </a:xfrm>
        </p:spPr>
        <p:txBody>
          <a:bodyPr/>
          <a:lstStyle/>
          <a:p>
            <a:r>
              <a:rPr lang="en-US" dirty="0" err="1"/>
              <a:t>Podaci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izraženi</a:t>
            </a:r>
            <a:r>
              <a:rPr lang="en-US" dirty="0"/>
              <a:t> u </a:t>
            </a:r>
            <a:r>
              <a:rPr lang="en-US" dirty="0" err="1"/>
              <a:t>obliku</a:t>
            </a:r>
            <a:r>
              <a:rPr lang="en-US" dirty="0"/>
              <a:t> </a:t>
            </a:r>
            <a:r>
              <a:rPr lang="en-US" dirty="0" err="1"/>
              <a:t>vrijednosti</a:t>
            </a:r>
            <a:r>
              <a:rPr lang="en-US" dirty="0"/>
              <a:t> DDD/</a:t>
            </a:r>
            <a:r>
              <a:rPr lang="en-US" dirty="0" err="1"/>
              <a:t>stanovnika</a:t>
            </a:r>
            <a:r>
              <a:rPr lang="en-US" dirty="0"/>
              <a:t>/1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izračunati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osnovu</a:t>
            </a:r>
            <a:r>
              <a:rPr lang="en-US" dirty="0"/>
              <a:t> </a:t>
            </a:r>
            <a:r>
              <a:rPr lang="en-US" dirty="0" err="1"/>
              <a:t>formule</a:t>
            </a:r>
            <a:r>
              <a:rPr lang="en-US" dirty="0"/>
              <a:t>:</a:t>
            </a:r>
            <a:endParaRPr lang="sr-Latn-BA" dirty="0"/>
          </a:p>
          <a:p>
            <a:endParaRPr lang="sr-Latn-BA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0790" y="2414593"/>
            <a:ext cx="8915400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805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dirty="0">
                <a:solidFill>
                  <a:schemeClr val="tx1"/>
                </a:solidFill>
              </a:rPr>
              <a:t>Rezultati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BA" dirty="0"/>
              <a:t>U </a:t>
            </a:r>
            <a:r>
              <a:rPr lang="en-US" dirty="0" err="1"/>
              <a:t>periodu</a:t>
            </a:r>
            <a:r>
              <a:rPr lang="en-US" dirty="0"/>
              <a:t> od </a:t>
            </a:r>
            <a:r>
              <a:rPr lang="sr-Latn-BA" dirty="0"/>
              <a:t>2010. do 2016.godine</a:t>
            </a:r>
            <a:r>
              <a:rPr lang="en-US" dirty="0"/>
              <a:t> </a:t>
            </a:r>
            <a:r>
              <a:rPr lang="en-US" dirty="0" err="1"/>
              <a:t>došlo</a:t>
            </a:r>
            <a:r>
              <a:rPr lang="en-US" dirty="0"/>
              <a:t> </a:t>
            </a:r>
            <a:r>
              <a:rPr lang="sr-Latn-BA" dirty="0"/>
              <a:t> je </a:t>
            </a:r>
            <a:r>
              <a:rPr lang="en-US" dirty="0"/>
              <a:t>do </a:t>
            </a:r>
            <a:r>
              <a:rPr lang="en-US" dirty="0" err="1"/>
              <a:t>kontinuiranog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značajnog</a:t>
            </a:r>
            <a:r>
              <a:rPr lang="en-US" dirty="0"/>
              <a:t> </a:t>
            </a:r>
            <a:r>
              <a:rPr lang="en-US" dirty="0" err="1"/>
              <a:t>povećanja</a:t>
            </a:r>
            <a:r>
              <a:rPr lang="en-US" dirty="0"/>
              <a:t> </a:t>
            </a:r>
            <a:r>
              <a:rPr lang="en-US" dirty="0" err="1"/>
              <a:t>ukupne</a:t>
            </a:r>
            <a:r>
              <a:rPr lang="en-US" dirty="0"/>
              <a:t> </a:t>
            </a:r>
            <a:r>
              <a:rPr lang="en-US" dirty="0" err="1"/>
              <a:t>upotrebe</a:t>
            </a:r>
            <a:r>
              <a:rPr lang="en-US" dirty="0"/>
              <a:t> </a:t>
            </a:r>
            <a:r>
              <a:rPr lang="en-US" dirty="0" err="1"/>
              <a:t>lijekova</a:t>
            </a:r>
            <a:r>
              <a:rPr lang="en-US" dirty="0"/>
              <a:t> u </a:t>
            </a:r>
            <a:r>
              <a:rPr lang="en-US" dirty="0" err="1"/>
              <a:t>Republici</a:t>
            </a:r>
            <a:r>
              <a:rPr lang="en-US" dirty="0"/>
              <a:t> </a:t>
            </a:r>
            <a:r>
              <a:rPr lang="en-US" dirty="0" err="1"/>
              <a:t>Srpskoj</a:t>
            </a:r>
            <a:r>
              <a:rPr lang="en-US" dirty="0"/>
              <a:t> </a:t>
            </a:r>
            <a:endParaRPr lang="sr-Latn-BA" dirty="0"/>
          </a:p>
          <a:p>
            <a:r>
              <a:rPr lang="en-US" dirty="0" err="1"/>
              <a:t>Skoro</a:t>
            </a:r>
            <a:r>
              <a:rPr lang="en-US" dirty="0"/>
              <a:t> </a:t>
            </a:r>
            <a:r>
              <a:rPr lang="en-US" dirty="0" err="1"/>
              <a:t>sve</a:t>
            </a:r>
            <a:r>
              <a:rPr lang="en-US" dirty="0"/>
              <a:t> </a:t>
            </a:r>
            <a:r>
              <a:rPr lang="en-US" dirty="0" err="1"/>
              <a:t>anatomske</a:t>
            </a:r>
            <a:r>
              <a:rPr lang="en-US" dirty="0"/>
              <a:t> </a:t>
            </a:r>
            <a:r>
              <a:rPr lang="en-US" dirty="0" err="1"/>
              <a:t>grupe</a:t>
            </a:r>
            <a:r>
              <a:rPr lang="en-US" dirty="0"/>
              <a:t> </a:t>
            </a:r>
            <a:r>
              <a:rPr lang="en-US" dirty="0" err="1"/>
              <a:t>pokazuju</a:t>
            </a:r>
            <a:r>
              <a:rPr lang="en-US" dirty="0"/>
              <a:t> </a:t>
            </a:r>
            <a:r>
              <a:rPr lang="en-US" dirty="0" err="1"/>
              <a:t>povećanje</a:t>
            </a:r>
            <a:r>
              <a:rPr lang="en-US" dirty="0"/>
              <a:t> </a:t>
            </a:r>
            <a:r>
              <a:rPr lang="en-US" dirty="0" err="1"/>
              <a:t>upotrebe</a:t>
            </a:r>
            <a:r>
              <a:rPr lang="en-US" dirty="0"/>
              <a:t>, </a:t>
            </a:r>
            <a:r>
              <a:rPr lang="en-US" dirty="0" err="1"/>
              <a:t>osim</a:t>
            </a:r>
            <a:r>
              <a:rPr lang="en-US" dirty="0"/>
              <a:t> </a:t>
            </a:r>
            <a:r>
              <a:rPr lang="en-US" dirty="0" err="1"/>
              <a:t>grupe</a:t>
            </a:r>
            <a:r>
              <a:rPr lang="en-US" dirty="0"/>
              <a:t> A (</a:t>
            </a:r>
            <a:r>
              <a:rPr lang="en-US" dirty="0" err="1"/>
              <a:t>alimentarni</a:t>
            </a:r>
            <a:r>
              <a:rPr lang="en-US" dirty="0"/>
              <a:t> </a:t>
            </a:r>
            <a:r>
              <a:rPr lang="en-US" dirty="0" err="1"/>
              <a:t>trakt</a:t>
            </a:r>
            <a:r>
              <a:rPr lang="en-US" dirty="0"/>
              <a:t>) </a:t>
            </a:r>
            <a:r>
              <a:rPr lang="en-US" dirty="0" err="1"/>
              <a:t>kod</a:t>
            </a:r>
            <a:r>
              <a:rPr lang="en-US" dirty="0"/>
              <a:t> </a:t>
            </a:r>
            <a:r>
              <a:rPr lang="en-US" dirty="0" err="1"/>
              <a:t>koje</a:t>
            </a:r>
            <a:r>
              <a:rPr lang="en-US" dirty="0"/>
              <a:t> je </a:t>
            </a:r>
            <a:r>
              <a:rPr lang="en-US" dirty="0" err="1"/>
              <a:t>porast</a:t>
            </a:r>
            <a:r>
              <a:rPr lang="en-US" dirty="0"/>
              <a:t> </a:t>
            </a:r>
            <a:r>
              <a:rPr lang="en-US" dirty="0" err="1"/>
              <a:t>zabilježen</a:t>
            </a:r>
            <a:r>
              <a:rPr lang="en-US" dirty="0"/>
              <a:t> </a:t>
            </a:r>
            <a:r>
              <a:rPr lang="en-US" dirty="0" err="1"/>
              <a:t>samo</a:t>
            </a:r>
            <a:r>
              <a:rPr lang="en-US" dirty="0"/>
              <a:t> u </a:t>
            </a:r>
            <a:r>
              <a:rPr lang="en-US" dirty="0" err="1"/>
              <a:t>poslednjoj</a:t>
            </a:r>
            <a:r>
              <a:rPr lang="en-US" dirty="0"/>
              <a:t> 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posmatranja</a:t>
            </a:r>
            <a:endParaRPr lang="sr-Latn-BA" dirty="0"/>
          </a:p>
          <a:p>
            <a:r>
              <a:rPr lang="en-US" dirty="0" err="1"/>
              <a:t>Najveća</a:t>
            </a:r>
            <a:r>
              <a:rPr lang="en-US" dirty="0"/>
              <a:t> </a:t>
            </a:r>
            <a:r>
              <a:rPr lang="en-US" dirty="0" err="1"/>
              <a:t>upotreba</a:t>
            </a:r>
            <a:r>
              <a:rPr lang="en-US" dirty="0"/>
              <a:t> se </a:t>
            </a:r>
            <a:r>
              <a:rPr lang="en-US" dirty="0" err="1"/>
              <a:t>zapaža</a:t>
            </a:r>
            <a:r>
              <a:rPr lang="en-US" dirty="0"/>
              <a:t> u </a:t>
            </a:r>
            <a:r>
              <a:rPr lang="en-US" dirty="0" err="1"/>
              <a:t>grupama</a:t>
            </a:r>
            <a:r>
              <a:rPr lang="en-US" dirty="0"/>
              <a:t> C, B, A, N </a:t>
            </a:r>
            <a:r>
              <a:rPr lang="en-US" dirty="0" err="1"/>
              <a:t>i</a:t>
            </a:r>
            <a:r>
              <a:rPr lang="en-US" dirty="0"/>
              <a:t> M</a:t>
            </a:r>
            <a:endParaRPr lang="sr-Latn-BA" dirty="0"/>
          </a:p>
          <a:p>
            <a:r>
              <a:rPr lang="en-US" dirty="0" err="1"/>
              <a:t>Psihotropni</a:t>
            </a:r>
            <a:r>
              <a:rPr lang="en-US" dirty="0"/>
              <a:t> </a:t>
            </a:r>
            <a:r>
              <a:rPr lang="en-US" dirty="0" err="1"/>
              <a:t>lijekovi</a:t>
            </a:r>
            <a:r>
              <a:rPr lang="en-US" dirty="0"/>
              <a:t> </a:t>
            </a:r>
            <a:r>
              <a:rPr lang="en-US" dirty="0" err="1"/>
              <a:t>zauzimaju</a:t>
            </a:r>
            <a:r>
              <a:rPr lang="en-US" dirty="0"/>
              <a:t> </a:t>
            </a:r>
            <a:r>
              <a:rPr lang="en-US" dirty="0" err="1"/>
              <a:t>preko</a:t>
            </a:r>
            <a:r>
              <a:rPr lang="en-US" dirty="0"/>
              <a:t> 50% </a:t>
            </a:r>
            <a:r>
              <a:rPr lang="en-US" dirty="0" err="1"/>
              <a:t>lijekova</a:t>
            </a:r>
            <a:r>
              <a:rPr lang="en-US" dirty="0"/>
              <a:t> </a:t>
            </a:r>
            <a:r>
              <a:rPr lang="en-US" dirty="0" err="1"/>
              <a:t>grupe</a:t>
            </a:r>
            <a:r>
              <a:rPr lang="en-US" dirty="0"/>
              <a:t> N (</a:t>
            </a:r>
            <a:r>
              <a:rPr lang="en-US" dirty="0" err="1"/>
              <a:t>nervni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).</a:t>
            </a:r>
            <a:endParaRPr lang="sr-Latn-BA" dirty="0"/>
          </a:p>
          <a:p>
            <a:r>
              <a:rPr lang="en-US" dirty="0" err="1"/>
              <a:t>Psihotropni</a:t>
            </a:r>
            <a:r>
              <a:rPr lang="en-US" dirty="0"/>
              <a:t> </a:t>
            </a:r>
            <a:r>
              <a:rPr lang="en-US" dirty="0" err="1"/>
              <a:t>lijekovi</a:t>
            </a:r>
            <a:r>
              <a:rPr lang="en-US" dirty="0"/>
              <a:t> </a:t>
            </a:r>
            <a:r>
              <a:rPr lang="en-US" dirty="0" err="1"/>
              <a:t>čine</a:t>
            </a:r>
            <a:r>
              <a:rPr lang="en-US" dirty="0"/>
              <a:t> od 38.56% do 58.15% </a:t>
            </a:r>
            <a:r>
              <a:rPr lang="en-US" dirty="0" err="1"/>
              <a:t>ukupne</a:t>
            </a:r>
            <a:r>
              <a:rPr lang="en-US" dirty="0"/>
              <a:t> </a:t>
            </a:r>
            <a:r>
              <a:rPr lang="en-US" dirty="0" err="1"/>
              <a:t>upotrebe</a:t>
            </a:r>
            <a:r>
              <a:rPr lang="en-US" dirty="0"/>
              <a:t> </a:t>
            </a:r>
            <a:r>
              <a:rPr lang="en-US" dirty="0" err="1"/>
              <a:t>lijekova</a:t>
            </a:r>
            <a:r>
              <a:rPr lang="en-US" dirty="0"/>
              <a:t> </a:t>
            </a:r>
            <a:r>
              <a:rPr lang="en-US" dirty="0" err="1"/>
              <a:t>koji</a:t>
            </a:r>
            <a:r>
              <a:rPr lang="en-US" dirty="0"/>
              <a:t> </a:t>
            </a:r>
            <a:r>
              <a:rPr lang="en-US" dirty="0" err="1"/>
              <a:t>djeluju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nervni</a:t>
            </a:r>
            <a:r>
              <a:rPr lang="en-US" dirty="0"/>
              <a:t> </a:t>
            </a:r>
            <a:r>
              <a:rPr lang="en-US" dirty="0" err="1"/>
              <a:t>sistem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202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214" y="2115906"/>
            <a:ext cx="8596668" cy="2626187"/>
          </a:xfrm>
        </p:spPr>
        <p:txBody>
          <a:bodyPr/>
          <a:lstStyle/>
          <a:p>
            <a:r>
              <a:rPr lang="en-US" dirty="0" err="1"/>
              <a:t>Vidljiv</a:t>
            </a:r>
            <a:r>
              <a:rPr lang="en-US" dirty="0"/>
              <a:t> je </a:t>
            </a:r>
            <a:r>
              <a:rPr lang="en-US" dirty="0" err="1"/>
              <a:t>konstantan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ukupne</a:t>
            </a:r>
            <a:r>
              <a:rPr lang="en-US" dirty="0"/>
              <a:t> </a:t>
            </a:r>
            <a:r>
              <a:rPr lang="en-US" dirty="0" err="1"/>
              <a:t>upotrebe</a:t>
            </a:r>
            <a:r>
              <a:rPr lang="en-US" dirty="0"/>
              <a:t> </a:t>
            </a:r>
            <a:r>
              <a:rPr lang="en-US" dirty="0" err="1"/>
              <a:t>lijekova</a:t>
            </a:r>
            <a:r>
              <a:rPr lang="en-US" dirty="0"/>
              <a:t> N </a:t>
            </a:r>
            <a:r>
              <a:rPr lang="en-US" dirty="0" err="1"/>
              <a:t>sa</a:t>
            </a:r>
            <a:r>
              <a:rPr lang="en-US" dirty="0"/>
              <a:t> 99.2 u 20</a:t>
            </a:r>
            <a:r>
              <a:rPr lang="sr-Latn-BA" dirty="0"/>
              <a:t>10</a:t>
            </a:r>
            <a:r>
              <a:rPr lang="en-US" dirty="0"/>
              <a:t>.</a:t>
            </a:r>
            <a:r>
              <a:rPr lang="en-US" dirty="0" err="1"/>
              <a:t>godini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137.12 DDD/1000 </a:t>
            </a:r>
            <a:r>
              <a:rPr lang="en-US" dirty="0" err="1"/>
              <a:t>stanovnika</a:t>
            </a:r>
            <a:r>
              <a:rPr lang="en-US" dirty="0"/>
              <a:t>/</a:t>
            </a:r>
            <a:r>
              <a:rPr lang="en-US" dirty="0" err="1"/>
              <a:t>dan</a:t>
            </a:r>
            <a:r>
              <a:rPr lang="en-US" dirty="0"/>
              <a:t> u 2</a:t>
            </a:r>
            <a:r>
              <a:rPr lang="sr-Latn-BA" dirty="0"/>
              <a:t>016</a:t>
            </a:r>
            <a:r>
              <a:rPr lang="en-US" dirty="0"/>
              <a:t>.</a:t>
            </a:r>
            <a:r>
              <a:rPr lang="en-US" dirty="0" err="1"/>
              <a:t>godini</a:t>
            </a:r>
            <a:r>
              <a:rPr lang="en-US" dirty="0"/>
              <a:t>, </a:t>
            </a:r>
            <a:r>
              <a:rPr lang="en-US" dirty="0" err="1"/>
              <a:t>što</a:t>
            </a:r>
            <a:r>
              <a:rPr lang="en-US" dirty="0"/>
              <a:t> </a:t>
            </a:r>
            <a:r>
              <a:rPr lang="en-US" dirty="0" err="1"/>
              <a:t>čini</a:t>
            </a:r>
            <a:r>
              <a:rPr lang="en-US" dirty="0"/>
              <a:t> </a:t>
            </a:r>
            <a:r>
              <a:rPr lang="en-US" dirty="0" err="1"/>
              <a:t>porast</a:t>
            </a:r>
            <a:r>
              <a:rPr lang="en-US" dirty="0"/>
              <a:t> od 38,23%</a:t>
            </a:r>
            <a:endParaRPr lang="sr-Latn-BA" dirty="0"/>
          </a:p>
          <a:p>
            <a:r>
              <a:rPr lang="en-US" dirty="0" err="1"/>
              <a:t>Anksiolitici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najčešće</a:t>
            </a:r>
            <a:r>
              <a:rPr lang="en-US" dirty="0"/>
              <a:t> </a:t>
            </a:r>
            <a:r>
              <a:rPr lang="en-US" dirty="0" err="1"/>
              <a:t>korišteni</a:t>
            </a:r>
            <a:r>
              <a:rPr lang="en-US" dirty="0"/>
              <a:t> </a:t>
            </a:r>
            <a:r>
              <a:rPr lang="en-US" dirty="0" err="1"/>
              <a:t>psihotropni</a:t>
            </a:r>
            <a:r>
              <a:rPr lang="en-US" dirty="0"/>
              <a:t> </a:t>
            </a:r>
            <a:r>
              <a:rPr lang="en-US" dirty="0" err="1"/>
              <a:t>lijekovi</a:t>
            </a:r>
            <a:endParaRPr lang="sr-Latn-BA" dirty="0"/>
          </a:p>
          <a:p>
            <a:r>
              <a:rPr lang="sr-Latn-BA" dirty="0"/>
              <a:t>Ukupna upotreba anksiolitika </a:t>
            </a:r>
            <a:r>
              <a:rPr lang="en-US" dirty="0" err="1"/>
              <a:t>iznosila</a:t>
            </a:r>
            <a:r>
              <a:rPr lang="sr-Latn-BA" dirty="0"/>
              <a:t> je</a:t>
            </a:r>
            <a:r>
              <a:rPr lang="en-US" dirty="0"/>
              <a:t> od 24.82 do 35.26 DDD/1000 </a:t>
            </a:r>
            <a:r>
              <a:rPr lang="en-US" dirty="0" err="1"/>
              <a:t>stanovnika</a:t>
            </a:r>
            <a:r>
              <a:rPr lang="en-US" dirty="0"/>
              <a:t>/</a:t>
            </a:r>
            <a:r>
              <a:rPr lang="en-US" dirty="0" err="1"/>
              <a:t>dan.</a:t>
            </a:r>
            <a:endParaRPr lang="sr-Latn-BA" dirty="0"/>
          </a:p>
          <a:p>
            <a:r>
              <a:rPr lang="en-US" dirty="0"/>
              <a:t>Diazepam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bromazepam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najpropisivaniji</a:t>
            </a:r>
            <a:r>
              <a:rPr lang="sr-Latn-BA" dirty="0"/>
              <a:t> anksiolitici</a:t>
            </a:r>
          </a:p>
          <a:p>
            <a:r>
              <a:rPr lang="en-US" dirty="0" err="1"/>
              <a:t>Analgetici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najpropisivaniji</a:t>
            </a:r>
            <a:r>
              <a:rPr lang="en-US" dirty="0"/>
              <a:t> </a:t>
            </a:r>
            <a:r>
              <a:rPr lang="en-US" dirty="0" err="1"/>
              <a:t>lijekovi</a:t>
            </a:r>
            <a:r>
              <a:rPr lang="en-US" dirty="0"/>
              <a:t> </a:t>
            </a:r>
            <a:r>
              <a:rPr lang="en-US" dirty="0" err="1"/>
              <a:t>grupe</a:t>
            </a:r>
            <a:r>
              <a:rPr lang="en-US" dirty="0"/>
              <a:t> 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417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7666" y="538480"/>
            <a:ext cx="8596668" cy="1320800"/>
          </a:xfrm>
        </p:spPr>
        <p:txBody>
          <a:bodyPr/>
          <a:lstStyle/>
          <a:p>
            <a:r>
              <a:rPr lang="en-US" dirty="0" err="1">
                <a:solidFill>
                  <a:schemeClr val="tx1"/>
                </a:solidFill>
              </a:rPr>
              <a:t>Ukupna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upotreba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lijekova</a:t>
            </a:r>
            <a:r>
              <a:rPr lang="en-US" dirty="0">
                <a:solidFill>
                  <a:schemeClr val="tx1"/>
                </a:solidFill>
              </a:rPr>
              <a:t> u </a:t>
            </a:r>
            <a:r>
              <a:rPr lang="en-US" dirty="0" err="1">
                <a:solidFill>
                  <a:schemeClr val="tx1"/>
                </a:solidFill>
              </a:rPr>
              <a:t>Republici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Srpskoj</a:t>
            </a:r>
            <a:r>
              <a:rPr lang="en-US" dirty="0">
                <a:solidFill>
                  <a:schemeClr val="tx1"/>
                </a:solidFill>
              </a:rPr>
              <a:t>  (DDD/1000 </a:t>
            </a:r>
            <a:r>
              <a:rPr lang="en-US" dirty="0" err="1">
                <a:solidFill>
                  <a:schemeClr val="tx1"/>
                </a:solidFill>
              </a:rPr>
              <a:t>stanovnika</a:t>
            </a:r>
            <a:r>
              <a:rPr lang="en-US" dirty="0">
                <a:solidFill>
                  <a:schemeClr val="tx1"/>
                </a:solidFill>
              </a:rPr>
              <a:t>/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r>
              <a:rPr lang="en-US" dirty="0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90050" y="2421890"/>
            <a:ext cx="6811900" cy="2014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5063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" y="544100"/>
            <a:ext cx="10496550" cy="1280890"/>
          </a:xfrm>
        </p:spPr>
        <p:txBody>
          <a:bodyPr>
            <a:normAutofit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Ukupna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upotreba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lijekova</a:t>
            </a:r>
            <a:r>
              <a:rPr lang="sr-Latn-BA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prvom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nivou</a:t>
            </a:r>
            <a:r>
              <a:rPr lang="en-US" dirty="0">
                <a:solidFill>
                  <a:schemeClr val="tx1"/>
                </a:solidFill>
              </a:rPr>
              <a:t> ATC</a:t>
            </a:r>
            <a:r>
              <a:rPr lang="sr-Latn-BA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u </a:t>
            </a:r>
            <a:r>
              <a:rPr lang="sr-Latn-BA" dirty="0">
                <a:solidFill>
                  <a:schemeClr val="tx1"/>
                </a:solidFill>
              </a:rPr>
              <a:t>RS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izraženo</a:t>
            </a:r>
            <a:r>
              <a:rPr lang="en-US" dirty="0">
                <a:solidFill>
                  <a:schemeClr val="tx1"/>
                </a:solidFill>
              </a:rPr>
              <a:t> u DDD/1000 </a:t>
            </a:r>
            <a:r>
              <a:rPr lang="en-US" dirty="0" err="1">
                <a:solidFill>
                  <a:schemeClr val="tx1"/>
                </a:solidFill>
              </a:rPr>
              <a:t>stanovnika</a:t>
            </a:r>
            <a:r>
              <a:rPr lang="en-US" dirty="0">
                <a:solidFill>
                  <a:schemeClr val="tx1"/>
                </a:solidFill>
              </a:rPr>
              <a:t>/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710752"/>
              </p:ext>
            </p:extLst>
          </p:nvPr>
        </p:nvGraphicFramePr>
        <p:xfrm>
          <a:off x="3176056" y="1333328"/>
          <a:ext cx="5839888" cy="541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Document" r:id="rId4" imgW="5749777" imgH="7097481" progId="Word.Document.12">
                  <p:embed/>
                </p:oleObj>
              </mc:Choice>
              <mc:Fallback>
                <p:oleObj name="Document" r:id="rId4" imgW="5749777" imgH="709748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176056" y="1333328"/>
                        <a:ext cx="5839888" cy="541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457641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6351" y="505657"/>
            <a:ext cx="10944224" cy="1257300"/>
          </a:xfrm>
        </p:spPr>
        <p:txBody>
          <a:bodyPr>
            <a:noAutofit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Ukupna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upotreba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lijekova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grupe</a:t>
            </a:r>
            <a:r>
              <a:rPr lang="en-US" dirty="0">
                <a:solidFill>
                  <a:schemeClr val="tx1"/>
                </a:solidFill>
              </a:rPr>
              <a:t> N </a:t>
            </a:r>
            <a:r>
              <a:rPr lang="en-US" dirty="0" err="1">
                <a:solidFill>
                  <a:schemeClr val="tx1"/>
                </a:solidFill>
              </a:rPr>
              <a:t>na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drugom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nivou</a:t>
            </a:r>
            <a:r>
              <a:rPr lang="en-US" dirty="0">
                <a:solidFill>
                  <a:schemeClr val="tx1"/>
                </a:solidFill>
              </a:rPr>
              <a:t> ATC u DDD/1000</a:t>
            </a:r>
            <a:r>
              <a:rPr lang="sr-Latn-BA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stanovnika</a:t>
            </a:r>
            <a:r>
              <a:rPr lang="en-US" dirty="0">
                <a:solidFill>
                  <a:schemeClr val="tx1"/>
                </a:solidFill>
              </a:rPr>
              <a:t>/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6756148"/>
              </p:ext>
            </p:extLst>
          </p:nvPr>
        </p:nvGraphicFramePr>
        <p:xfrm>
          <a:off x="2702880" y="1921085"/>
          <a:ext cx="6786240" cy="4168995"/>
        </p:xfrm>
        <a:graphic>
          <a:graphicData uri="http://schemas.openxmlformats.org/drawingml/2006/table">
            <a:tbl>
              <a:tblPr firstRow="1" firstCol="1" bandRow="1"/>
              <a:tblGrid>
                <a:gridCol w="74660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447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445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3610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3610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6952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6952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6952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6952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294473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ATC 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Terapijska grupa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Godina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447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2010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2011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2012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2013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2014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447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N01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Anestetici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0.39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0.26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0.25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0.21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0.40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0.35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0.12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9029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N02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Analgetici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46.65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39.14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42.35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53.97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44.85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37.87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43.98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447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N03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Antiepileptici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3.75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4.28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4.35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4.83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5.22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6.33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7.47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9447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N04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Antiparkinsonici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1.16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1.47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1.56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1.64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1.88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1.91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2.5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9029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N05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Psiholeptici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29.23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33.20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29.33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29.39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31.75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33.68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41.31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9029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N06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Psihoanaleptici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7.88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10.99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11.94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12.53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14.27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14.41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17.57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73544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N07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Ostali lijekovi koji djeluju na nervni sistem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4.44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4.67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4.08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3.95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4.16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4.28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5.46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9029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Psihotropni lijekovi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sr-Cyrl-BA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93.5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sr-Cyrl-BA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94.01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sr-Cyrl-BA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93.86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sr-Cyrl-BA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106.52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sr-Cyrl-BA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102.53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sr-Cyrl-BA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98.83</a:t>
                      </a:r>
                      <a:endParaRPr lang="en-US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sr-Cyrl-BA" sz="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118.41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276" marR="4427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6224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7666" y="486545"/>
            <a:ext cx="8596668" cy="1320800"/>
          </a:xfrm>
        </p:spPr>
        <p:txBody>
          <a:bodyPr>
            <a:normAutofit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Ukupna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upotreba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antipsihotika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sr-Latn-BA" dirty="0">
                <a:solidFill>
                  <a:schemeClr val="tx1"/>
                </a:solidFill>
              </a:rPr>
              <a:t>u RS </a:t>
            </a:r>
            <a:r>
              <a:rPr lang="en-US" dirty="0">
                <a:solidFill>
                  <a:schemeClr val="tx1"/>
                </a:solidFill>
              </a:rPr>
              <a:t>(DDD/1000 </a:t>
            </a:r>
            <a:r>
              <a:rPr lang="en-US" dirty="0" err="1">
                <a:solidFill>
                  <a:schemeClr val="tx1"/>
                </a:solidFill>
              </a:rPr>
              <a:t>stanovnika</a:t>
            </a:r>
            <a:r>
              <a:rPr lang="en-US" dirty="0">
                <a:solidFill>
                  <a:schemeClr val="tx1"/>
                </a:solidFill>
              </a:rPr>
              <a:t>/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r>
              <a:rPr lang="en-US" dirty="0">
                <a:solidFill>
                  <a:schemeClr val="tx1"/>
                </a:solidFill>
              </a:rPr>
              <a:t>)</a:t>
            </a: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xmlns="" id="{F1623180-8DE3-4D14-8368-AFC149B81EA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4502277"/>
              </p:ext>
            </p:extLst>
          </p:nvPr>
        </p:nvGraphicFramePr>
        <p:xfrm>
          <a:off x="3591654" y="1807345"/>
          <a:ext cx="5008692" cy="48970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Document" r:id="rId4" imgW="5596538" imgH="6461850" progId="Word.Document.12">
                  <p:embed/>
                </p:oleObj>
              </mc:Choice>
              <mc:Fallback>
                <p:oleObj name="Document" r:id="rId4" imgW="5596538" imgH="646185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591654" y="1807345"/>
                        <a:ext cx="5008692" cy="48970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25922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7666" y="449801"/>
            <a:ext cx="8596668" cy="1320800"/>
          </a:xfrm>
        </p:spPr>
        <p:txBody>
          <a:bodyPr>
            <a:normAutofit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Ukupna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upotreba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anksiolitika</a:t>
            </a:r>
            <a:r>
              <a:rPr lang="en-US" dirty="0">
                <a:solidFill>
                  <a:schemeClr val="tx1"/>
                </a:solidFill>
              </a:rPr>
              <a:t> u R</a:t>
            </a:r>
            <a:r>
              <a:rPr lang="sr-Latn-BA" dirty="0">
                <a:solidFill>
                  <a:schemeClr val="tx1"/>
                </a:solidFill>
              </a:rPr>
              <a:t>S </a:t>
            </a:r>
            <a:r>
              <a:rPr lang="en-US" dirty="0">
                <a:solidFill>
                  <a:schemeClr val="tx1"/>
                </a:solidFill>
              </a:rPr>
              <a:t>(DDD/1000 </a:t>
            </a:r>
            <a:r>
              <a:rPr lang="en-US" dirty="0" err="1">
                <a:solidFill>
                  <a:schemeClr val="tx1"/>
                </a:solidFill>
              </a:rPr>
              <a:t>stanovnika</a:t>
            </a:r>
            <a:r>
              <a:rPr lang="en-US" dirty="0">
                <a:solidFill>
                  <a:schemeClr val="tx1"/>
                </a:solidFill>
              </a:rPr>
              <a:t>/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r>
              <a:rPr lang="en-US" dirty="0">
                <a:solidFill>
                  <a:schemeClr val="tx1"/>
                </a:solidFill>
              </a:rPr>
              <a:t>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4761279"/>
              </p:ext>
            </p:extLst>
          </p:nvPr>
        </p:nvGraphicFramePr>
        <p:xfrm>
          <a:off x="2695576" y="1874977"/>
          <a:ext cx="6800847" cy="3778252"/>
        </p:xfrm>
        <a:graphic>
          <a:graphicData uri="http://schemas.openxmlformats.org/drawingml/2006/table">
            <a:tbl>
              <a:tblPr firstRow="1" firstCol="1" bandRow="1"/>
              <a:tblGrid>
                <a:gridCol w="108541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377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1814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6344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6344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6344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6344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61499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59076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290635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ATC </a:t>
                      </a:r>
                      <a:r>
                        <a:rPr lang="en-US" sz="10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subgrupa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INN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Godina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063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2010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2011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2012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2013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2014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8126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N05B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diazepam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10.05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10.86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8.92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8.65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9.03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8.97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10.69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9063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Anksiolitici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medazepam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0.09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0.06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0.07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0.06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0.06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0.07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063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oksazepam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0.07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0.10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0.05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0.03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0.03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0.03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0.04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9063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lorazepam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1.96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2.32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2.44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2.03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2.32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2.34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2.97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8126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bromazepam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7.93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9.49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8.58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8.93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9.85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10.73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12.99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9063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prazepam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0.27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0.23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0.20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0.18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0.19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0.08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9063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alprazolam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4.58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5.68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5.24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5.32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5.88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6.61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8.4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58126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Suma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24.82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28.78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25.58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25.23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27.37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28.83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35.26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94" marR="5449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75182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2927" y="428801"/>
            <a:ext cx="9246650" cy="1280890"/>
          </a:xfrm>
        </p:spPr>
        <p:txBody>
          <a:bodyPr>
            <a:normAutofit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Upotreba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antidepresiva</a:t>
            </a:r>
            <a:r>
              <a:rPr lang="en-US" dirty="0">
                <a:solidFill>
                  <a:schemeClr val="tx1"/>
                </a:solidFill>
              </a:rPr>
              <a:t>  u RS (DDD/1000 </a:t>
            </a:r>
            <a:r>
              <a:rPr lang="en-US" dirty="0" err="1">
                <a:solidFill>
                  <a:schemeClr val="tx1"/>
                </a:solidFill>
              </a:rPr>
              <a:t>stanovnika</a:t>
            </a:r>
            <a:r>
              <a:rPr lang="en-US" dirty="0">
                <a:solidFill>
                  <a:schemeClr val="tx1"/>
                </a:solidFill>
              </a:rPr>
              <a:t>/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r>
              <a:rPr lang="en-US" dirty="0">
                <a:solidFill>
                  <a:schemeClr val="tx1"/>
                </a:solidFill>
              </a:rPr>
              <a:t>)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3482561"/>
              </p:ext>
            </p:extLst>
          </p:nvPr>
        </p:nvGraphicFramePr>
        <p:xfrm>
          <a:off x="3236327" y="1709691"/>
          <a:ext cx="5719346" cy="4709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Document" r:id="rId4" imgW="5410814" imgH="6609703" progId="Word.Document.12">
                  <p:embed/>
                </p:oleObj>
              </mc:Choice>
              <mc:Fallback>
                <p:oleObj name="Document" r:id="rId4" imgW="5410814" imgH="660970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36327" y="1709691"/>
                        <a:ext cx="5719346" cy="47098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895772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4874" y="553088"/>
            <a:ext cx="10382249" cy="1280890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Uporedni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prikaz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deset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najpropisivanijih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psihotropnih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lijekova</a:t>
            </a:r>
            <a:r>
              <a:rPr lang="en-US" dirty="0">
                <a:solidFill>
                  <a:schemeClr val="tx1"/>
                </a:solidFill>
              </a:rPr>
              <a:t>(DDD/1000 </a:t>
            </a:r>
            <a:r>
              <a:rPr lang="en-US" dirty="0" err="1">
                <a:solidFill>
                  <a:schemeClr val="tx1"/>
                </a:solidFill>
              </a:rPr>
              <a:t>stanovnika</a:t>
            </a:r>
            <a:r>
              <a:rPr lang="en-US" dirty="0">
                <a:solidFill>
                  <a:schemeClr val="tx1"/>
                </a:solidFill>
              </a:rPr>
              <a:t>/</a:t>
            </a:r>
            <a:r>
              <a:rPr lang="en-US" dirty="0" err="1">
                <a:solidFill>
                  <a:schemeClr val="tx1"/>
                </a:solidFill>
              </a:rPr>
              <a:t>godina</a:t>
            </a:r>
            <a:r>
              <a:rPr lang="en-US" dirty="0">
                <a:solidFill>
                  <a:schemeClr val="tx1"/>
                </a:solidFill>
              </a:rPr>
              <a:t>)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0613907"/>
              </p:ext>
            </p:extLst>
          </p:nvPr>
        </p:nvGraphicFramePr>
        <p:xfrm>
          <a:off x="2885703" y="1833978"/>
          <a:ext cx="6420589" cy="485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Document" r:id="rId4" imgW="5410814" imgH="5136273" progId="Word.Document.12">
                  <p:embed/>
                </p:oleObj>
              </mc:Choice>
              <mc:Fallback>
                <p:oleObj name="Document" r:id="rId4" imgW="5410814" imgH="513627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885703" y="1833978"/>
                        <a:ext cx="6420589" cy="4854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176758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dirty="0">
                <a:solidFill>
                  <a:schemeClr val="tx1"/>
                </a:solidFill>
              </a:rPr>
              <a:t>Zaključak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BA" dirty="0"/>
              <a:t>Istraživanje jd </a:t>
            </a:r>
            <a:r>
              <a:rPr lang="en-US" dirty="0" err="1"/>
              <a:t>pokaz</a:t>
            </a:r>
            <a:r>
              <a:rPr lang="sr-Latn-BA" dirty="0"/>
              <a:t>alo </a:t>
            </a:r>
            <a:r>
              <a:rPr lang="en-US" dirty="0"/>
              <a:t> </a:t>
            </a:r>
            <a:r>
              <a:rPr lang="en-US" dirty="0" err="1"/>
              <a:t>konstantan</a:t>
            </a:r>
            <a:r>
              <a:rPr lang="en-US" dirty="0"/>
              <a:t> </a:t>
            </a:r>
            <a:r>
              <a:rPr lang="en-US" dirty="0" err="1"/>
              <a:t>porast</a:t>
            </a:r>
            <a:r>
              <a:rPr lang="en-US" dirty="0"/>
              <a:t> </a:t>
            </a:r>
            <a:r>
              <a:rPr lang="en-US" dirty="0" err="1"/>
              <a:t>uporebe</a:t>
            </a:r>
            <a:r>
              <a:rPr lang="en-US" dirty="0"/>
              <a:t> </a:t>
            </a:r>
            <a:r>
              <a:rPr lang="en-US" dirty="0" err="1"/>
              <a:t>svih</a:t>
            </a:r>
            <a:r>
              <a:rPr lang="en-US" dirty="0"/>
              <a:t> </a:t>
            </a:r>
            <a:r>
              <a:rPr lang="en-US" dirty="0" err="1"/>
              <a:t>lijekova</a:t>
            </a:r>
            <a:r>
              <a:rPr lang="en-US" dirty="0"/>
              <a:t> </a:t>
            </a:r>
            <a:r>
              <a:rPr lang="en-US" dirty="0" err="1"/>
              <a:t>prema</a:t>
            </a:r>
            <a:r>
              <a:rPr lang="en-US" dirty="0"/>
              <a:t> DDD </a:t>
            </a:r>
            <a:r>
              <a:rPr lang="en-US" dirty="0" err="1"/>
              <a:t>analizi</a:t>
            </a:r>
            <a:r>
              <a:rPr lang="en-US" dirty="0"/>
              <a:t> </a:t>
            </a:r>
            <a:r>
              <a:rPr lang="en-US" dirty="0" err="1"/>
              <a:t>upotrebe</a:t>
            </a:r>
            <a:r>
              <a:rPr lang="en-US" dirty="0"/>
              <a:t> </a:t>
            </a:r>
            <a:r>
              <a:rPr lang="sr-Latn-BA" dirty="0"/>
              <a:t>lijekova</a:t>
            </a:r>
          </a:p>
          <a:p>
            <a:r>
              <a:rPr lang="en-US" dirty="0" err="1"/>
              <a:t>Lijekovi</a:t>
            </a:r>
            <a:r>
              <a:rPr lang="en-US" dirty="0"/>
              <a:t> </a:t>
            </a:r>
            <a:r>
              <a:rPr lang="en-US" dirty="0" err="1"/>
              <a:t>grupe</a:t>
            </a:r>
            <a:r>
              <a:rPr lang="en-US" dirty="0"/>
              <a:t> N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treći</a:t>
            </a:r>
            <a:r>
              <a:rPr lang="en-US" dirty="0"/>
              <a:t> </a:t>
            </a:r>
            <a:r>
              <a:rPr lang="en-US" dirty="0" err="1"/>
              <a:t>ili</a:t>
            </a:r>
            <a:r>
              <a:rPr lang="en-US" dirty="0"/>
              <a:t> </a:t>
            </a:r>
            <a:r>
              <a:rPr lang="en-US" dirty="0" err="1"/>
              <a:t>četvrti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skali</a:t>
            </a:r>
            <a:r>
              <a:rPr lang="en-US" dirty="0"/>
              <a:t> </a:t>
            </a:r>
            <a:r>
              <a:rPr lang="en-US" dirty="0" err="1"/>
              <a:t>ukupne</a:t>
            </a:r>
            <a:r>
              <a:rPr lang="en-US" dirty="0"/>
              <a:t> </a:t>
            </a:r>
            <a:r>
              <a:rPr lang="en-US" dirty="0" err="1"/>
              <a:t>upotrebe</a:t>
            </a:r>
            <a:r>
              <a:rPr lang="en-US" dirty="0"/>
              <a:t> </a:t>
            </a:r>
            <a:r>
              <a:rPr lang="en-US" dirty="0" err="1"/>
              <a:t>lijekova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zastupljenošću</a:t>
            </a:r>
            <a:r>
              <a:rPr lang="en-US" dirty="0"/>
              <a:t> od 13.04%  do 18,96% </a:t>
            </a:r>
            <a:endParaRPr lang="sr-Latn-BA" dirty="0"/>
          </a:p>
          <a:p>
            <a:r>
              <a:rPr lang="en-US" dirty="0" err="1"/>
              <a:t>Lijekovi</a:t>
            </a:r>
            <a:r>
              <a:rPr lang="en-US" dirty="0"/>
              <a:t> </a:t>
            </a:r>
            <a:r>
              <a:rPr lang="en-US" dirty="0" err="1"/>
              <a:t>grupe</a:t>
            </a:r>
            <a:r>
              <a:rPr lang="en-US" dirty="0"/>
              <a:t> C </a:t>
            </a:r>
            <a:r>
              <a:rPr lang="en-US" dirty="0" err="1"/>
              <a:t>najzastupljeniji</a:t>
            </a:r>
            <a:r>
              <a:rPr lang="en-US" dirty="0"/>
              <a:t>  </a:t>
            </a:r>
            <a:r>
              <a:rPr lang="en-US" dirty="0" err="1"/>
              <a:t>lijekovi</a:t>
            </a:r>
            <a:r>
              <a:rPr lang="en-US" dirty="0"/>
              <a:t> u  </a:t>
            </a:r>
            <a:r>
              <a:rPr lang="en-US" dirty="0" err="1"/>
              <a:t>ispitivanom</a:t>
            </a:r>
            <a:r>
              <a:rPr lang="en-US" dirty="0"/>
              <a:t> </a:t>
            </a:r>
            <a:r>
              <a:rPr lang="en-US" dirty="0" err="1"/>
              <a:t>periodu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688801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113</TotalTime>
  <Words>602</Words>
  <Application>Microsoft Office PowerPoint</Application>
  <PresentationFormat>Widescreen</PresentationFormat>
  <Paragraphs>208</Paragraphs>
  <Slides>16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Times New Roman</vt:lpstr>
      <vt:lpstr>Trebuchet MS</vt:lpstr>
      <vt:lpstr>Wingdings 3</vt:lpstr>
      <vt:lpstr>Facet</vt:lpstr>
      <vt:lpstr>Document</vt:lpstr>
      <vt:lpstr>Upotreba psihotropnih lijekova u Republici Srpskoj u periodu od 2010. do 2016. godine</vt:lpstr>
      <vt:lpstr>Mentalno zdravlje</vt:lpstr>
      <vt:lpstr>Covid-19</vt:lpstr>
      <vt:lpstr>Cilj istraživanja</vt:lpstr>
      <vt:lpstr>Metode istraživanja</vt:lpstr>
      <vt:lpstr>PowerPoint Presentation</vt:lpstr>
      <vt:lpstr>Rezultati</vt:lpstr>
      <vt:lpstr>PowerPoint Presentation</vt:lpstr>
      <vt:lpstr>Ukupna upotreba lijekova u Republici Srpskoj  (DDD/1000 stanovnika/dan)</vt:lpstr>
      <vt:lpstr>Ukupna upotreba lijekova na prvom nivou ATC u RS izraženo u DDD/1000 stanovnika/dan</vt:lpstr>
      <vt:lpstr>Ukupna upotreba lijekova grupe N na drugom nivou ATC u DDD/1000 stanovnika/dan</vt:lpstr>
      <vt:lpstr>Ukupna upotreba antipsihotika u RS (DDD/1000 stanovnika/dan)</vt:lpstr>
      <vt:lpstr>Ukupna upotreba anksiolitika u RS (DDD/1000 stanovnika/dan)</vt:lpstr>
      <vt:lpstr>Upotreba antidepresiva  u RS (DDD/1000 stanovnika/dan)</vt:lpstr>
      <vt:lpstr>Uporedni prikaz deset najpropisivanijih psihotropnih lijekova(DDD/1000 stanovnika/godina)</vt:lpstr>
      <vt:lpstr>Zaključak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Upotreba psihotropnih lijekova u Republici Srpskoj u periodu od 2010. do 2016. godine</dc:title>
  <dc:creator>Windows User</dc:creator>
  <cp:lastModifiedBy>Windows User</cp:lastModifiedBy>
  <cp:revision>11</cp:revision>
  <dcterms:created xsi:type="dcterms:W3CDTF">2022-07-01T19:30:13Z</dcterms:created>
  <dcterms:modified xsi:type="dcterms:W3CDTF">2022-07-01T22:42:35Z</dcterms:modified>
</cp:coreProperties>
</file>