
<file path=[Content_Types].xml><?xml version="1.0" encoding="utf-8"?>
<Types xmlns="http://schemas.openxmlformats.org/package/2006/content-types">
  <Default Extension="webp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156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256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990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00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14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58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447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36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6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53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69038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404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4311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070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643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45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5E971-4C40-450E-B317-2F2930080D21}" type="datetimeFigureOut">
              <a:rPr lang="en-US" smtClean="0"/>
              <a:t>9/16/2022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6ED5634-F6A5-4037-900D-0C418C187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4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4377" y="548640"/>
            <a:ext cx="9140235" cy="3644537"/>
          </a:xfrm>
        </p:spPr>
        <p:txBody>
          <a:bodyPr>
            <a:normAutofit/>
          </a:bodyPr>
          <a:lstStyle/>
          <a:p>
            <a:pPr algn="ctr"/>
            <a:r>
              <a:rPr lang="sr-Latn-RS" b="1" dirty="0" smtClean="0"/>
              <a:t>Antimicrobial and antioxidative activity of </a:t>
            </a:r>
            <a:r>
              <a:rPr lang="sr-Latn-RS" b="1" i="1" dirty="0" smtClean="0"/>
              <a:t>Eryngium amethystinum L.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55009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177" y="584920"/>
            <a:ext cx="8911687" cy="1280890"/>
          </a:xfrm>
        </p:spPr>
        <p:txBody>
          <a:bodyPr>
            <a:normAutofit/>
          </a:bodyPr>
          <a:lstStyle/>
          <a:p>
            <a:r>
              <a:rPr lang="sr-Latn-RS" sz="4000" b="1" i="1" dirty="0" smtClean="0"/>
              <a:t>Introduction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1932" y="2133600"/>
            <a:ext cx="8915400" cy="3777622"/>
          </a:xfrm>
        </p:spPr>
        <p:txBody>
          <a:bodyPr>
            <a:noAutofit/>
          </a:bodyPr>
          <a:lstStyle/>
          <a:p>
            <a:r>
              <a:rPr lang="sr-Latn-RS" sz="2400" i="1" dirty="0" smtClean="0"/>
              <a:t>Eryngium amethystinum </a:t>
            </a:r>
            <a:r>
              <a:rPr lang="sr-Latn-RS" sz="2400" dirty="0" smtClean="0"/>
              <a:t>is a videly distributed Mediterranean plant</a:t>
            </a:r>
          </a:p>
          <a:p>
            <a:endParaRPr lang="sr-Latn-RS" sz="2400" dirty="0" smtClean="0"/>
          </a:p>
          <a:p>
            <a:r>
              <a:rPr lang="sr-Latn-RS" sz="2400" dirty="0" smtClean="0"/>
              <a:t>Essential plant in Italian and Turkish etnopharmacology</a:t>
            </a:r>
          </a:p>
          <a:p>
            <a:endParaRPr lang="sr-Latn-RS" sz="2400" dirty="0"/>
          </a:p>
          <a:p>
            <a:r>
              <a:rPr lang="sr-Latn-RS" sz="2400" dirty="0" smtClean="0"/>
              <a:t>Potential diuretic and laxative</a:t>
            </a:r>
          </a:p>
          <a:p>
            <a:endParaRPr lang="sr-Latn-RS" sz="2400" dirty="0"/>
          </a:p>
          <a:p>
            <a:r>
              <a:rPr lang="sr-Latn-RS" sz="2400" dirty="0" smtClean="0"/>
              <a:t>The lack of deeper evidences- chance for further investigation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1708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Latn-RS" dirty="0" smtClean="0"/>
              <a:t>	</a:t>
            </a:r>
            <a:r>
              <a:rPr lang="sr-Latn-RS" sz="4400" b="1" i="1" dirty="0" smtClean="0"/>
              <a:t>Picture 1 – Eryngium amethystinum L.</a:t>
            </a:r>
            <a:br>
              <a:rPr lang="sr-Latn-RS" sz="4400" b="1" i="1" dirty="0" smtClean="0"/>
            </a:br>
            <a:r>
              <a:rPr lang="sr-Latn-RS" dirty="0" smtClean="0"/>
              <a:t/>
            </a:r>
            <a:br>
              <a:rPr lang="sr-Latn-RS" dirty="0" smtClean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061" y="2133600"/>
            <a:ext cx="5703704" cy="3778250"/>
          </a:xfrm>
        </p:spPr>
      </p:pic>
      <p:sp>
        <p:nvSpPr>
          <p:cNvPr id="5" name="TextBox 4"/>
          <p:cNvSpPr txBox="1"/>
          <p:nvPr/>
        </p:nvSpPr>
        <p:spPr>
          <a:xfrm>
            <a:off x="4376057" y="6453051"/>
            <a:ext cx="6374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/>
              <a:t>Source – www. </a:t>
            </a:r>
            <a:r>
              <a:rPr lang="sr-Latn-RS" dirty="0"/>
              <a:t>g</a:t>
            </a:r>
            <a:r>
              <a:rPr lang="sr-Latn-RS" dirty="0" smtClean="0"/>
              <a:t>ardenia.net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05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000" b="1" i="1" dirty="0" smtClean="0"/>
              <a:t>Material and methods – the plant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6914" y="2133600"/>
            <a:ext cx="10067698" cy="3777622"/>
          </a:xfrm>
        </p:spPr>
        <p:txBody>
          <a:bodyPr/>
          <a:lstStyle/>
          <a:p>
            <a:r>
              <a:rPr lang="sr-Latn-RS" dirty="0" smtClean="0"/>
              <a:t> </a:t>
            </a:r>
            <a:r>
              <a:rPr lang="sr-Latn-RS" sz="2400" dirty="0" smtClean="0"/>
              <a:t>The aerial parts were collected in Central Bosnia</a:t>
            </a:r>
          </a:p>
          <a:p>
            <a:endParaRPr lang="sr-Latn-RS" sz="2400" dirty="0" smtClean="0"/>
          </a:p>
          <a:p>
            <a:r>
              <a:rPr lang="sr-Latn-RS" sz="2400" dirty="0"/>
              <a:t> </a:t>
            </a:r>
            <a:r>
              <a:rPr lang="sr-Latn-RS" sz="2400" dirty="0" smtClean="0"/>
              <a:t>Scientifically recognized by Department of Botany, University of Banja Luka</a:t>
            </a:r>
          </a:p>
          <a:p>
            <a:endParaRPr lang="sr-Latn-RS" sz="2400" dirty="0" smtClean="0"/>
          </a:p>
          <a:p>
            <a:r>
              <a:rPr lang="sr-Latn-RS" sz="2400" dirty="0"/>
              <a:t> </a:t>
            </a:r>
            <a:r>
              <a:rPr lang="sr-Latn-RS" sz="2400" dirty="0" smtClean="0"/>
              <a:t>The plant was stored at 20 degrees Celsius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val="19075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0687" y="624110"/>
            <a:ext cx="9283926" cy="1280890"/>
          </a:xfrm>
        </p:spPr>
        <p:txBody>
          <a:bodyPr>
            <a:noAutofit/>
          </a:bodyPr>
          <a:lstStyle/>
          <a:p>
            <a:pPr algn="ctr"/>
            <a:r>
              <a:rPr lang="sr-Latn-RS" sz="4000" b="1" i="1" dirty="0" smtClean="0"/>
              <a:t>Methods-testing of antioxidative activity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5291" y="2377440"/>
            <a:ext cx="9989321" cy="3533782"/>
          </a:xfrm>
        </p:spPr>
        <p:txBody>
          <a:bodyPr>
            <a:normAutofit/>
          </a:bodyPr>
          <a:lstStyle/>
          <a:p>
            <a:pPr lvl="1"/>
            <a:r>
              <a:rPr lang="sr-Latn-RS" sz="2000" dirty="0" smtClean="0"/>
              <a:t> </a:t>
            </a:r>
            <a:r>
              <a:rPr lang="sr-Latn-RS" sz="2400" dirty="0" smtClean="0"/>
              <a:t>DPPH essay was used for detection of activity</a:t>
            </a:r>
          </a:p>
          <a:p>
            <a:pPr lvl="1"/>
            <a:endParaRPr lang="sr-Latn-RS" sz="2400" dirty="0"/>
          </a:p>
          <a:p>
            <a:pPr lvl="1"/>
            <a:r>
              <a:rPr lang="sr-Latn-RS" sz="2400" dirty="0" smtClean="0"/>
              <a:t> Methanolic extract was used as starting material</a:t>
            </a:r>
          </a:p>
          <a:p>
            <a:pPr lvl="1"/>
            <a:endParaRPr lang="sr-Latn-RS" sz="2400" dirty="0"/>
          </a:p>
          <a:p>
            <a:pPr lvl="1"/>
            <a:r>
              <a:rPr lang="sr-Latn-RS" sz="2400" dirty="0" smtClean="0"/>
              <a:t> 70-percent methanol was used as a vehiculum</a:t>
            </a:r>
          </a:p>
          <a:p>
            <a:pPr lvl="1"/>
            <a:endParaRPr lang="sr-Latn-RS" sz="2400" dirty="0"/>
          </a:p>
          <a:p>
            <a:pPr lvl="1"/>
            <a:r>
              <a:rPr lang="sr-Latn-RS" sz="2400" dirty="0" smtClean="0"/>
              <a:t> Absorbance was measured on 517 nm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1657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1497" y="584922"/>
            <a:ext cx="9323115" cy="1280890"/>
          </a:xfrm>
        </p:spPr>
        <p:txBody>
          <a:bodyPr>
            <a:noAutofit/>
          </a:bodyPr>
          <a:lstStyle/>
          <a:p>
            <a:pPr algn="ctr"/>
            <a:r>
              <a:rPr lang="sr-Latn-RS" sz="4000" b="1" i="1" dirty="0" smtClean="0"/>
              <a:t>Methods – detection of antimicrobial activity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2229" y="2416629"/>
            <a:ext cx="10002383" cy="3546844"/>
          </a:xfrm>
        </p:spPr>
        <p:txBody>
          <a:bodyPr>
            <a:normAutofit/>
          </a:bodyPr>
          <a:lstStyle/>
          <a:p>
            <a:r>
              <a:rPr lang="sr-Latn-RS" sz="2000" dirty="0" smtClean="0"/>
              <a:t> </a:t>
            </a:r>
            <a:r>
              <a:rPr lang="sr-Latn-RS" sz="2400" dirty="0" smtClean="0"/>
              <a:t>4</a:t>
            </a:r>
            <a:r>
              <a:rPr lang="en-US" sz="2400" dirty="0" smtClean="0"/>
              <a:t> </a:t>
            </a:r>
            <a:r>
              <a:rPr lang="en-US" sz="2400" dirty="0"/>
              <a:t>Gram-positive and </a:t>
            </a:r>
            <a:r>
              <a:rPr lang="sr-Latn-RS" sz="2400" dirty="0"/>
              <a:t>4</a:t>
            </a:r>
            <a:r>
              <a:rPr lang="en-US" sz="2400" dirty="0" smtClean="0"/>
              <a:t> </a:t>
            </a:r>
            <a:r>
              <a:rPr lang="en-US" sz="2400" dirty="0"/>
              <a:t>Gram-negative bacterial strains were used to test the antibacterial activity of </a:t>
            </a:r>
            <a:r>
              <a:rPr lang="en-US" sz="2400" i="1" dirty="0" err="1"/>
              <a:t>Eryngium</a:t>
            </a:r>
            <a:r>
              <a:rPr lang="en-US" sz="2400" i="1" dirty="0"/>
              <a:t> </a:t>
            </a:r>
            <a:r>
              <a:rPr lang="en-US" sz="2400" i="1" dirty="0" err="1"/>
              <a:t>amethystinum</a:t>
            </a:r>
            <a:r>
              <a:rPr lang="en-US" sz="2400" dirty="0"/>
              <a:t> root extract: </a:t>
            </a:r>
            <a:endParaRPr lang="sr-Latn-RS" sz="2400" dirty="0" smtClean="0"/>
          </a:p>
          <a:p>
            <a:r>
              <a:rPr lang="en-US" sz="2400" i="1" dirty="0" smtClean="0"/>
              <a:t>S</a:t>
            </a:r>
            <a:r>
              <a:rPr lang="sr-Latn-RS" sz="2400" i="1" dirty="0" smtClean="0"/>
              <a:t>.</a:t>
            </a:r>
            <a:r>
              <a:rPr lang="en-US" sz="2400" i="1" dirty="0" smtClean="0"/>
              <a:t> </a:t>
            </a:r>
            <a:r>
              <a:rPr lang="en-US" sz="2400" i="1" dirty="0"/>
              <a:t>aureus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400" dirty="0"/>
              <a:t>ATCC 6538), </a:t>
            </a:r>
            <a:r>
              <a:rPr lang="en-US" sz="2400" i="1" dirty="0"/>
              <a:t>S.</a:t>
            </a:r>
            <a:r>
              <a:rPr lang="en-US" sz="2400" dirty="0"/>
              <a:t> </a:t>
            </a:r>
            <a:r>
              <a:rPr lang="en-US" sz="2400" i="1" dirty="0"/>
              <a:t>epidermidis</a:t>
            </a:r>
            <a:r>
              <a:rPr lang="en-US" sz="2400" dirty="0"/>
              <a:t> (ATCC 12228), </a:t>
            </a:r>
            <a:r>
              <a:rPr lang="en-US" sz="2400" i="1" dirty="0" smtClean="0"/>
              <a:t>S</a:t>
            </a:r>
            <a:r>
              <a:rPr lang="sr-Latn-RS" sz="2400" i="1" dirty="0" smtClean="0"/>
              <a:t>.</a:t>
            </a:r>
            <a:r>
              <a:rPr lang="en-US" sz="2400" i="1" dirty="0" smtClean="0"/>
              <a:t> </a:t>
            </a:r>
            <a:r>
              <a:rPr lang="en-US" sz="2400" i="1" dirty="0" err="1"/>
              <a:t>pyogenes</a:t>
            </a:r>
            <a:r>
              <a:rPr lang="en-US" sz="2400" dirty="0"/>
              <a:t> (ATCC 19615), </a:t>
            </a:r>
            <a:r>
              <a:rPr lang="en-US" sz="2400" i="1" dirty="0" smtClean="0"/>
              <a:t>E</a:t>
            </a:r>
            <a:r>
              <a:rPr lang="sr-Latn-RS" sz="2400" i="1" dirty="0" smtClean="0"/>
              <a:t>.</a:t>
            </a:r>
            <a:r>
              <a:rPr lang="en-US" sz="2400" i="1" dirty="0" smtClean="0"/>
              <a:t> </a:t>
            </a:r>
            <a:r>
              <a:rPr lang="en-US" sz="2400" i="1" dirty="0" err="1"/>
              <a:t>faecalis</a:t>
            </a:r>
            <a:r>
              <a:rPr lang="en-US" sz="2400" dirty="0"/>
              <a:t> (ATCC 19433); </a:t>
            </a:r>
            <a:r>
              <a:rPr lang="en-US" sz="2400" i="1" dirty="0" smtClean="0"/>
              <a:t>E</a:t>
            </a:r>
            <a:r>
              <a:rPr lang="sr-Latn-RS" sz="2400" i="1" dirty="0" smtClean="0"/>
              <a:t>.</a:t>
            </a:r>
            <a:r>
              <a:rPr lang="en-US" sz="2400" i="1" dirty="0" smtClean="0"/>
              <a:t> </a:t>
            </a:r>
            <a:r>
              <a:rPr lang="en-US" sz="2400" i="1" dirty="0"/>
              <a:t>coli</a:t>
            </a:r>
            <a:r>
              <a:rPr lang="en-US" sz="2400" dirty="0"/>
              <a:t> (ATCC 8739), </a:t>
            </a:r>
            <a:r>
              <a:rPr lang="en-US" sz="2400" i="1" dirty="0" smtClean="0"/>
              <a:t>P</a:t>
            </a:r>
            <a:r>
              <a:rPr lang="sr-Latn-RS" sz="2400" i="1" dirty="0" smtClean="0"/>
              <a:t>. </a:t>
            </a:r>
            <a:r>
              <a:rPr lang="en-US" sz="2400" i="1" dirty="0" smtClean="0"/>
              <a:t>aeruginosa</a:t>
            </a:r>
            <a:r>
              <a:rPr lang="en-US" sz="2400" dirty="0" smtClean="0"/>
              <a:t> </a:t>
            </a:r>
            <a:r>
              <a:rPr lang="en-US" sz="2400" dirty="0"/>
              <a:t>(ATCC 9027), </a:t>
            </a:r>
            <a:r>
              <a:rPr lang="en-US" sz="2400" i="1" dirty="0" smtClean="0"/>
              <a:t>P</a:t>
            </a:r>
            <a:r>
              <a:rPr lang="sr-Latn-RS" sz="2400" i="1" dirty="0" smtClean="0"/>
              <a:t>. </a:t>
            </a:r>
            <a:r>
              <a:rPr lang="en-US" sz="2400" i="1" dirty="0" smtClean="0"/>
              <a:t>mirabilis</a:t>
            </a:r>
            <a:r>
              <a:rPr lang="en-US" sz="2400" dirty="0" smtClean="0"/>
              <a:t> </a:t>
            </a:r>
            <a:r>
              <a:rPr lang="en-US" sz="2400" dirty="0"/>
              <a:t>(ATCC 12453), </a:t>
            </a:r>
            <a:r>
              <a:rPr lang="en-US" sz="2400" i="1" dirty="0" smtClean="0"/>
              <a:t>K</a:t>
            </a:r>
            <a:r>
              <a:rPr lang="sr-Latn-RS" sz="2400" i="1" dirty="0" smtClean="0"/>
              <a:t>.</a:t>
            </a:r>
            <a:r>
              <a:rPr lang="en-US" sz="2400" i="1" dirty="0" smtClean="0"/>
              <a:t> </a:t>
            </a:r>
            <a:r>
              <a:rPr lang="en-US" sz="2400" i="1" dirty="0" err="1"/>
              <a:t>pneumoniae</a:t>
            </a:r>
            <a:r>
              <a:rPr lang="en-US" sz="2400" dirty="0"/>
              <a:t> (ATCC 10031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5301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000" b="1" i="1" dirty="0" smtClean="0"/>
              <a:t>The results – antioxidative activity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9166" y="2233748"/>
            <a:ext cx="10015446" cy="3677473"/>
          </a:xfrm>
        </p:spPr>
        <p:txBody>
          <a:bodyPr>
            <a:normAutofit/>
          </a:bodyPr>
          <a:lstStyle/>
          <a:p>
            <a:r>
              <a:rPr lang="en-US" sz="2400" dirty="0"/>
              <a:t>The highest activity with IC</a:t>
            </a:r>
            <a:r>
              <a:rPr lang="en-US" sz="2400" baseline="-25000" dirty="0"/>
              <a:t>50</a:t>
            </a:r>
            <a:r>
              <a:rPr lang="en-US" sz="2400" dirty="0"/>
              <a:t> of 2.0 mg/mL was recorded in the water extract of </a:t>
            </a:r>
            <a:r>
              <a:rPr lang="en-US" sz="2400" i="1" dirty="0"/>
              <a:t>E. </a:t>
            </a:r>
            <a:r>
              <a:rPr lang="en-US" sz="2400" i="1" dirty="0" err="1"/>
              <a:t>amethystinum</a:t>
            </a:r>
            <a:r>
              <a:rPr lang="en-US" sz="2400" dirty="0"/>
              <a:t>. 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en-US" sz="2400" dirty="0" smtClean="0"/>
              <a:t>Vitamin C</a:t>
            </a:r>
            <a:r>
              <a:rPr lang="sr-Latn-RS" sz="2400" dirty="0" smtClean="0"/>
              <a:t> concentration</a:t>
            </a:r>
            <a:r>
              <a:rPr lang="en-US" sz="2400" dirty="0" smtClean="0"/>
              <a:t> </a:t>
            </a:r>
            <a:r>
              <a:rPr lang="en-US" sz="2400" dirty="0"/>
              <a:t>was 0.1 mg/mL, which was determined in parallel experiment. </a:t>
            </a:r>
          </a:p>
        </p:txBody>
      </p:sp>
    </p:spTree>
    <p:extLst>
      <p:ext uri="{BB962C8B-B14F-4D97-AF65-F5344CB8AC3E}">
        <p14:creationId xmlns:p14="http://schemas.microsoft.com/office/powerpoint/2010/main" val="70840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sr-Latn-RS" sz="4000" b="1" i="1" dirty="0" smtClean="0"/>
              <a:t>The results – antimicrobial activity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857" y="2246810"/>
            <a:ext cx="9871755" cy="3664411"/>
          </a:xfrm>
        </p:spPr>
        <p:txBody>
          <a:bodyPr/>
          <a:lstStyle/>
          <a:p>
            <a:r>
              <a:rPr lang="sr-Latn-RS" dirty="0" smtClean="0"/>
              <a:t> </a:t>
            </a:r>
            <a:r>
              <a:rPr lang="en-US" sz="2400" dirty="0"/>
              <a:t>The extracts of </a:t>
            </a:r>
            <a:r>
              <a:rPr lang="en-US" sz="2400" i="1" dirty="0"/>
              <a:t>E. </a:t>
            </a:r>
            <a:r>
              <a:rPr lang="en-US" sz="2400" i="1" dirty="0" err="1"/>
              <a:t>amethystinum</a:t>
            </a:r>
            <a:r>
              <a:rPr lang="en-US" sz="2400" dirty="0"/>
              <a:t> expressed an activity in the range between 0.31–20.00 </a:t>
            </a:r>
            <a:r>
              <a:rPr lang="en-US" sz="2400" dirty="0" smtClean="0"/>
              <a:t>mg/mL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en-US" sz="2400" i="1" dirty="0"/>
              <a:t>S. </a:t>
            </a:r>
            <a:r>
              <a:rPr lang="en-US" sz="2400" i="1" dirty="0" err="1"/>
              <a:t>pyogenes</a:t>
            </a:r>
            <a:r>
              <a:rPr lang="en-US" sz="2400" dirty="0"/>
              <a:t> proved itself as the most resistant </a:t>
            </a:r>
            <a:r>
              <a:rPr lang="en-US" sz="2400" dirty="0" smtClean="0"/>
              <a:t>species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en-US" sz="2400" dirty="0"/>
              <a:t>The strain most sensitive to the extracts of </a:t>
            </a:r>
            <a:r>
              <a:rPr lang="en-US" sz="2400" i="1" dirty="0"/>
              <a:t>E. </a:t>
            </a:r>
            <a:r>
              <a:rPr lang="en-US" sz="2400" i="1" dirty="0" err="1"/>
              <a:t>amethystinum</a:t>
            </a:r>
            <a:r>
              <a:rPr lang="en-US" sz="2400" dirty="0"/>
              <a:t> was </a:t>
            </a:r>
            <a:r>
              <a:rPr lang="en-US" sz="2400" i="1" dirty="0" err="1" smtClean="0"/>
              <a:t>Klebsiella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pneumoniae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155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000" b="1" dirty="0" smtClean="0"/>
              <a:t>   </a:t>
            </a:r>
            <a:r>
              <a:rPr lang="sr-Latn-RS" sz="4000" b="1" i="1" dirty="0" smtClean="0"/>
              <a:t>Discussion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731" y="2299062"/>
            <a:ext cx="9897881" cy="3612159"/>
          </a:xfrm>
        </p:spPr>
        <p:txBody>
          <a:bodyPr>
            <a:normAutofit/>
          </a:bodyPr>
          <a:lstStyle/>
          <a:p>
            <a:r>
              <a:rPr lang="en-US" sz="2400" i="1" dirty="0" err="1"/>
              <a:t>Eryngium</a:t>
            </a:r>
            <a:r>
              <a:rPr lang="en-US" sz="2400" i="1" dirty="0"/>
              <a:t> </a:t>
            </a:r>
            <a:r>
              <a:rPr lang="en-US" sz="2400" i="1" dirty="0" err="1"/>
              <a:t>amethystinum</a:t>
            </a:r>
            <a:r>
              <a:rPr lang="en-US" sz="2400" i="1" dirty="0"/>
              <a:t> </a:t>
            </a:r>
            <a:r>
              <a:rPr lang="en-US" sz="2400" dirty="0"/>
              <a:t>is a rich source of potential leading molecules which can be used in further </a:t>
            </a:r>
            <a:r>
              <a:rPr lang="en-US" sz="2400" dirty="0" smtClean="0"/>
              <a:t>analyses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sr-Latn-RS" sz="2400" dirty="0" err="1"/>
              <a:t>G</a:t>
            </a:r>
            <a:r>
              <a:rPr lang="en-US" sz="2400" dirty="0" err="1" smtClean="0"/>
              <a:t>ermacrene</a:t>
            </a:r>
            <a:r>
              <a:rPr lang="en-US" sz="2400" dirty="0" smtClean="0"/>
              <a:t> </a:t>
            </a:r>
            <a:r>
              <a:rPr lang="en-US" sz="2400" dirty="0"/>
              <a:t>D was a dominant constituent in the oil obtained from the aerial parts of </a:t>
            </a:r>
            <a:r>
              <a:rPr lang="en-US" sz="2400" i="1" dirty="0"/>
              <a:t>E. </a:t>
            </a:r>
            <a:r>
              <a:rPr lang="en-US" sz="2400" i="1" dirty="0" err="1" smtClean="0"/>
              <a:t>amethystinum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en-US" sz="2400" dirty="0" smtClean="0"/>
              <a:t>The </a:t>
            </a:r>
            <a:r>
              <a:rPr lang="en-US" sz="2400" dirty="0"/>
              <a:t>main compounds of the </a:t>
            </a:r>
            <a:r>
              <a:rPr lang="en-US" sz="2400" dirty="0" smtClean="0"/>
              <a:t>oils </a:t>
            </a:r>
            <a:r>
              <a:rPr lang="en-US" sz="2400" dirty="0"/>
              <a:t>were </a:t>
            </a:r>
            <a:r>
              <a:rPr lang="en-US" sz="2400" dirty="0" err="1"/>
              <a:t>nonanoic</a:t>
            </a:r>
            <a:r>
              <a:rPr lang="en-US" sz="2400" dirty="0"/>
              <a:t> acid, 2,3,4-trimethylbenzaldehyde </a:t>
            </a:r>
          </a:p>
        </p:txBody>
      </p:sp>
    </p:spTree>
    <p:extLst>
      <p:ext uri="{BB962C8B-B14F-4D97-AF65-F5344CB8AC3E}">
        <p14:creationId xmlns:p14="http://schemas.microsoft.com/office/powerpoint/2010/main" val="141037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z="4000" b="1" i="1" dirty="0" smtClean="0"/>
              <a:t>  </a:t>
            </a:r>
            <a:r>
              <a:rPr lang="sr-Latn-RS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(2</a:t>
            </a:r>
            <a:r>
              <a:rPr lang="sr-Latn-R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5920" y="2142308"/>
            <a:ext cx="9858692" cy="3768913"/>
          </a:xfrm>
        </p:spPr>
        <p:txBody>
          <a:bodyPr/>
          <a:lstStyle/>
          <a:p>
            <a:r>
              <a:rPr lang="en-US" sz="2400" dirty="0"/>
              <a:t>The highest activity with IC</a:t>
            </a:r>
            <a:r>
              <a:rPr lang="en-US" sz="2400" baseline="-25000" dirty="0"/>
              <a:t>50</a:t>
            </a:r>
            <a:r>
              <a:rPr lang="en-US" sz="2400" dirty="0"/>
              <a:t> of 1.7 mg/mL was recorded in the water extract of </a:t>
            </a:r>
            <a:r>
              <a:rPr lang="en-US" sz="2400" i="1" dirty="0"/>
              <a:t>E. </a:t>
            </a:r>
            <a:r>
              <a:rPr lang="en-US" sz="2400" i="1" dirty="0" err="1"/>
              <a:t>amethystinum</a:t>
            </a:r>
            <a:r>
              <a:rPr lang="en-US" sz="2400" dirty="0"/>
              <a:t> </a:t>
            </a:r>
            <a:endParaRPr lang="sr-Latn-RS" sz="2400" dirty="0" smtClean="0"/>
          </a:p>
          <a:p>
            <a:endParaRPr lang="sr-Latn-RS" sz="2400" dirty="0"/>
          </a:p>
          <a:p>
            <a:r>
              <a:rPr lang="en-US" sz="2400" dirty="0"/>
              <a:t>The tested essential oil from </a:t>
            </a:r>
            <a:r>
              <a:rPr lang="en-US" sz="2400" i="1" dirty="0" err="1"/>
              <a:t>Eryngium</a:t>
            </a:r>
            <a:r>
              <a:rPr lang="en-US" sz="2400" dirty="0"/>
              <a:t> </a:t>
            </a:r>
            <a:r>
              <a:rPr lang="en-US" sz="2400" i="1" dirty="0" err="1"/>
              <a:t>amethystinum</a:t>
            </a:r>
            <a:r>
              <a:rPr lang="en-US" sz="2400" i="1" dirty="0"/>
              <a:t> </a:t>
            </a:r>
            <a:r>
              <a:rPr lang="en-US" sz="2400" dirty="0"/>
              <a:t>species proved significantly efficient, with emphasized inhibitory action against two Gram-negative strains (</a:t>
            </a:r>
            <a:r>
              <a:rPr lang="en-US" sz="2400" i="1" dirty="0"/>
              <a:t>K. </a:t>
            </a:r>
            <a:r>
              <a:rPr lang="en-US" sz="2400" i="1" dirty="0" err="1"/>
              <a:t>pneumoniae</a:t>
            </a:r>
            <a:r>
              <a:rPr lang="en-US" sz="2400" dirty="0"/>
              <a:t> and </a:t>
            </a:r>
            <a:r>
              <a:rPr lang="en-US" sz="2400" i="1" dirty="0"/>
              <a:t>P. mirabilis</a:t>
            </a:r>
            <a:r>
              <a:rPr lang="en-US" sz="2400" dirty="0"/>
              <a:t>) and one Gram-positive bacteria strain (</a:t>
            </a:r>
            <a:r>
              <a:rPr lang="en-US" sz="2400" i="1" dirty="0"/>
              <a:t>S. aureus</a:t>
            </a:r>
            <a:r>
              <a:rPr lang="en-US" sz="2400" dirty="0"/>
              <a:t>) in all tested concentrations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3894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000" b="1" i="1" dirty="0" smtClean="0"/>
              <a:t>Conclusion</a:t>
            </a:r>
            <a:endParaRPr lang="en-US" sz="4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9977" y="1645920"/>
            <a:ext cx="10054635" cy="4265301"/>
          </a:xfrm>
        </p:spPr>
        <p:txBody>
          <a:bodyPr>
            <a:noAutofit/>
          </a:bodyPr>
          <a:lstStyle/>
          <a:p>
            <a:r>
              <a:rPr lang="sr-Latn-RS" sz="2400" i="1" dirty="0"/>
              <a:t>Eryngium amethystinum</a:t>
            </a:r>
            <a:r>
              <a:rPr lang="sr-Latn-RS" sz="2400" dirty="0"/>
              <a:t> is a plant which offers a lot of opportunities to researchers, </a:t>
            </a:r>
            <a:r>
              <a:rPr lang="sr-Latn-RS" sz="2400" dirty="0" smtClean="0"/>
              <a:t>Preliminary </a:t>
            </a:r>
            <a:r>
              <a:rPr lang="sr-Latn-RS" sz="2400" dirty="0"/>
              <a:t>works on it showed potential antioxidative and antimicrobial </a:t>
            </a:r>
            <a:r>
              <a:rPr lang="sr-Latn-RS" sz="2400" dirty="0" smtClean="0"/>
              <a:t>activity</a:t>
            </a:r>
            <a:endParaRPr lang="sr-Latn-RS" sz="2400" dirty="0"/>
          </a:p>
          <a:p>
            <a:r>
              <a:rPr lang="sr-Latn-RS" sz="2400" dirty="0" smtClean="0"/>
              <a:t> </a:t>
            </a:r>
            <a:r>
              <a:rPr lang="en-US" sz="2400" dirty="0"/>
              <a:t>The </a:t>
            </a:r>
            <a:r>
              <a:rPr lang="en-US" sz="2400" dirty="0" err="1"/>
              <a:t>antioxydative</a:t>
            </a:r>
            <a:r>
              <a:rPr lang="en-US" sz="2400" dirty="0"/>
              <a:t>  activity with IC</a:t>
            </a:r>
            <a:r>
              <a:rPr lang="en-US" sz="2400" baseline="-25000" dirty="0"/>
              <a:t>50</a:t>
            </a:r>
            <a:r>
              <a:rPr lang="en-US" sz="2400" dirty="0"/>
              <a:t> of 2.0 mg/mL was recorded in the water extract of </a:t>
            </a:r>
            <a:r>
              <a:rPr lang="en-US" sz="2400" i="1" dirty="0"/>
              <a:t>E. </a:t>
            </a:r>
            <a:r>
              <a:rPr lang="en-US" sz="2400" i="1" dirty="0" err="1"/>
              <a:t>amethystinum</a:t>
            </a:r>
            <a:r>
              <a:rPr lang="en-US" sz="2400" dirty="0"/>
              <a:t>. </a:t>
            </a:r>
            <a:r>
              <a:rPr lang="sr-Latn-RS" sz="2400" dirty="0"/>
              <a:t>This level of activity is in accordance </a:t>
            </a:r>
            <a:r>
              <a:rPr lang="sr-Latn-RS" sz="2400" dirty="0" smtClean="0"/>
              <a:t>with claims of high antioxidative effect of </a:t>
            </a:r>
            <a:r>
              <a:rPr lang="sr-Latn-RS" sz="2400" dirty="0"/>
              <a:t>water extract of </a:t>
            </a:r>
            <a:r>
              <a:rPr lang="sr-Latn-RS" sz="2400" i="1" dirty="0" smtClean="0"/>
              <a:t>E. amethystinum</a:t>
            </a:r>
            <a:endParaRPr lang="en-US" sz="2400" dirty="0"/>
          </a:p>
          <a:p>
            <a:r>
              <a:rPr lang="sr-Latn-RS" sz="2400" i="1" dirty="0" smtClean="0"/>
              <a:t>E. amethystinum </a:t>
            </a:r>
            <a:r>
              <a:rPr lang="sr-Latn-RS" sz="2400" dirty="0"/>
              <a:t>can be good basis for therapy of </a:t>
            </a:r>
            <a:r>
              <a:rPr lang="sr-Latn-RS" sz="2400" i="1" dirty="0"/>
              <a:t>Klebsiella pneumoniae</a:t>
            </a:r>
            <a:r>
              <a:rPr lang="sr-Latn-RS" sz="2400" dirty="0"/>
              <a:t>, due to low MIC of ethyl-acetate </a:t>
            </a:r>
            <a:r>
              <a:rPr lang="sr-Latn-RS" sz="2400" dirty="0" smtClean="0"/>
              <a:t>extract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5728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1657" y="2677886"/>
            <a:ext cx="8042955" cy="1084217"/>
          </a:xfrm>
        </p:spPr>
        <p:txBody>
          <a:bodyPr>
            <a:normAutofit/>
          </a:bodyPr>
          <a:lstStyle/>
          <a:p>
            <a:r>
              <a:rPr lang="sr-Latn-RS" sz="4000" b="1" i="1" dirty="0" smtClean="0"/>
              <a:t>       THANKS FOR WATCHING!</a:t>
            </a:r>
            <a:endParaRPr lang="en-US" sz="4000" b="1" i="1" dirty="0"/>
          </a:p>
        </p:txBody>
      </p:sp>
    </p:spTree>
    <p:extLst>
      <p:ext uri="{BB962C8B-B14F-4D97-AF65-F5344CB8AC3E}">
        <p14:creationId xmlns:p14="http://schemas.microsoft.com/office/powerpoint/2010/main" val="35857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79</TotalTime>
  <Words>487</Words>
  <Application>Microsoft Office PowerPoint</Application>
  <PresentationFormat>Widescreen</PresentationFormat>
  <Paragraphs>53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Wisp</vt:lpstr>
      <vt:lpstr>Antimicrobial and antioxidative activity of Eryngium amethystinum L.</vt:lpstr>
      <vt:lpstr>Introduction</vt:lpstr>
      <vt:lpstr> Picture 1 – Eryngium amethystinum L.  </vt:lpstr>
      <vt:lpstr>Material and methods – the plant</vt:lpstr>
      <vt:lpstr>Methods-testing of antioxidative activity</vt:lpstr>
      <vt:lpstr>Methods – detection of antimicrobial activity</vt:lpstr>
      <vt:lpstr>The results – antioxidative activity</vt:lpstr>
      <vt:lpstr>The results – antimicrobial activity</vt:lpstr>
      <vt:lpstr>   Discussion</vt:lpstr>
      <vt:lpstr>  Discussion (2)</vt:lpstr>
      <vt:lpstr>Conclusion</vt:lpstr>
      <vt:lpstr>       THANKS FOR WATCHING!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Antimicrobial and antioxidative activity of Eryngium amethystinum L.</dc:title>
  <dc:creator>WIN10</dc:creator>
  <cp:lastModifiedBy>WIN10</cp:lastModifiedBy>
  <cp:revision>10</cp:revision>
  <dcterms:created xsi:type="dcterms:W3CDTF">2022-09-16T14:51:19Z</dcterms:created>
  <dcterms:modified xsi:type="dcterms:W3CDTF">2022-09-16T16:10:47Z</dcterms:modified>
</cp:coreProperties>
</file>