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9" r:id="rId3"/>
    <p:sldId id="260" r:id="rId4"/>
    <p:sldId id="257" r:id="rId5"/>
    <p:sldId id="258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7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8/25/2022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8/25/2022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8/25/2022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52600"/>
            <a:ext cx="7924800" cy="1828800"/>
          </a:xfrm>
        </p:spPr>
        <p:txBody>
          <a:bodyPr>
            <a:normAutofit/>
          </a:bodyPr>
          <a:lstStyle/>
          <a:p>
            <a:pPr algn="ctr"/>
            <a:r>
              <a:rPr lang="sr-Latn-RS" sz="2000" dirty="0" smtClean="0">
                <a:latin typeface="Times New Roman" pitchFamily="18" charset="0"/>
                <a:cs typeface="Times New Roman" pitchFamily="18" charset="0"/>
              </a:rPr>
              <a:t>ODREĐIVANJE KONCENTRACIJE MAGNEZIJUMA KOD PACIJENATA SA AKUTNIM KORONARNIM SINDROMOM KOJI JE DEFINISAN ODGOVARAJUĆIM ENZIMSKIM  PROFILOM I KONCENTRACIJOM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000" dirty="0" smtClean="0">
                <a:latin typeface="Times New Roman" pitchFamily="18" charset="0"/>
                <a:cs typeface="Times New Roman" pitchFamily="18" charset="0"/>
              </a:rPr>
              <a:t>TROPONINA</a:t>
            </a:r>
            <a:br>
              <a:rPr lang="sr-Latn-RS" sz="2000" dirty="0" smtClean="0">
                <a:latin typeface="Times New Roman" pitchFamily="18" charset="0"/>
                <a:cs typeface="Times New Roman" pitchFamily="18" charset="0"/>
              </a:rPr>
            </a:b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733800"/>
            <a:ext cx="8244840" cy="2590800"/>
          </a:xfrm>
        </p:spPr>
        <p:txBody>
          <a:bodyPr>
            <a:normAutofit/>
          </a:bodyPr>
          <a:lstStyle/>
          <a:p>
            <a:pPr algn="l"/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Mara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Džomić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295400"/>
            <a:ext cx="8229600" cy="4325112"/>
          </a:xfrm>
        </p:spPr>
        <p:txBody>
          <a:bodyPr>
            <a:noAutofit/>
          </a:bodyPr>
          <a:lstStyle/>
          <a:p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Akutni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koronarni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sindrom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engl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acute coronary syndromes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ACS) je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klinički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sindrom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koji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uključuje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nestabilnu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anginu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(NA),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engl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i="1" dirty="0" err="1" smtClean="0">
                <a:latin typeface="Times New Roman" pitchFamily="18" charset="0"/>
                <a:cs typeface="Times New Roman" pitchFamily="18" charset="0"/>
              </a:rPr>
              <a:t>unstabile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 angin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a),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infarkt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miokarda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bez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elevacije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ST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segmenta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engl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non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ST elevation myocardial infarction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NSTEMI),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infarkt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miokarda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elevacijom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ST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segmenta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engl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ST elevation myocardial infarction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STEMI)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sr-Latn-R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3200" dirty="0" smtClean="0">
                <a:latin typeface="Times New Roman" pitchFamily="18" charset="0"/>
                <a:cs typeface="Times New Roman" pitchFamily="18" charset="0"/>
              </a:rPr>
              <a:t>Uvod</a:t>
            </a:r>
            <a:br>
              <a:rPr lang="sr-Latn-RS" sz="3200" dirty="0" smtClean="0">
                <a:latin typeface="Times New Roman" pitchFamily="18" charset="0"/>
                <a:cs typeface="Times New Roman" pitchFamily="18" charset="0"/>
              </a:rPr>
            </a:b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077200" cy="4525963"/>
          </a:xfrm>
        </p:spPr>
        <p:txBody>
          <a:bodyPr/>
          <a:lstStyle/>
          <a:p>
            <a:endParaRPr lang="sr-Latn-RS" sz="2400" dirty="0" smtClean="0"/>
          </a:p>
          <a:p>
            <a:endParaRPr lang="sr-Latn-RS" sz="2400" dirty="0" smtClean="0"/>
          </a:p>
          <a:p>
            <a:endParaRPr lang="sr-Latn-RS" sz="2400" dirty="0" smtClean="0"/>
          </a:p>
          <a:p>
            <a:pPr algn="just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Prema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podacima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Svetske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zdravstvene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organizacije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(SZO),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kardiovaskularne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bolesti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(KVB)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uzrok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broj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jedan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smrti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svetu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odgovorna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45%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svih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smrtnih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slučajeva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što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odgovara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&gt;4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miliona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smrtnih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slučajeva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godišnje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Evropi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Spontani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ACS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može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nastati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kao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posljedica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fisure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plaka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erozije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plaka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3200" dirty="0" smtClean="0">
                <a:latin typeface="Times New Roman" pitchFamily="18" charset="0"/>
                <a:cs typeface="Times New Roman" pitchFamily="18" charset="0"/>
              </a:rPr>
              <a:t>Uvod</a:t>
            </a:r>
            <a:br>
              <a:rPr lang="sr-Latn-RS" sz="3200" dirty="0" smtClean="0">
                <a:latin typeface="Times New Roman" pitchFamily="18" charset="0"/>
                <a:cs typeface="Times New Roman" pitchFamily="18" charset="0"/>
              </a:rPr>
            </a:b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r-Latn-RS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Latn-R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Cilj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istraživanja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uporedna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studija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studijske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kontrolne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grupe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kod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pacijenata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akutnim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koronarnim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sindromom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koji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definisan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enzimskim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profilom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troponinom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određivanje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koncentracije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magnezijum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a.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40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3200" dirty="0" smtClean="0">
                <a:latin typeface="Times New Roman" pitchFamily="18" charset="0"/>
                <a:cs typeface="Times New Roman" pitchFamily="18" charset="0"/>
              </a:rPr>
              <a:t>Cilj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600200"/>
            <a:ext cx="8229600" cy="4325112"/>
          </a:xfrm>
        </p:spPr>
        <p:txBody>
          <a:bodyPr>
            <a:normAutofit/>
          </a:bodyPr>
          <a:lstStyle/>
          <a:p>
            <a:pPr>
              <a:buNone/>
            </a:pPr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Studijska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grupa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sačinjena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od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30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ispitanika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(25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ispitanika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muškog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šest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ženskog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pola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postavljenom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dijagnozom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akutnog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koronarnog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sindroma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Prosječna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starost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ispitanika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bila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60,3±3,1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godina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Kontrola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grupa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sačinjena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od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20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pacijenata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muškog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pola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postavljenom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dijagnozom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arterijske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hipertenzije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bez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postavljene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dijagnoze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akutnog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koronarnog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sindroma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Prosječna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starost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ispitanika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bila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50,6±3,1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godina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1066800"/>
          </a:xfrm>
        </p:spPr>
        <p:txBody>
          <a:bodyPr>
            <a:normAutofit/>
          </a:bodyPr>
          <a:lstStyle/>
          <a:p>
            <a:r>
              <a:rPr lang="sr-Latn-RS" sz="3200" dirty="0" smtClean="0">
                <a:latin typeface="Times New Roman" pitchFamily="18" charset="0"/>
                <a:cs typeface="Times New Roman" pitchFamily="18" charset="0"/>
              </a:rPr>
              <a:t>Materijal i metode</a:t>
            </a:r>
            <a:br>
              <a:rPr lang="sr-Latn-RS" sz="3200" dirty="0" smtClean="0">
                <a:latin typeface="Times New Roman" pitchFamily="18" charset="0"/>
                <a:cs typeface="Times New Roman" pitchFamily="18" charset="0"/>
              </a:rPr>
            </a:br>
            <a:endParaRPr lang="en-US" sz="3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U studijskoj grupi određivane su vrijednosti magnezijuma, CK-MB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(kreatin kinaza–izoenzim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CK-MB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AST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(aspartat transaminaze), LDH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(laktat dehidrogenaza) i troponin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I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U kontrolnoj grupi određivane su vrijednosti magnezijuma, CK-MB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(kreatin kinaza–izoenzim CK-MB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, AST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(aspartat transaminaze) i LDH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(laktat dehidrogenaza).</a:t>
            </a:r>
          </a:p>
          <a:p>
            <a:pPr algn="just"/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Magnezijum i enzimi su analizirani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biohemijskom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analizatoru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Synchron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CX9,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proizvođač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Beckman Coulter International S.A.,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Nyon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Switzerland. </a:t>
            </a:r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Vrijednosti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troponina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analizirane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fluorometru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AxSYM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sistemu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proizvođač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Abbott.</a:t>
            </a:r>
          </a:p>
          <a:p>
            <a:endParaRPr lang="en-US" sz="2400" dirty="0" smtClean="0"/>
          </a:p>
          <a:p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2800" dirty="0" smtClean="0">
                <a:latin typeface="Times New Roman" pitchFamily="18" charset="0"/>
                <a:cs typeface="Times New Roman" pitchFamily="18" charset="0"/>
              </a:rPr>
              <a:t>Materijal i </a:t>
            </a:r>
            <a:r>
              <a:rPr lang="sr-Latn-RS" sz="3200" dirty="0" smtClean="0">
                <a:latin typeface="Times New Roman" pitchFamily="18" charset="0"/>
                <a:cs typeface="Times New Roman" pitchFamily="18" charset="0"/>
              </a:rPr>
              <a:t>metode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sr-Latn-RS" dirty="0" smtClean="0"/>
          </a:p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U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studijskoj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grupi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prosječna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vrijednost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magnezijuma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nalazi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se u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okviru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referentnog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intervala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dok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vrijednosti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troponina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enzima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iznad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gornje vrijednosti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referentnih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intervala.</a:t>
            </a:r>
          </a:p>
          <a:p>
            <a:pPr algn="just"/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U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kontrolnoj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grupi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prosječne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vrijednosti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testiranih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parametara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nalaze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se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ispod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gornje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vrijednosti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referentnih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inervala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3200" dirty="0" smtClean="0">
                <a:latin typeface="Times New Roman" pitchFamily="18" charset="0"/>
                <a:cs typeface="Times New Roman" pitchFamily="18" charset="0"/>
              </a:rPr>
              <a:t>Rezultati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1447800"/>
            <a:ext cx="8229600" cy="4525963"/>
          </a:xfrm>
        </p:spPr>
        <p:txBody>
          <a:bodyPr/>
          <a:lstStyle/>
          <a:p>
            <a:endParaRPr lang="sr-Latn-RS" dirty="0" smtClean="0"/>
          </a:p>
          <a:p>
            <a:endParaRPr lang="sr-Latn-RS" dirty="0" smtClean="0"/>
          </a:p>
          <a:p>
            <a:pPr algn="just"/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Testiran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razlik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srednjih vrijednosti mjerenih parametra studijske i kontrolne grupe Studentovim t–testom i medijan testom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pokazale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razlike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statistički veoma visoko značajn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&lt;0.001)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3200" dirty="0" smtClean="0">
                <a:latin typeface="Times New Roman" pitchFamily="18" charset="0"/>
                <a:cs typeface="Times New Roman" pitchFamily="18" charset="0"/>
              </a:rPr>
              <a:t>Rezultati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Srednja vrijednost magnezijuma u studijskoj grupi je viša od srednje  vrijednosti u kontrolnoj grupi ali je u referentnom opsegu.</a:t>
            </a:r>
          </a:p>
          <a:p>
            <a:pPr algn="just"/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Postoji povezanost između koncentracije magnezijuma i troponina koja je izražena pozitivnom vrijednošću koeficijenta korelacije (</a:t>
            </a:r>
            <a:r>
              <a:rPr lang="sr-Latn-RS" sz="2400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Mg-troponin=0.900)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3200" dirty="0" smtClean="0">
                <a:latin typeface="Times New Roman" pitchFamily="18" charset="0"/>
                <a:cs typeface="Times New Roman" pitchFamily="18" charset="0"/>
              </a:rPr>
              <a:t>Rezultati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524000"/>
            <a:ext cx="8458200" cy="4525963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sr-Latn-RS" sz="2000" dirty="0" smtClean="0"/>
          </a:p>
          <a:p>
            <a:pPr algn="just">
              <a:buNone/>
            </a:pPr>
            <a:r>
              <a:rPr lang="sr-Latn-RS" sz="20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U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akutnom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infarktu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miokarda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plazmi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pacijenata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se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uočava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specifičan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profil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aktivnosti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kardiospecifičnih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enzima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Najprije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dolazi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povećanja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aktivnosti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CK u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prvih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12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časova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od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pojave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simptoma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najčešće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nakon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4-6 sati),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koja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maksimum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aktivnosti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dostiže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između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18-24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časa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a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vraća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se u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opseg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normalnih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vrijednosti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nakon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48-72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sata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Aktivnost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AST se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postepeno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povećava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posle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24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časa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a LDH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poslije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36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časova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Zbog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ovakvog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profila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aktivnosti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CK spade u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rane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a AST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LDH u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kasne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markere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akutnog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infarkta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miokarda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sr-Latn-RS" sz="2400" baseline="30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3200" dirty="0" smtClean="0">
                <a:latin typeface="Times New Roman" pitchFamily="18" charset="0"/>
                <a:cs typeface="Times New Roman" pitchFamily="18" charset="0"/>
              </a:rPr>
              <a:t>Diskusija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Nakon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infarkta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miokarda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koncentracija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troponina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krvi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se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povećava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unutar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2-6h,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maksimum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dostiže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18-24h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od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nastanka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simptoma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dok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se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povećane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vrijednosti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zadržavaju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do 10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dana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3200" dirty="0" smtClean="0">
                <a:latin typeface="Times New Roman" pitchFamily="18" charset="0"/>
                <a:cs typeface="Times New Roman" pitchFamily="18" charset="0"/>
              </a:rPr>
              <a:t>Diskusija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r-Latn-RS" dirty="0" smtClean="0"/>
          </a:p>
          <a:p>
            <a:endParaRPr lang="sr-Latn-RS" dirty="0" smtClean="0"/>
          </a:p>
          <a:p>
            <a:endParaRPr lang="sr-Latn-RS" dirty="0" smtClean="0"/>
          </a:p>
          <a:p>
            <a:pPr algn="just"/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Testirani parametri su povišeni kod pacijenata sa akutnim koronarnim sindromom i sastavni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dio dijagnostičke procedure.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3200" dirty="0" smtClean="0">
                <a:latin typeface="Times New Roman" pitchFamily="18" charset="0"/>
                <a:cs typeface="Times New Roman" pitchFamily="18" charset="0"/>
              </a:rPr>
              <a:t>Zaključak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5928044"/>
            <a:ext cx="8382000" cy="45719"/>
          </a:xfrm>
        </p:spPr>
        <p:txBody>
          <a:bodyPr>
            <a:normAutofit fontScale="25000" lnSpcReduction="20000"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28194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Hvala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pažnji</a:t>
            </a:r>
            <a:endParaRPr lang="en-US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112</TotalTime>
  <Words>577</Words>
  <Application>Microsoft Office PowerPoint</Application>
  <PresentationFormat>On-screen Show (4:3)</PresentationFormat>
  <Paragraphs>59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Concourse</vt:lpstr>
      <vt:lpstr>ODREĐIVANJE KONCENTRACIJE MAGNEZIJUMA KOD PACIJENATA SA AKUTNIM KORONARNIM SINDROMOM KOJI JE DEFINISAN ODGOVARAJUĆIM ENZIMSKIM  PROFILOM I KONCENTRACIJOM TROPONINA </vt:lpstr>
      <vt:lpstr>Uvod </vt:lpstr>
      <vt:lpstr>Uvod </vt:lpstr>
      <vt:lpstr>Cilj</vt:lpstr>
      <vt:lpstr>Materijal i metode </vt:lpstr>
      <vt:lpstr>Materijal i metode</vt:lpstr>
      <vt:lpstr>Rezultati</vt:lpstr>
      <vt:lpstr>Rezultati</vt:lpstr>
      <vt:lpstr>Rezultati</vt:lpstr>
      <vt:lpstr>Diskusija</vt:lpstr>
      <vt:lpstr>Diskusija</vt:lpstr>
      <vt:lpstr>Zaključak</vt:lpstr>
      <vt:lpstr>Hvala na pažnji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ODREĐIVANJE KONCENTRACIJE MAGNEZIJUMA KOD PACIJENATA SA AKUTNIM KORONARNIM SINDROMOM KOJI JE DEFINISAN ODGOVARAJUĆIM ENZIMSKIM  PROFILOM I KONCENTRACIJOMTROPONINA</dc:title>
  <dc:creator>IKVBD2</dc:creator>
  <cp:lastModifiedBy>Korisnik</cp:lastModifiedBy>
  <cp:revision>29</cp:revision>
  <dcterms:created xsi:type="dcterms:W3CDTF">2006-08-16T00:00:00Z</dcterms:created>
  <dcterms:modified xsi:type="dcterms:W3CDTF">2022-08-25T13:51:04Z</dcterms:modified>
</cp:coreProperties>
</file>