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image5.jpg" ContentType="image/jpeg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19" autoAdjust="0"/>
    <p:restoredTop sz="93609" autoAdjust="0"/>
  </p:normalViewPr>
  <p:slideViewPr>
    <p:cSldViewPr snapToGrid="0">
      <p:cViewPr>
        <p:scale>
          <a:sx n="50" d="100"/>
          <a:sy n="50" d="100"/>
        </p:scale>
        <p:origin x="-1051" y="-10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22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C\Desktop\Milos\doktorske\predavanja\prvi%20semestar\Informatika\seminarski%20rad\opstr202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C\Desktop\Milos\doktorske\predavanja\prvi%20semestar\Informatika\seminarski%20rad\opstr202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s-Latn-BA" sz="1400" b="0" i="0" baseline="0">
                <a:effectLst/>
              </a:rPr>
              <a:t>Lokalizacija tumora koji je uzročnik ileusa</a:t>
            </a:r>
            <a:endParaRPr lang="en-US" sz="140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[opstr2021.xlsx]Sheet1!$G$7:$G$8</c:f>
              <c:strCache>
                <c:ptCount val="2"/>
                <c:pt idx="0">
                  <c:v>2019. godina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[opstr2021.xlsx]Sheet1!$F$9:$F$16</c:f>
              <c:strCache>
                <c:ptCount val="8"/>
                <c:pt idx="0">
                  <c:v>Cekum</c:v>
                </c:pt>
                <c:pt idx="1">
                  <c:v>ascendentni kolon</c:v>
                </c:pt>
                <c:pt idx="2">
                  <c:v>hepatična fleksura kolona</c:v>
                </c:pt>
                <c:pt idx="3">
                  <c:v>transverzalni kolon</c:v>
                </c:pt>
                <c:pt idx="4">
                  <c:v>lijenalna felksura kolona</c:v>
                </c:pt>
                <c:pt idx="5">
                  <c:v>descendentni kolon</c:v>
                </c:pt>
                <c:pt idx="6">
                  <c:v>sigma</c:v>
                </c:pt>
                <c:pt idx="7">
                  <c:v>rektum</c:v>
                </c:pt>
              </c:strCache>
            </c:strRef>
          </c:cat>
          <c:val>
            <c:numRef>
              <c:f>[opstr2021.xlsx]Sheet1!$G$9:$G$16</c:f>
              <c:numCache>
                <c:formatCode>0.0%</c:formatCode>
                <c:ptCount val="8"/>
                <c:pt idx="0">
                  <c:v>0.14799999999999999</c:v>
                </c:pt>
                <c:pt idx="1">
                  <c:v>7.3999999999999996E-2</c:v>
                </c:pt>
                <c:pt idx="2">
                  <c:v>3.6999999999999998E-2</c:v>
                </c:pt>
                <c:pt idx="3">
                  <c:v>0</c:v>
                </c:pt>
                <c:pt idx="4">
                  <c:v>0</c:v>
                </c:pt>
                <c:pt idx="5">
                  <c:v>7.3999999999999996E-2</c:v>
                </c:pt>
                <c:pt idx="6">
                  <c:v>0.25900000000000001</c:v>
                </c:pt>
                <c:pt idx="7">
                  <c:v>0.40699999999999997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C95-4EDE-B09A-732C7ADDBA59}"/>
            </c:ext>
          </c:extLst>
        </c:ser>
        <c:ser>
          <c:idx val="1"/>
          <c:order val="1"/>
          <c:tx>
            <c:strRef>
              <c:f>[opstr2021.xlsx]Sheet1!$H$7:$H$8</c:f>
              <c:strCache>
                <c:ptCount val="2"/>
                <c:pt idx="0">
                  <c:v>2021. godina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[opstr2021.xlsx]Sheet1!$F$9:$F$16</c:f>
              <c:strCache>
                <c:ptCount val="8"/>
                <c:pt idx="0">
                  <c:v>Cekum</c:v>
                </c:pt>
                <c:pt idx="1">
                  <c:v>ascendentni kolon</c:v>
                </c:pt>
                <c:pt idx="2">
                  <c:v>hepatična fleksura kolona</c:v>
                </c:pt>
                <c:pt idx="3">
                  <c:v>transverzalni kolon</c:v>
                </c:pt>
                <c:pt idx="4">
                  <c:v>lijenalna felksura kolona</c:v>
                </c:pt>
                <c:pt idx="5">
                  <c:v>descendentni kolon</c:v>
                </c:pt>
                <c:pt idx="6">
                  <c:v>sigma</c:v>
                </c:pt>
                <c:pt idx="7">
                  <c:v>rektum</c:v>
                </c:pt>
              </c:strCache>
            </c:strRef>
          </c:cat>
          <c:val>
            <c:numRef>
              <c:f>[opstr2021.xlsx]Sheet1!$H$9:$H$16</c:f>
              <c:numCache>
                <c:formatCode>0.0%</c:formatCode>
                <c:ptCount val="8"/>
                <c:pt idx="0">
                  <c:v>0.125</c:v>
                </c:pt>
                <c:pt idx="1">
                  <c:v>4.2000000000000003E-2</c:v>
                </c:pt>
                <c:pt idx="2">
                  <c:v>4.2000000000000003E-2</c:v>
                </c:pt>
                <c:pt idx="3">
                  <c:v>4.2000000000000003E-2</c:v>
                </c:pt>
                <c:pt idx="4">
                  <c:v>8.3000000000000004E-2</c:v>
                </c:pt>
                <c:pt idx="5">
                  <c:v>0.125</c:v>
                </c:pt>
                <c:pt idx="6">
                  <c:v>0.20799999999999999</c:v>
                </c:pt>
                <c:pt idx="7">
                  <c:v>0.33300000000000002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C95-4EDE-B09A-732C7ADDBA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620736"/>
        <c:axId val="86621392"/>
      </c:lineChart>
      <c:catAx>
        <c:axId val="8662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621392"/>
        <c:crosses val="autoZero"/>
        <c:auto val="1"/>
        <c:lblAlgn val="ctr"/>
        <c:lblOffset val="100"/>
        <c:noMultiLvlLbl val="0"/>
      </c:catAx>
      <c:valAx>
        <c:axId val="86621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620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aseline="0"/>
              <a:t>V</a:t>
            </a:r>
            <a:r>
              <a:rPr lang="bs-Latn-BA" baseline="0"/>
              <a:t>rsta urađenih operacija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[opstr2021.xlsx]Sheet1!$E$21</c:f>
              <c:strCache>
                <c:ptCount val="1"/>
                <c:pt idx="0">
                  <c:v>2019. godina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[opstr2021.xlsx]Sheet1!$D$22:$D$28</c:f>
              <c:strCache>
                <c:ptCount val="7"/>
                <c:pt idx="0">
                  <c:v>RRAS</c:v>
                </c:pt>
                <c:pt idx="1">
                  <c:v>Bipolarana kolostoma</c:v>
                </c:pt>
                <c:pt idx="2">
                  <c:v>Desna hemikolektomija</c:v>
                </c:pt>
                <c:pt idx="3">
                  <c:v>Operacija po Hartmanu</c:v>
                </c:pt>
                <c:pt idx="4">
                  <c:v>Resekcija sigme</c:v>
                </c:pt>
                <c:pt idx="5">
                  <c:v>Ilestomija po Brook-u</c:v>
                </c:pt>
                <c:pt idx="6">
                  <c:v>Bipolarna ileostomija</c:v>
                </c:pt>
              </c:strCache>
            </c:strRef>
          </c:cat>
          <c:val>
            <c:numRef>
              <c:f>[opstr2021.xlsx]Sheet1!$E$22:$E$28</c:f>
              <c:numCache>
                <c:formatCode>0.0%</c:formatCode>
                <c:ptCount val="7"/>
                <c:pt idx="0">
                  <c:v>0</c:v>
                </c:pt>
                <c:pt idx="1">
                  <c:v>0.51900000000000002</c:v>
                </c:pt>
                <c:pt idx="2">
                  <c:v>0.25900000000000001</c:v>
                </c:pt>
                <c:pt idx="3">
                  <c:v>0.185</c:v>
                </c:pt>
                <c:pt idx="4">
                  <c:v>3.6999999999999998E-2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B8-4E8F-BB65-56DA3F2748C2}"/>
            </c:ext>
          </c:extLst>
        </c:ser>
        <c:ser>
          <c:idx val="1"/>
          <c:order val="1"/>
          <c:tx>
            <c:strRef>
              <c:f>[opstr2021.xlsx]Sheet1!$F$21</c:f>
              <c:strCache>
                <c:ptCount val="1"/>
                <c:pt idx="0">
                  <c:v>2021. godina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[opstr2021.xlsx]Sheet1!$D$22:$D$28</c:f>
              <c:strCache>
                <c:ptCount val="7"/>
                <c:pt idx="0">
                  <c:v>RRAS</c:v>
                </c:pt>
                <c:pt idx="1">
                  <c:v>Bipolarana kolostoma</c:v>
                </c:pt>
                <c:pt idx="2">
                  <c:v>Desna hemikolektomija</c:v>
                </c:pt>
                <c:pt idx="3">
                  <c:v>Operacija po Hartmanu</c:v>
                </c:pt>
                <c:pt idx="4">
                  <c:v>Resekcija sigme</c:v>
                </c:pt>
                <c:pt idx="5">
                  <c:v>Ilestomija po Brook-u</c:v>
                </c:pt>
                <c:pt idx="6">
                  <c:v>Bipolarna ileostomija</c:v>
                </c:pt>
              </c:strCache>
            </c:strRef>
          </c:cat>
          <c:val>
            <c:numRef>
              <c:f>[opstr2021.xlsx]Sheet1!$F$22:$F$28</c:f>
              <c:numCache>
                <c:formatCode>0.0%</c:formatCode>
                <c:ptCount val="7"/>
                <c:pt idx="0">
                  <c:v>4.1000000000000002E-2</c:v>
                </c:pt>
                <c:pt idx="1">
                  <c:v>0.625</c:v>
                </c:pt>
                <c:pt idx="2">
                  <c:v>8.3000000000000004E-2</c:v>
                </c:pt>
                <c:pt idx="3">
                  <c:v>4.1000000000000002E-2</c:v>
                </c:pt>
                <c:pt idx="4">
                  <c:v>0</c:v>
                </c:pt>
                <c:pt idx="5">
                  <c:v>0.125</c:v>
                </c:pt>
                <c:pt idx="6">
                  <c:v>8.3000000000000004E-2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B8-4E8F-BB65-56DA3F2748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overlap val="-1"/>
        <c:axId val="502132016"/>
        <c:axId val="502135296"/>
      </c:barChart>
      <c:catAx>
        <c:axId val="502132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135296"/>
        <c:crosses val="autoZero"/>
        <c:auto val="1"/>
        <c:lblAlgn val="ctr"/>
        <c:lblOffset val="100"/>
        <c:noMultiLvlLbl val="0"/>
      </c:catAx>
      <c:valAx>
        <c:axId val="502135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132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08EF4B-8725-4023-9FAE-7DFE0F1C5C8C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B633D-6014-46B5-B5AC-8845D4394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1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8795DB-A960-49F1-9647-A960708D8338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0CAD85-3CF0-4C4B-A005-B53C501246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65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CAD85-3CF0-4C4B-A005-B53C5012469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68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71160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288688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576937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60144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74159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80351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78805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60814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591123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85867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25060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179AC-6322-4CA8-AD20-CAD969819F7E}" type="datetimeFigureOut">
              <a:rPr lang="sr-Latn-RS" smtClean="0"/>
              <a:t>8.2.2023.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68B4A-8C81-45E3-A5ED-C67FC8DE2FB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719256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roquest.com/pubidlinkhandler/sng/pubtitle/The+American+Surgeon/$N/49079/OpenView/212816587/$B/9DFA5B304FB44D7APQ/1;jsessionid=579402205FD95426AC696D922869313D.i-0edcae621dfb88e3f" TargetMode="External"/><Relationship Id="rId13" Type="http://schemas.openxmlformats.org/officeDocument/2006/relationships/image" Target="../media/image4.png"/><Relationship Id="rId3" Type="http://schemas.openxmlformats.org/officeDocument/2006/relationships/hyperlink" Target="https://www.proquest.com/indexinglinkhandler/sng/au/O$27Connell,+Jessica+B/$N;jsessionid=579402205FD95426AC696D922869313D.i-0edcae621dfb88e3f" TargetMode="External"/><Relationship Id="rId7" Type="http://schemas.openxmlformats.org/officeDocument/2006/relationships/hyperlink" Target="https://www.proquest.com/indexinglinkhandler/sng/au/et+al/$N;jsessionid=579402205FD95426AC696D922869313D.i-0edcae621dfb88e3f" TargetMode="External"/><Relationship Id="rId12" Type="http://schemas.openxmlformats.org/officeDocument/2006/relationships/image" Target="../media/image3.jpeg"/><Relationship Id="rId17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6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proquest.com/indexinglinkhandler/sng/au/Etzioni,+David+A/$N;jsessionid=579402205FD95426AC696D922869313D.i-0edcae621dfb88e3f" TargetMode="External"/><Relationship Id="rId11" Type="http://schemas.openxmlformats.org/officeDocument/2006/relationships/image" Target="../media/image2.jpg"/><Relationship Id="rId5" Type="http://schemas.openxmlformats.org/officeDocument/2006/relationships/hyperlink" Target="https://www.proquest.com/indexinglinkhandler/sng/au/Liu,+Jerome+H/$N;jsessionid=579402205FD95426AC696D922869313D.i-0edcae621dfb88e3f" TargetMode="External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4" Type="http://schemas.openxmlformats.org/officeDocument/2006/relationships/hyperlink" Target="https://www.proquest.com/indexinglinkhandler/sng/au/Maggard,+Melinda+A/$N;jsessionid=579402205FD95426AC696D922869313D.i-0edcae621dfb88e3f" TargetMode="External"/><Relationship Id="rId9" Type="http://schemas.openxmlformats.org/officeDocument/2006/relationships/hyperlink" Target="https://www.proquest.com/indexingvolumeissuelinkhandler/49079/The+American+Surgeon/02003Y10Y01$23Oct+2003$3b++Vol.+69+$2810$29/69/10;jsessionid=579402205FD95426AC696D922869313D.i-0edcae621dfb88e3f" TargetMode="External"/><Relationship Id="rId1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32399288" cy="8509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" name="Rectangle 3"/>
          <p:cNvSpPr/>
          <p:nvPr/>
        </p:nvSpPr>
        <p:spPr>
          <a:xfrm>
            <a:off x="0" y="499712"/>
            <a:ext cx="32399288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8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8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9600" dirty="0" err="1">
                <a:solidFill>
                  <a:schemeClr val="bg1"/>
                </a:solidFill>
              </a:rPr>
              <a:t>Učestalost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ileusa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kao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prvog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znaka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kolorektalnog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karcinoma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prije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i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tokom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pandemije</a:t>
            </a:r>
            <a:r>
              <a:rPr lang="en-US" sz="9600" dirty="0">
                <a:solidFill>
                  <a:schemeClr val="bg1"/>
                </a:solidFill>
              </a:rPr>
              <a:t> COVID 19</a:t>
            </a:r>
          </a:p>
          <a:p>
            <a:pPr algn="ctr"/>
            <a:r>
              <a:rPr lang="sr-Latn-RS" sz="6600" dirty="0" smtClean="0"/>
              <a:t>M</a:t>
            </a:r>
            <a:r>
              <a:rPr lang="sr-Latn-RS" sz="6600" dirty="0"/>
              <a:t>. </a:t>
            </a:r>
            <a:r>
              <a:rPr lang="sr-Latn-RS" sz="6600" dirty="0" smtClean="0"/>
              <a:t>Stjepanović</a:t>
            </a:r>
            <a:r>
              <a:rPr lang="sr-Latn-RS" sz="6600" baseline="30000" dirty="0" smtClean="0"/>
              <a:t>1</a:t>
            </a:r>
            <a:endParaRPr lang="sr-Latn-RS" sz="6600" baseline="30000" dirty="0"/>
          </a:p>
          <a:p>
            <a:pPr algn="ctr"/>
            <a:r>
              <a:rPr lang="sr-Latn-RS" sz="6600" baseline="30000" dirty="0"/>
              <a:t>1 </a:t>
            </a:r>
            <a:r>
              <a:rPr lang="sr-Latn-RS" sz="6600" dirty="0"/>
              <a:t>JZU OB ,,Sveti apostol Luka“ Doboj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08495" y="10685199"/>
            <a:ext cx="9449015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400" b="1" dirty="0">
                <a:latin typeface="Arial" panose="020B0604020202020204" pitchFamily="34" charset="0"/>
                <a:cs typeface="Arial" panose="020B0604020202020204" pitchFamily="34" charset="0"/>
              </a:rPr>
              <a:t>Uvod</a:t>
            </a:r>
          </a:p>
          <a:p>
            <a:r>
              <a:rPr lang="en-US" sz="3200" dirty="0" err="1"/>
              <a:t>Karcinomi</a:t>
            </a:r>
            <a:r>
              <a:rPr lang="en-US" sz="3200" dirty="0"/>
              <a:t> </a:t>
            </a:r>
            <a:r>
              <a:rPr lang="en-US" sz="3200" dirty="0" err="1"/>
              <a:t>kolona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rektuma</a:t>
            </a:r>
            <a:r>
              <a:rPr lang="en-US" sz="3200" dirty="0"/>
              <a:t> </a:t>
            </a:r>
            <a:r>
              <a:rPr lang="en-US" sz="3200" dirty="0" err="1"/>
              <a:t>predstavljaju</a:t>
            </a:r>
            <a:r>
              <a:rPr lang="en-US" sz="3200" dirty="0"/>
              <a:t> </a:t>
            </a:r>
            <a:r>
              <a:rPr lang="en-US" sz="3200" dirty="0" err="1"/>
              <a:t>najčešće</a:t>
            </a:r>
            <a:r>
              <a:rPr lang="en-US" sz="3200" dirty="0"/>
              <a:t> </a:t>
            </a:r>
            <a:r>
              <a:rPr lang="en-US" sz="3200" dirty="0" err="1"/>
              <a:t>malignitete</a:t>
            </a:r>
            <a:r>
              <a:rPr lang="en-US" sz="3200" dirty="0"/>
              <a:t> </a:t>
            </a:r>
            <a:r>
              <a:rPr lang="en-US" sz="3200" dirty="0" err="1"/>
              <a:t>digesitivnog</a:t>
            </a:r>
            <a:r>
              <a:rPr lang="en-US" sz="3200" dirty="0"/>
              <a:t> </a:t>
            </a:r>
            <a:r>
              <a:rPr lang="en-US" sz="3200" dirty="0" err="1" smtClean="0"/>
              <a:t>trakta</a:t>
            </a:r>
            <a:r>
              <a:rPr lang="en-US" sz="3200" dirty="0" smtClean="0"/>
              <a:t>, a </a:t>
            </a:r>
            <a:r>
              <a:rPr lang="en-US" sz="3200" dirty="0" err="1" smtClean="0"/>
              <a:t>treći</a:t>
            </a:r>
            <a:r>
              <a:rPr lang="en-US" sz="3200" dirty="0" smtClean="0"/>
              <a:t> </a:t>
            </a:r>
            <a:r>
              <a:rPr lang="en-US" sz="3200" dirty="0" err="1" smtClean="0"/>
              <a:t>najčešće</a:t>
            </a:r>
            <a:r>
              <a:rPr lang="en-US" sz="3200" dirty="0" smtClean="0"/>
              <a:t> </a:t>
            </a:r>
            <a:r>
              <a:rPr lang="en-US" sz="3200" dirty="0" err="1"/>
              <a:t>dijagnostikovani</a:t>
            </a:r>
            <a:r>
              <a:rPr lang="en-US" sz="3200" dirty="0"/>
              <a:t> </a:t>
            </a:r>
            <a:r>
              <a:rPr lang="en-US" sz="3200" dirty="0" err="1" smtClean="0"/>
              <a:t>karcinom</a:t>
            </a:r>
            <a:r>
              <a:rPr lang="en-US" sz="3200" dirty="0" smtClean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drugi</a:t>
            </a:r>
            <a:r>
              <a:rPr lang="en-US" sz="3200" dirty="0"/>
              <a:t> </a:t>
            </a:r>
            <a:r>
              <a:rPr lang="en-US" sz="3200" dirty="0" err="1"/>
              <a:t>vodeći</a:t>
            </a:r>
            <a:r>
              <a:rPr lang="en-US" sz="3200" dirty="0"/>
              <a:t> </a:t>
            </a:r>
            <a:r>
              <a:rPr lang="en-US" sz="3200" dirty="0" err="1"/>
              <a:t>uzrok</a:t>
            </a:r>
            <a:r>
              <a:rPr lang="en-US" sz="3200" dirty="0"/>
              <a:t> </a:t>
            </a:r>
            <a:r>
              <a:rPr lang="en-US" sz="3200" dirty="0" err="1"/>
              <a:t>smrti</a:t>
            </a:r>
            <a:r>
              <a:rPr lang="en-US" sz="3200" dirty="0"/>
              <a:t> </a:t>
            </a:r>
            <a:r>
              <a:rPr lang="en-US" sz="3200" dirty="0" err="1"/>
              <a:t>uzrokovanih</a:t>
            </a:r>
            <a:r>
              <a:rPr lang="en-US" sz="3200" dirty="0"/>
              <a:t> </a:t>
            </a:r>
            <a:r>
              <a:rPr lang="en-US" sz="3200" dirty="0" err="1"/>
              <a:t>malignitetom</a:t>
            </a:r>
            <a:r>
              <a:rPr lang="en-US" sz="3200" dirty="0"/>
              <a:t> </a:t>
            </a:r>
            <a:r>
              <a:rPr lang="en-US" sz="3200" dirty="0" err="1"/>
              <a:t>kod</a:t>
            </a:r>
            <a:r>
              <a:rPr lang="en-US" sz="3200" dirty="0"/>
              <a:t> </a:t>
            </a:r>
            <a:r>
              <a:rPr lang="en-US" sz="3200" dirty="0" err="1"/>
              <a:t>oba</a:t>
            </a:r>
            <a:r>
              <a:rPr lang="en-US" sz="3200" dirty="0"/>
              <a:t> </a:t>
            </a:r>
            <a:r>
              <a:rPr lang="en-US" sz="3200" dirty="0" err="1"/>
              <a:t>pola</a:t>
            </a:r>
            <a:r>
              <a:rPr lang="en-US" sz="3200" dirty="0"/>
              <a:t> (1). </a:t>
            </a:r>
            <a:r>
              <a:rPr lang="en-US" sz="3200" dirty="0" err="1"/>
              <a:t>Simpromi</a:t>
            </a:r>
            <a:r>
              <a:rPr lang="en-US" sz="3200" dirty="0"/>
              <a:t> </a:t>
            </a:r>
            <a:r>
              <a:rPr lang="en-US" sz="3200" dirty="0" err="1" smtClean="0"/>
              <a:t>mogu</a:t>
            </a:r>
            <a:r>
              <a:rPr lang="en-US" sz="3200" dirty="0" smtClean="0"/>
              <a:t> </a:t>
            </a:r>
            <a:r>
              <a:rPr lang="en-US" sz="3200" dirty="0"/>
              <a:t>da </a:t>
            </a:r>
            <a:r>
              <a:rPr lang="en-US" sz="3200" dirty="0" err="1"/>
              <a:t>budu</a:t>
            </a:r>
            <a:r>
              <a:rPr lang="en-US" sz="3200" dirty="0"/>
              <a:t> </a:t>
            </a:r>
            <a:r>
              <a:rPr lang="en-US" sz="3200" dirty="0" err="1"/>
              <a:t>blagi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nespecifični</a:t>
            </a:r>
            <a:r>
              <a:rPr lang="en-US" sz="3200" dirty="0"/>
              <a:t> </a:t>
            </a:r>
            <a:r>
              <a:rPr lang="en-US" sz="3200" dirty="0" err="1"/>
              <a:t>ali</a:t>
            </a:r>
            <a:r>
              <a:rPr lang="en-US" sz="3200" dirty="0"/>
              <a:t> </a:t>
            </a:r>
            <a:r>
              <a:rPr lang="en-US" sz="3200" dirty="0" err="1"/>
              <a:t>isto</a:t>
            </a:r>
            <a:r>
              <a:rPr lang="en-US" sz="3200" dirty="0"/>
              <a:t> </a:t>
            </a:r>
            <a:r>
              <a:rPr lang="en-US" sz="3200" dirty="0" err="1"/>
              <a:t>tako</a:t>
            </a:r>
            <a:r>
              <a:rPr lang="en-US" sz="3200" dirty="0"/>
              <a:t> </a:t>
            </a:r>
            <a:r>
              <a:rPr lang="en-US" sz="3200" dirty="0" err="1"/>
              <a:t>mogu</a:t>
            </a:r>
            <a:r>
              <a:rPr lang="en-US" sz="3200" dirty="0"/>
              <a:t> da </a:t>
            </a:r>
            <a:r>
              <a:rPr lang="en-US" sz="3200" dirty="0" err="1"/>
              <a:t>budu</a:t>
            </a:r>
            <a:r>
              <a:rPr lang="en-US" sz="3200" dirty="0"/>
              <a:t> </a:t>
            </a:r>
            <a:r>
              <a:rPr lang="en-US" sz="3200" dirty="0" err="1"/>
              <a:t>prezentovani</a:t>
            </a:r>
            <a:r>
              <a:rPr lang="en-US" sz="3200" dirty="0"/>
              <a:t> </a:t>
            </a:r>
            <a:r>
              <a:rPr lang="en-US" sz="3200" dirty="0" err="1"/>
              <a:t>kliničkom</a:t>
            </a:r>
            <a:r>
              <a:rPr lang="en-US" sz="3200" dirty="0"/>
              <a:t> </a:t>
            </a:r>
            <a:r>
              <a:rPr lang="en-US" sz="3200" dirty="0" err="1"/>
              <a:t>slikom</a:t>
            </a:r>
            <a:r>
              <a:rPr lang="en-US" sz="3200" dirty="0"/>
              <a:t> </a:t>
            </a:r>
            <a:r>
              <a:rPr lang="en-US" sz="3200" dirty="0" err="1"/>
              <a:t>akutnog</a:t>
            </a:r>
            <a:r>
              <a:rPr lang="en-US" sz="3200" dirty="0"/>
              <a:t> </a:t>
            </a:r>
            <a:r>
              <a:rPr lang="en-US" sz="3200" dirty="0" err="1"/>
              <a:t>abdomena</a:t>
            </a:r>
            <a:r>
              <a:rPr lang="en-US" sz="3200" dirty="0"/>
              <a:t> </a:t>
            </a:r>
            <a:r>
              <a:rPr lang="en-US" sz="3200" dirty="0" err="1"/>
              <a:t>kada</a:t>
            </a:r>
            <a:r>
              <a:rPr lang="en-US" sz="3200" dirty="0"/>
              <a:t> je </a:t>
            </a:r>
            <a:r>
              <a:rPr lang="en-US" sz="3200" dirty="0" err="1"/>
              <a:t>hirurški</a:t>
            </a:r>
            <a:r>
              <a:rPr lang="en-US" sz="3200" dirty="0"/>
              <a:t> </a:t>
            </a:r>
            <a:r>
              <a:rPr lang="en-US" sz="3200" dirty="0" err="1"/>
              <a:t>tretman</a:t>
            </a:r>
            <a:r>
              <a:rPr lang="en-US" sz="3200" dirty="0"/>
              <a:t> </a:t>
            </a:r>
            <a:r>
              <a:rPr lang="en-US" sz="3200" dirty="0" err="1"/>
              <a:t>neophodan</a:t>
            </a:r>
            <a:r>
              <a:rPr lang="en-US" sz="3200" dirty="0"/>
              <a:t>. </a:t>
            </a:r>
            <a:r>
              <a:rPr lang="en-US" sz="3200" dirty="0" err="1"/>
              <a:t>Jedan</a:t>
            </a:r>
            <a:r>
              <a:rPr lang="en-US" sz="3200" dirty="0"/>
              <a:t> od </a:t>
            </a:r>
            <a:r>
              <a:rPr lang="en-US" sz="3200" dirty="0" err="1"/>
              <a:t>razloga</a:t>
            </a:r>
            <a:r>
              <a:rPr lang="en-US" sz="3200" dirty="0"/>
              <a:t> </a:t>
            </a:r>
            <a:r>
              <a:rPr lang="en-US" sz="3200" dirty="0" err="1"/>
              <a:t>za</a:t>
            </a:r>
            <a:r>
              <a:rPr lang="en-US" sz="3200" dirty="0"/>
              <a:t> </a:t>
            </a:r>
            <a:r>
              <a:rPr lang="en-US" sz="3200" dirty="0" err="1"/>
              <a:t>hitan</a:t>
            </a:r>
            <a:r>
              <a:rPr lang="en-US" sz="3200" dirty="0"/>
              <a:t> </a:t>
            </a:r>
            <a:r>
              <a:rPr lang="en-US" sz="3200" dirty="0" err="1"/>
              <a:t>hirurški</a:t>
            </a:r>
            <a:r>
              <a:rPr lang="en-US" sz="3200" dirty="0"/>
              <a:t> </a:t>
            </a:r>
            <a:r>
              <a:rPr lang="en-US" sz="3200" dirty="0" err="1"/>
              <a:t>tretman</a:t>
            </a:r>
            <a:r>
              <a:rPr lang="en-US" sz="3200" dirty="0"/>
              <a:t> </a:t>
            </a:r>
            <a:r>
              <a:rPr lang="en-US" sz="3200" dirty="0" err="1"/>
              <a:t>jeste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ileus </a:t>
            </a:r>
            <a:r>
              <a:rPr lang="en-US" sz="3200" dirty="0" err="1"/>
              <a:t>uzrokovan</a:t>
            </a:r>
            <a:r>
              <a:rPr lang="en-US" sz="3200" dirty="0"/>
              <a:t> </a:t>
            </a:r>
            <a:r>
              <a:rPr lang="en-US" sz="3200" dirty="0" err="1"/>
              <a:t>karcinomom</a:t>
            </a:r>
            <a:r>
              <a:rPr lang="en-US" sz="3200" dirty="0"/>
              <a:t> </a:t>
            </a:r>
            <a:r>
              <a:rPr lang="en-US" sz="3200" dirty="0" err="1"/>
              <a:t>kolorektuma</a:t>
            </a:r>
            <a:r>
              <a:rPr lang="en-US" sz="3200" dirty="0"/>
              <a:t>. </a:t>
            </a:r>
          </a:p>
          <a:p>
            <a:r>
              <a:rPr lang="en-US" sz="3200" dirty="0"/>
              <a:t>Ileus je </a:t>
            </a:r>
            <a:r>
              <a:rPr lang="en-US" sz="3200" dirty="0" err="1"/>
              <a:t>česta</a:t>
            </a:r>
            <a:r>
              <a:rPr lang="en-US" sz="3200" dirty="0"/>
              <a:t> </a:t>
            </a:r>
            <a:r>
              <a:rPr lang="en-US" sz="3200" dirty="0" err="1"/>
              <a:t>hirurška</a:t>
            </a:r>
            <a:r>
              <a:rPr lang="en-US" sz="3200" dirty="0"/>
              <a:t> </a:t>
            </a:r>
            <a:r>
              <a:rPr lang="en-US" sz="3200" dirty="0" err="1"/>
              <a:t>urgenicija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čest</a:t>
            </a:r>
            <a:r>
              <a:rPr lang="en-US" sz="3200" dirty="0"/>
              <a:t> problem </a:t>
            </a:r>
            <a:r>
              <a:rPr lang="en-US" sz="3200" dirty="0" err="1"/>
              <a:t>sa</a:t>
            </a:r>
            <a:r>
              <a:rPr lang="en-US" sz="3200" dirty="0"/>
              <a:t> </a:t>
            </a:r>
            <a:r>
              <a:rPr lang="en-US" sz="3200" dirty="0" err="1"/>
              <a:t>kojim</a:t>
            </a:r>
            <a:r>
              <a:rPr lang="en-US" sz="3200" dirty="0"/>
              <a:t> se </a:t>
            </a:r>
            <a:r>
              <a:rPr lang="en-US" sz="3200" dirty="0" err="1"/>
              <a:t>abdominalni</a:t>
            </a:r>
            <a:r>
              <a:rPr lang="en-US" sz="3200" dirty="0"/>
              <a:t> </a:t>
            </a:r>
            <a:r>
              <a:rPr lang="en-US" sz="3200" dirty="0" err="1"/>
              <a:t>hirurg</a:t>
            </a:r>
            <a:r>
              <a:rPr lang="en-US" sz="3200" dirty="0"/>
              <a:t> </a:t>
            </a:r>
            <a:r>
              <a:rPr lang="en-US" sz="3200" dirty="0" err="1"/>
              <a:t>susreće</a:t>
            </a:r>
            <a:r>
              <a:rPr lang="en-US" sz="3200" dirty="0"/>
              <a:t>, a </a:t>
            </a:r>
            <a:r>
              <a:rPr lang="en-US" sz="3200" dirty="0" err="1"/>
              <a:t>kao</a:t>
            </a:r>
            <a:r>
              <a:rPr lang="en-US" sz="3200" dirty="0"/>
              <a:t> </a:t>
            </a:r>
            <a:r>
              <a:rPr lang="en-US" sz="3200" dirty="0" err="1"/>
              <a:t>prvi</a:t>
            </a:r>
            <a:r>
              <a:rPr lang="en-US" sz="3200" dirty="0"/>
              <a:t> </a:t>
            </a:r>
            <a:r>
              <a:rPr lang="en-US" sz="3200" dirty="0" err="1"/>
              <a:t>znak</a:t>
            </a:r>
            <a:r>
              <a:rPr lang="en-US" sz="3200" dirty="0"/>
              <a:t> </a:t>
            </a:r>
            <a:r>
              <a:rPr lang="en-US" sz="3200" dirty="0" err="1"/>
              <a:t>kolorektalnog</a:t>
            </a:r>
            <a:r>
              <a:rPr lang="en-US" sz="3200" dirty="0"/>
              <a:t> </a:t>
            </a:r>
            <a:r>
              <a:rPr lang="en-US" sz="3200" dirty="0" err="1"/>
              <a:t>karcinoma</a:t>
            </a:r>
            <a:r>
              <a:rPr lang="en-US" sz="3200" dirty="0"/>
              <a:t> se </a:t>
            </a:r>
            <a:r>
              <a:rPr lang="en-US" sz="3200" dirty="0" err="1"/>
              <a:t>nalazi</a:t>
            </a:r>
            <a:r>
              <a:rPr lang="en-US" sz="3200" dirty="0"/>
              <a:t> </a:t>
            </a:r>
            <a:r>
              <a:rPr lang="en-US" sz="3200" dirty="0" err="1"/>
              <a:t>kod</a:t>
            </a:r>
            <a:r>
              <a:rPr lang="en-US" sz="3200" dirty="0"/>
              <a:t> 8% pa do 40% </a:t>
            </a:r>
            <a:r>
              <a:rPr lang="en-US" sz="3200" dirty="0" err="1"/>
              <a:t>slučajeva</a:t>
            </a:r>
            <a:r>
              <a:rPr lang="en-US" sz="3200" dirty="0"/>
              <a:t> (2-4). 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7666008" y="9008712"/>
            <a:ext cx="12629887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Rezultati</a:t>
            </a:r>
            <a:endParaRPr lang="sr-Latn-R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 smtClean="0"/>
              <a:t>broj</a:t>
            </a:r>
            <a:r>
              <a:rPr lang="en-US" sz="3200" dirty="0" smtClean="0"/>
              <a:t> </a:t>
            </a:r>
            <a:r>
              <a:rPr lang="en-US" sz="3200" dirty="0" err="1"/>
              <a:t>pacijenata</a:t>
            </a:r>
            <a:r>
              <a:rPr lang="en-US" sz="3200" dirty="0"/>
              <a:t> </a:t>
            </a:r>
            <a:r>
              <a:rPr lang="en-US" sz="3200" dirty="0" err="1" smtClean="0"/>
              <a:t>operisanih</a:t>
            </a:r>
            <a:r>
              <a:rPr lang="en-US" sz="3200" dirty="0" smtClean="0"/>
              <a:t> </a:t>
            </a:r>
            <a:r>
              <a:rPr lang="en-US" sz="3200" dirty="0" err="1" smtClean="0"/>
              <a:t>prije</a:t>
            </a:r>
            <a:r>
              <a:rPr lang="en-US" sz="3200" dirty="0" smtClean="0"/>
              <a:t> </a:t>
            </a:r>
            <a:r>
              <a:rPr lang="en-US" sz="3200" dirty="0"/>
              <a:t>COVID 19 </a:t>
            </a:r>
            <a:r>
              <a:rPr lang="en-US" sz="3200" dirty="0" err="1"/>
              <a:t>pandemije</a:t>
            </a:r>
            <a:r>
              <a:rPr lang="en-US" sz="3200" dirty="0"/>
              <a:t> (2019. </a:t>
            </a:r>
            <a:r>
              <a:rPr lang="en-US" sz="3200" dirty="0" err="1"/>
              <a:t>godina</a:t>
            </a:r>
            <a:r>
              <a:rPr lang="en-US" sz="3200" dirty="0"/>
              <a:t>) bio je 95 od </a:t>
            </a:r>
            <a:r>
              <a:rPr lang="en-US" sz="3200" dirty="0" err="1"/>
              <a:t>kojih</a:t>
            </a:r>
            <a:r>
              <a:rPr lang="en-US" sz="3200" dirty="0"/>
              <a:t> je 27 (28,4%) </a:t>
            </a:r>
            <a:r>
              <a:rPr lang="en-US" sz="3200" dirty="0" err="1"/>
              <a:t>operisano</a:t>
            </a:r>
            <a:r>
              <a:rPr lang="en-US" sz="3200" dirty="0"/>
              <a:t> </a:t>
            </a:r>
            <a:r>
              <a:rPr lang="en-US" sz="3200" dirty="0" err="1"/>
              <a:t>inicijalno</a:t>
            </a:r>
            <a:r>
              <a:rPr lang="en-US" sz="3200" dirty="0"/>
              <a:t> </a:t>
            </a:r>
            <a:r>
              <a:rPr lang="en-US" sz="3200" dirty="0" err="1"/>
              <a:t>zbog</a:t>
            </a:r>
            <a:r>
              <a:rPr lang="en-US" sz="3200" dirty="0"/>
              <a:t> </a:t>
            </a:r>
            <a:r>
              <a:rPr lang="en-US" sz="3200" dirty="0" err="1"/>
              <a:t>ileusa</a:t>
            </a:r>
            <a:r>
              <a:rPr lang="en-US" sz="3200" dirty="0"/>
              <a:t>. </a:t>
            </a:r>
            <a:r>
              <a:rPr lang="en-US" sz="3200" dirty="0" smtClean="0"/>
              <a:t>15 </a:t>
            </a:r>
            <a:r>
              <a:rPr lang="en-US" sz="3200" dirty="0" err="1"/>
              <a:t>muškaraca</a:t>
            </a:r>
            <a:r>
              <a:rPr lang="en-US" sz="3200" dirty="0"/>
              <a:t> (55,6%) </a:t>
            </a:r>
            <a:r>
              <a:rPr lang="en-US" sz="3200" dirty="0" err="1"/>
              <a:t>prosječne</a:t>
            </a:r>
            <a:r>
              <a:rPr lang="en-US" sz="3200" dirty="0"/>
              <a:t> </a:t>
            </a:r>
            <a:r>
              <a:rPr lang="en-US" sz="3200" dirty="0" err="1"/>
              <a:t>starosti</a:t>
            </a:r>
            <a:r>
              <a:rPr lang="en-US" sz="3200" dirty="0"/>
              <a:t> 67,7 </a:t>
            </a:r>
            <a:r>
              <a:rPr lang="en-US" sz="3200" dirty="0" err="1"/>
              <a:t>godina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12 </a:t>
            </a:r>
            <a:r>
              <a:rPr lang="en-US" sz="3200" dirty="0" err="1"/>
              <a:t>žena</a:t>
            </a:r>
            <a:r>
              <a:rPr lang="en-US" sz="3200" dirty="0"/>
              <a:t> (44,4%) </a:t>
            </a:r>
            <a:r>
              <a:rPr lang="en-US" sz="3200" dirty="0" err="1"/>
              <a:t>prosječne</a:t>
            </a:r>
            <a:r>
              <a:rPr lang="en-US" sz="3200" dirty="0"/>
              <a:t> </a:t>
            </a:r>
            <a:r>
              <a:rPr lang="en-US" sz="3200" dirty="0" err="1"/>
              <a:t>starosti</a:t>
            </a:r>
            <a:r>
              <a:rPr lang="en-US" sz="3200" dirty="0"/>
              <a:t> 69,7 </a:t>
            </a:r>
            <a:r>
              <a:rPr lang="en-US" sz="3200" dirty="0" err="1"/>
              <a:t>godina</a:t>
            </a:r>
            <a:r>
              <a:rPr lang="en-US" sz="3200" dirty="0"/>
              <a:t>. </a:t>
            </a:r>
            <a:endParaRPr lang="en-U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U </a:t>
            </a:r>
            <a:r>
              <a:rPr lang="en-US" sz="3200" dirty="0" err="1"/>
              <a:t>periodu</a:t>
            </a:r>
            <a:r>
              <a:rPr lang="en-US" sz="3200" dirty="0"/>
              <a:t> </a:t>
            </a:r>
            <a:r>
              <a:rPr lang="en-US" sz="3200" dirty="0" err="1"/>
              <a:t>pandemije</a:t>
            </a:r>
            <a:r>
              <a:rPr lang="en-US" sz="3200" dirty="0"/>
              <a:t> COVID 19 </a:t>
            </a:r>
            <a:r>
              <a:rPr lang="en-US" sz="3200" dirty="0" smtClean="0"/>
              <a:t>(2021</a:t>
            </a:r>
            <a:r>
              <a:rPr lang="en-US" sz="3200" dirty="0"/>
              <a:t>. </a:t>
            </a:r>
            <a:r>
              <a:rPr lang="en-US" sz="3200" dirty="0" err="1"/>
              <a:t>godina</a:t>
            </a:r>
            <a:r>
              <a:rPr lang="en-US" sz="3200" dirty="0"/>
              <a:t>) </a:t>
            </a:r>
            <a:r>
              <a:rPr lang="en-US" sz="3200" dirty="0" err="1"/>
              <a:t>imali</a:t>
            </a:r>
            <a:r>
              <a:rPr lang="en-US" sz="3200" dirty="0"/>
              <a:t> </a:t>
            </a:r>
            <a:r>
              <a:rPr lang="en-US" sz="3200" dirty="0" err="1"/>
              <a:t>smo</a:t>
            </a:r>
            <a:r>
              <a:rPr lang="en-US" sz="3200" dirty="0"/>
              <a:t> 76 </a:t>
            </a:r>
            <a:r>
              <a:rPr lang="en-US" sz="3200" dirty="0" err="1"/>
              <a:t>operisanih</a:t>
            </a:r>
            <a:r>
              <a:rPr lang="en-US" sz="3200" dirty="0"/>
              <a:t> </a:t>
            </a:r>
            <a:r>
              <a:rPr lang="en-US" sz="3200" dirty="0" err="1" smtClean="0"/>
              <a:t>pacijenta</a:t>
            </a:r>
            <a:r>
              <a:rPr lang="en-US" sz="3200" dirty="0" smtClean="0"/>
              <a:t>, </a:t>
            </a:r>
            <a:r>
              <a:rPr lang="en-US" sz="3200" dirty="0"/>
              <a:t>a od toga 24 (31,6%) </a:t>
            </a:r>
            <a:r>
              <a:rPr lang="en-US" sz="3200" dirty="0" err="1"/>
              <a:t>ispitanika</a:t>
            </a:r>
            <a:r>
              <a:rPr lang="en-US" sz="3200" dirty="0"/>
              <a:t> (58,3% </a:t>
            </a:r>
            <a:r>
              <a:rPr lang="en-US" sz="3200" dirty="0" err="1"/>
              <a:t>muškaraca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41,7% </a:t>
            </a:r>
            <a:r>
              <a:rPr lang="en-US" sz="3200" dirty="0" err="1"/>
              <a:t>žena</a:t>
            </a:r>
            <a:r>
              <a:rPr lang="en-US" sz="3200" dirty="0"/>
              <a:t>) </a:t>
            </a:r>
            <a:r>
              <a:rPr lang="en-US" sz="3200" dirty="0" err="1"/>
              <a:t>su</a:t>
            </a:r>
            <a:r>
              <a:rPr lang="en-US" sz="3200" dirty="0"/>
              <a:t> </a:t>
            </a:r>
            <a:r>
              <a:rPr lang="en-US" sz="3200" dirty="0" err="1"/>
              <a:t>inicijalno</a:t>
            </a:r>
            <a:r>
              <a:rPr lang="en-US" sz="3200" dirty="0"/>
              <a:t> </a:t>
            </a:r>
            <a:r>
              <a:rPr lang="en-US" sz="3200" dirty="0" err="1"/>
              <a:t>operisani</a:t>
            </a:r>
            <a:r>
              <a:rPr lang="en-US" sz="3200" dirty="0"/>
              <a:t> </a:t>
            </a:r>
            <a:r>
              <a:rPr lang="en-US" sz="3200" dirty="0" err="1"/>
              <a:t>zbog</a:t>
            </a:r>
            <a:r>
              <a:rPr lang="en-US" sz="3200" dirty="0"/>
              <a:t> </a:t>
            </a:r>
            <a:r>
              <a:rPr lang="en-US" sz="3200" dirty="0" err="1" smtClean="0"/>
              <a:t>ileusa</a:t>
            </a:r>
            <a:r>
              <a:rPr lang="en-US" sz="3200" dirty="0" smtClean="0"/>
              <a:t>. </a:t>
            </a:r>
            <a:r>
              <a:rPr lang="en-US" sz="3200" dirty="0" err="1" smtClean="0"/>
              <a:t>Prosječna</a:t>
            </a:r>
            <a:r>
              <a:rPr lang="en-US" sz="3200" dirty="0" smtClean="0"/>
              <a:t> </a:t>
            </a:r>
            <a:r>
              <a:rPr lang="en-US" sz="3200" dirty="0" err="1"/>
              <a:t>starost</a:t>
            </a:r>
            <a:r>
              <a:rPr lang="en-US" sz="3200" dirty="0"/>
              <a:t> je </a:t>
            </a:r>
            <a:r>
              <a:rPr lang="en-US" sz="3200" dirty="0" err="1"/>
              <a:t>iznosila</a:t>
            </a:r>
            <a:r>
              <a:rPr lang="en-US" sz="3200" dirty="0"/>
              <a:t> 70 </a:t>
            </a:r>
            <a:r>
              <a:rPr lang="en-US" sz="3200" dirty="0" err="1"/>
              <a:t>godina</a:t>
            </a:r>
            <a:r>
              <a:rPr lang="en-US" sz="3200" dirty="0"/>
              <a:t> </a:t>
            </a:r>
            <a:r>
              <a:rPr lang="en-US" sz="3200" dirty="0" err="1"/>
              <a:t>za</a:t>
            </a:r>
            <a:r>
              <a:rPr lang="en-US" sz="3200" dirty="0"/>
              <a:t> </a:t>
            </a:r>
            <a:r>
              <a:rPr lang="en-US" sz="3200" dirty="0" err="1"/>
              <a:t>oba</a:t>
            </a:r>
            <a:r>
              <a:rPr lang="en-US" sz="3200" dirty="0"/>
              <a:t> </a:t>
            </a:r>
            <a:r>
              <a:rPr lang="en-US" sz="3200" dirty="0" err="1"/>
              <a:t>pola</a:t>
            </a:r>
            <a:r>
              <a:rPr lang="en-US" sz="3200" dirty="0" smtClean="0"/>
              <a:t>.</a:t>
            </a:r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r-Latn-R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r-Latn-RS" sz="2400" dirty="0"/>
          </a:p>
          <a:p>
            <a:endParaRPr lang="sr-Latn-RS" sz="2400" dirty="0"/>
          </a:p>
        </p:txBody>
      </p:sp>
      <p:sp>
        <p:nvSpPr>
          <p:cNvPr id="11" name="TextBox 10"/>
          <p:cNvSpPr txBox="1"/>
          <p:nvPr/>
        </p:nvSpPr>
        <p:spPr>
          <a:xfrm rot="10800000" flipV="1">
            <a:off x="17847698" y="20395418"/>
            <a:ext cx="10558599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iskusija</a:t>
            </a:r>
            <a:endParaRPr lang="en-US" sz="4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/>
              <a:t>Nije</a:t>
            </a:r>
            <a:r>
              <a:rPr lang="en-US" sz="3200" dirty="0"/>
              <a:t> dobro… a </a:t>
            </a:r>
            <a:r>
              <a:rPr lang="en-US" sz="3200" dirty="0" err="1"/>
              <a:t>tokom</a:t>
            </a:r>
            <a:r>
              <a:rPr lang="en-US" sz="3200" dirty="0"/>
              <a:t> COVID 19 </a:t>
            </a:r>
            <a:r>
              <a:rPr lang="en-US" sz="3200" dirty="0" err="1"/>
              <a:t>pandemije</a:t>
            </a:r>
            <a:r>
              <a:rPr lang="en-US" sz="3200" dirty="0"/>
              <a:t> </a:t>
            </a:r>
            <a:r>
              <a:rPr lang="en-US" sz="3200" dirty="0" err="1"/>
              <a:t>još</a:t>
            </a:r>
            <a:r>
              <a:rPr lang="en-US" sz="3200" dirty="0"/>
              <a:t> </a:t>
            </a:r>
            <a:r>
              <a:rPr lang="en-US" sz="3200" dirty="0" err="1"/>
              <a:t>lošije</a:t>
            </a: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 smtClean="0"/>
              <a:t>Procetualno</a:t>
            </a:r>
            <a:r>
              <a:rPr lang="en-US" sz="3200" dirty="0" smtClean="0"/>
              <a:t> </a:t>
            </a:r>
            <a:r>
              <a:rPr lang="en-US" sz="3200" dirty="0" err="1" smtClean="0"/>
              <a:t>učestalost</a:t>
            </a:r>
            <a:r>
              <a:rPr lang="en-US" sz="3200" dirty="0" smtClean="0"/>
              <a:t> </a:t>
            </a:r>
            <a:r>
              <a:rPr lang="en-US" sz="3200" dirty="0" err="1" smtClean="0"/>
              <a:t>ileusa</a:t>
            </a:r>
            <a:r>
              <a:rPr lang="en-US" sz="3200" dirty="0" smtClean="0"/>
              <a:t> </a:t>
            </a:r>
            <a:r>
              <a:rPr lang="en-US" sz="3200" dirty="0" err="1" smtClean="0"/>
              <a:t>jeste</a:t>
            </a:r>
            <a:r>
              <a:rPr lang="en-US" sz="3200" dirty="0" smtClean="0"/>
              <a:t> </a:t>
            </a:r>
            <a:r>
              <a:rPr lang="en-US" sz="3200" dirty="0"/>
              <a:t>u </a:t>
            </a:r>
            <a:r>
              <a:rPr lang="en-US" sz="3200" dirty="0" err="1"/>
              <a:t>okviru</a:t>
            </a:r>
            <a:r>
              <a:rPr lang="en-US" sz="3200" dirty="0"/>
              <a:t> </a:t>
            </a:r>
            <a:r>
              <a:rPr lang="en-US" sz="3200" dirty="0" err="1"/>
              <a:t>savremene</a:t>
            </a:r>
            <a:r>
              <a:rPr lang="en-US" sz="3200" dirty="0"/>
              <a:t> literature </a:t>
            </a:r>
            <a:r>
              <a:rPr lang="en-US" sz="3200" dirty="0" err="1"/>
              <a:t>ali</a:t>
            </a:r>
            <a:r>
              <a:rPr lang="en-US" sz="3200" dirty="0"/>
              <a:t> </a:t>
            </a:r>
            <a:r>
              <a:rPr lang="en-US" sz="3200" dirty="0" err="1"/>
              <a:t>može</a:t>
            </a:r>
            <a:r>
              <a:rPr lang="en-US" sz="3200" dirty="0"/>
              <a:t> </a:t>
            </a:r>
            <a:r>
              <a:rPr lang="en-US" sz="3200" dirty="0" err="1" smtClean="0"/>
              <a:t>bolje</a:t>
            </a:r>
            <a:r>
              <a:rPr lang="en-US" sz="3200" dirty="0" smtClean="0"/>
              <a:t> </a:t>
            </a: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/>
              <a:t>Slična</a:t>
            </a:r>
            <a:r>
              <a:rPr lang="en-US" sz="3200" dirty="0"/>
              <a:t> </a:t>
            </a:r>
            <a:r>
              <a:rPr lang="en-US" sz="3200" dirty="0" err="1"/>
              <a:t>statistika</a:t>
            </a:r>
            <a:r>
              <a:rPr lang="en-US" sz="3200" dirty="0"/>
              <a:t> od 2002. </a:t>
            </a:r>
            <a:r>
              <a:rPr lang="en-US" sz="3200" dirty="0" err="1"/>
              <a:t>godine</a:t>
            </a:r>
            <a:r>
              <a:rPr lang="en-US" sz="3200" dirty="0"/>
              <a:t> pa do 2010. </a:t>
            </a:r>
            <a:r>
              <a:rPr lang="en-US" sz="3200" dirty="0" err="1"/>
              <a:t>godine</a:t>
            </a:r>
            <a:r>
              <a:rPr lang="en-US" sz="3200" dirty="0" smtClean="0"/>
              <a:t>. (5,6)</a:t>
            </a: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The Nottingham screening colorectal cancer </a:t>
            </a:r>
            <a:r>
              <a:rPr lang="en-US" sz="3200" dirty="0" smtClean="0"/>
              <a:t>program</a:t>
            </a: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/>
              <a:t>Manjak</a:t>
            </a:r>
            <a:r>
              <a:rPr lang="en-US" sz="3200" dirty="0"/>
              <a:t> </a:t>
            </a:r>
            <a:r>
              <a:rPr lang="en-US" sz="3200" dirty="0" err="1"/>
              <a:t>vremena</a:t>
            </a:r>
            <a:r>
              <a:rPr lang="en-US" sz="3200" dirty="0"/>
              <a:t>, </a:t>
            </a:r>
            <a:r>
              <a:rPr lang="en-US" sz="3200" dirty="0" err="1"/>
              <a:t>manjak</a:t>
            </a:r>
            <a:r>
              <a:rPr lang="en-US" sz="3200" dirty="0"/>
              <a:t> </a:t>
            </a:r>
            <a:r>
              <a:rPr lang="en-US" sz="3200" dirty="0" err="1"/>
              <a:t>osoblja</a:t>
            </a:r>
            <a:r>
              <a:rPr lang="en-US" sz="3200" dirty="0"/>
              <a:t>, </a:t>
            </a:r>
            <a:r>
              <a:rPr lang="en-US" sz="3200" dirty="0" err="1"/>
              <a:t>manjak</a:t>
            </a:r>
            <a:r>
              <a:rPr lang="en-US" sz="3200" dirty="0"/>
              <a:t> </a:t>
            </a:r>
            <a:r>
              <a:rPr lang="en-US" sz="3200" dirty="0" err="1" smtClean="0"/>
              <a:t>dijagnistike</a:t>
            </a:r>
            <a:endParaRPr lang="en-U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U meta </a:t>
            </a:r>
            <a:r>
              <a:rPr lang="en-US" sz="3200" dirty="0" err="1" smtClean="0"/>
              <a:t>studijama</a:t>
            </a:r>
            <a:r>
              <a:rPr lang="en-US" sz="3200" dirty="0" smtClean="0"/>
              <a:t> se </a:t>
            </a:r>
            <a:r>
              <a:rPr lang="en-US" sz="3200" dirty="0" err="1" smtClean="0"/>
              <a:t>pokazalo</a:t>
            </a:r>
            <a:r>
              <a:rPr lang="en-US" sz="3200" dirty="0" smtClean="0"/>
              <a:t> da je </a:t>
            </a:r>
            <a:r>
              <a:rPr lang="en-US" sz="3200" dirty="0" err="1" smtClean="0"/>
              <a:t>ishod</a:t>
            </a:r>
            <a:r>
              <a:rPr lang="en-US" sz="3200" dirty="0" smtClean="0"/>
              <a:t> </a:t>
            </a:r>
            <a:r>
              <a:rPr lang="en-US" sz="3200" dirty="0"/>
              <a:t>bio </a:t>
            </a:r>
            <a:r>
              <a:rPr lang="en-US" sz="3200" dirty="0" err="1"/>
              <a:t>nešto</a:t>
            </a:r>
            <a:r>
              <a:rPr lang="en-US" sz="3200" dirty="0"/>
              <a:t> </a:t>
            </a:r>
            <a:r>
              <a:rPr lang="en-US" sz="3200" dirty="0" err="1"/>
              <a:t>lošiji</a:t>
            </a:r>
            <a:r>
              <a:rPr lang="en-US" sz="3200" dirty="0"/>
              <a:t> </a:t>
            </a:r>
            <a:r>
              <a:rPr lang="en-US" sz="3200" dirty="0" err="1"/>
              <a:t>nego</a:t>
            </a:r>
            <a:r>
              <a:rPr lang="en-US" sz="3200" dirty="0"/>
              <a:t> </a:t>
            </a:r>
            <a:r>
              <a:rPr lang="en-US" sz="3200" dirty="0" err="1"/>
              <a:t>očekivano</a:t>
            </a:r>
            <a:r>
              <a:rPr lang="en-US" sz="3200" dirty="0"/>
              <a:t> </a:t>
            </a:r>
            <a:r>
              <a:rPr lang="en-US" sz="3200" dirty="0" err="1"/>
              <a:t>jer</a:t>
            </a:r>
            <a:r>
              <a:rPr lang="en-US" sz="3200" dirty="0"/>
              <a:t> </a:t>
            </a:r>
            <a:r>
              <a:rPr lang="en-US" sz="3200" dirty="0" err="1"/>
              <a:t>su</a:t>
            </a:r>
            <a:r>
              <a:rPr lang="en-US" sz="3200" dirty="0"/>
              <a:t> se </a:t>
            </a:r>
            <a:r>
              <a:rPr lang="en-US" sz="3200" dirty="0" err="1"/>
              <a:t>operacije</a:t>
            </a:r>
            <a:r>
              <a:rPr lang="en-US" sz="3200" dirty="0"/>
              <a:t> </a:t>
            </a:r>
            <a:r>
              <a:rPr lang="en-US" sz="3200" dirty="0" err="1"/>
              <a:t>otkazivale</a:t>
            </a:r>
            <a:r>
              <a:rPr lang="en-US" sz="3200" dirty="0"/>
              <a:t> </a:t>
            </a:r>
            <a:r>
              <a:rPr lang="en-US" sz="3200" dirty="0" err="1"/>
              <a:t>četiri</a:t>
            </a:r>
            <a:r>
              <a:rPr lang="en-US" sz="3200" dirty="0"/>
              <a:t> </a:t>
            </a:r>
            <a:r>
              <a:rPr lang="en-US" sz="3200" dirty="0" err="1"/>
              <a:t>ili</a:t>
            </a:r>
            <a:r>
              <a:rPr lang="en-US" sz="3200" dirty="0"/>
              <a:t> </a:t>
            </a:r>
            <a:r>
              <a:rPr lang="en-US" sz="3200" dirty="0" err="1"/>
              <a:t>više</a:t>
            </a:r>
            <a:r>
              <a:rPr lang="en-US" sz="3200" dirty="0"/>
              <a:t> </a:t>
            </a:r>
            <a:r>
              <a:rPr lang="en-US" sz="3200" dirty="0" err="1" smtClean="0"/>
              <a:t>nedelja</a:t>
            </a:r>
            <a:r>
              <a:rPr lang="en-US" sz="3200" dirty="0"/>
              <a:t> </a:t>
            </a:r>
            <a:r>
              <a:rPr lang="en-US" sz="3200" dirty="0" smtClean="0"/>
              <a:t>(7)</a:t>
            </a:r>
            <a:endParaRPr lang="en-US" sz="4800" dirty="0"/>
          </a:p>
          <a:p>
            <a:endParaRPr lang="sr-Latn-R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r-Latn-RS" sz="2400" dirty="0"/>
          </a:p>
          <a:p>
            <a:endParaRPr lang="sr-Latn-R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7709968" y="27312838"/>
            <a:ext cx="944901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Zaključak</a:t>
            </a:r>
            <a:endParaRPr lang="sr-Latn-R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r-Latn-R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/>
              <a:t>Pandemija</a:t>
            </a:r>
            <a:r>
              <a:rPr lang="en-US" sz="3200" dirty="0"/>
              <a:t> SARS </a:t>
            </a:r>
            <a:r>
              <a:rPr lang="en-US" sz="3200" dirty="0" err="1"/>
              <a:t>CoV</a:t>
            </a:r>
            <a:r>
              <a:rPr lang="en-US" sz="3200" dirty="0"/>
              <a:t> 2 </a:t>
            </a:r>
            <a:r>
              <a:rPr lang="en-US" sz="3200" dirty="0" err="1"/>
              <a:t>virusa</a:t>
            </a:r>
            <a:r>
              <a:rPr lang="en-US" sz="3200" dirty="0"/>
              <a:t> je </a:t>
            </a:r>
            <a:r>
              <a:rPr lang="en-US" sz="3200" dirty="0" err="1"/>
              <a:t>dovela</a:t>
            </a:r>
            <a:r>
              <a:rPr lang="en-US" sz="3200" dirty="0"/>
              <a:t> do </a:t>
            </a:r>
            <a:r>
              <a:rPr lang="en-US" sz="3200" dirty="0" err="1"/>
              <a:t>povećane</a:t>
            </a:r>
            <a:r>
              <a:rPr lang="en-US" sz="3200" dirty="0"/>
              <a:t> </a:t>
            </a:r>
            <a:r>
              <a:rPr lang="en-US" sz="3200" dirty="0" err="1"/>
              <a:t>učestalosti</a:t>
            </a:r>
            <a:r>
              <a:rPr lang="en-US" sz="3200" dirty="0"/>
              <a:t> </a:t>
            </a:r>
            <a:r>
              <a:rPr lang="en-US" sz="3200" dirty="0" err="1"/>
              <a:t>ileusa</a:t>
            </a:r>
            <a:r>
              <a:rPr lang="en-US" sz="3200" dirty="0"/>
              <a:t> </a:t>
            </a:r>
            <a:r>
              <a:rPr lang="en-US" sz="3200" dirty="0" err="1"/>
              <a:t>uzrokovane</a:t>
            </a:r>
            <a:r>
              <a:rPr lang="en-US" sz="3200" dirty="0"/>
              <a:t> </a:t>
            </a:r>
            <a:r>
              <a:rPr lang="en-US" sz="3200" dirty="0" err="1"/>
              <a:t>kolorektalnim</a:t>
            </a:r>
            <a:r>
              <a:rPr lang="en-US" sz="3200" dirty="0"/>
              <a:t> </a:t>
            </a:r>
            <a:r>
              <a:rPr lang="en-US" sz="3200" dirty="0" err="1"/>
              <a:t>karcinomom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isto</a:t>
            </a:r>
            <a:r>
              <a:rPr lang="en-US" sz="3200" dirty="0"/>
              <a:t> </a:t>
            </a:r>
            <a:r>
              <a:rPr lang="en-US" sz="3200" dirty="0" err="1"/>
              <a:t>tako</a:t>
            </a:r>
            <a:r>
              <a:rPr lang="en-US" sz="3200" dirty="0"/>
              <a:t> do </a:t>
            </a:r>
            <a:r>
              <a:rPr lang="en-US" sz="3200" dirty="0" err="1"/>
              <a:t>smanjenja</a:t>
            </a:r>
            <a:r>
              <a:rPr lang="en-US" sz="3200" dirty="0"/>
              <a:t> </a:t>
            </a:r>
            <a:r>
              <a:rPr lang="en-US" sz="3200" dirty="0" err="1"/>
              <a:t>ukupnog</a:t>
            </a:r>
            <a:r>
              <a:rPr lang="en-US" sz="3200" dirty="0"/>
              <a:t> </a:t>
            </a:r>
            <a:r>
              <a:rPr lang="en-US" sz="3200" dirty="0" err="1"/>
              <a:t>broja</a:t>
            </a:r>
            <a:r>
              <a:rPr lang="en-US" sz="3200" dirty="0"/>
              <a:t> </a:t>
            </a:r>
            <a:r>
              <a:rPr lang="en-US" sz="3200" dirty="0" err="1"/>
              <a:t>operacija</a:t>
            </a:r>
            <a:r>
              <a:rPr lang="en-US" sz="3200" dirty="0"/>
              <a:t> </a:t>
            </a:r>
            <a:r>
              <a:rPr lang="en-US" sz="3200" dirty="0" err="1"/>
              <a:t>kolorektalnog</a:t>
            </a:r>
            <a:r>
              <a:rPr lang="en-US" sz="3200" dirty="0"/>
              <a:t> </a:t>
            </a:r>
            <a:r>
              <a:rPr lang="en-US" sz="3200" dirty="0" err="1"/>
              <a:t>karcinoma</a:t>
            </a:r>
            <a:r>
              <a:rPr lang="en-US" sz="3200" dirty="0"/>
              <a:t> </a:t>
            </a:r>
            <a:r>
              <a:rPr lang="en-US" sz="3200" dirty="0" err="1"/>
              <a:t>što</a:t>
            </a:r>
            <a:r>
              <a:rPr lang="en-US" sz="3200" dirty="0"/>
              <a:t> </a:t>
            </a:r>
            <a:r>
              <a:rPr lang="en-US" sz="3200" dirty="0" err="1"/>
              <a:t>dugoročno</a:t>
            </a:r>
            <a:r>
              <a:rPr lang="en-US" sz="3200" dirty="0"/>
              <a:t> </a:t>
            </a:r>
            <a:r>
              <a:rPr lang="en-US" sz="3200" dirty="0" err="1"/>
              <a:t>gledano</a:t>
            </a:r>
            <a:r>
              <a:rPr lang="en-US" sz="3200" dirty="0"/>
              <a:t> </a:t>
            </a:r>
            <a:r>
              <a:rPr lang="en-US" sz="3200" dirty="0" err="1"/>
              <a:t>za</a:t>
            </a:r>
            <a:r>
              <a:rPr lang="en-US" sz="3200" dirty="0"/>
              <a:t> </a:t>
            </a:r>
            <a:r>
              <a:rPr lang="en-US" sz="3200" dirty="0" err="1"/>
              <a:t>posljedicu</a:t>
            </a:r>
            <a:r>
              <a:rPr lang="en-US" sz="3200" dirty="0"/>
              <a:t> </a:t>
            </a:r>
            <a:r>
              <a:rPr lang="en-US" sz="3200" dirty="0" err="1"/>
              <a:t>može</a:t>
            </a:r>
            <a:r>
              <a:rPr lang="en-US" sz="3200" dirty="0"/>
              <a:t> </a:t>
            </a:r>
            <a:r>
              <a:rPr lang="en-US" sz="3200" dirty="0" err="1"/>
              <a:t>imati</a:t>
            </a:r>
            <a:r>
              <a:rPr lang="en-US" sz="3200" dirty="0"/>
              <a:t> </a:t>
            </a:r>
            <a:r>
              <a:rPr lang="en-US" sz="3200" dirty="0" err="1"/>
              <a:t>loš</a:t>
            </a:r>
            <a:r>
              <a:rPr lang="en-US" sz="3200" dirty="0"/>
              <a:t> trend </a:t>
            </a:r>
            <a:r>
              <a:rPr lang="en-US" sz="3200" dirty="0" err="1"/>
              <a:t>kretanja</a:t>
            </a:r>
            <a:r>
              <a:rPr lang="en-US" sz="3200" dirty="0"/>
              <a:t> </a:t>
            </a:r>
            <a:r>
              <a:rPr lang="en-US" sz="3200" dirty="0" err="1"/>
              <a:t>broja</a:t>
            </a:r>
            <a:r>
              <a:rPr lang="en-US" sz="3200" dirty="0"/>
              <a:t> </a:t>
            </a:r>
            <a:r>
              <a:rPr lang="en-US" sz="3200" dirty="0" err="1"/>
              <a:t>urgentnih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elektivnih</a:t>
            </a:r>
            <a:r>
              <a:rPr lang="en-US" sz="3200" dirty="0"/>
              <a:t> </a:t>
            </a:r>
            <a:r>
              <a:rPr lang="en-US" sz="3200" dirty="0" err="1"/>
              <a:t>operacija</a:t>
            </a:r>
            <a:r>
              <a:rPr lang="en-US" sz="3200" dirty="0"/>
              <a:t>. </a:t>
            </a:r>
            <a:r>
              <a:rPr lang="en-US" sz="3200" dirty="0" err="1"/>
              <a:t>Tokom</a:t>
            </a:r>
            <a:r>
              <a:rPr lang="en-US" sz="3200" dirty="0"/>
              <a:t> COVID 19 ere se </a:t>
            </a:r>
            <a:r>
              <a:rPr lang="en-US" sz="3200" dirty="0" err="1"/>
              <a:t>manje</a:t>
            </a:r>
            <a:r>
              <a:rPr lang="en-US" sz="3200" dirty="0"/>
              <a:t> </a:t>
            </a:r>
            <a:r>
              <a:rPr lang="en-US" sz="3200" dirty="0" err="1"/>
              <a:t>težilo</a:t>
            </a:r>
            <a:r>
              <a:rPr lang="en-US" sz="3200" dirty="0"/>
              <a:t> </a:t>
            </a:r>
            <a:r>
              <a:rPr lang="en-US" sz="3200" dirty="0" err="1"/>
              <a:t>ka</a:t>
            </a:r>
            <a:r>
              <a:rPr lang="en-US" sz="3200" dirty="0"/>
              <a:t> </a:t>
            </a:r>
            <a:r>
              <a:rPr lang="en-US" sz="3200" dirty="0" err="1"/>
              <a:t>radikalitetu</a:t>
            </a:r>
            <a:r>
              <a:rPr lang="en-US" sz="3200" dirty="0"/>
              <a:t> u </a:t>
            </a:r>
            <a:r>
              <a:rPr lang="en-US" sz="3200" dirty="0" err="1"/>
              <a:t>prvom</a:t>
            </a:r>
            <a:r>
              <a:rPr lang="en-US" sz="3200" dirty="0"/>
              <a:t> </a:t>
            </a:r>
            <a:r>
              <a:rPr lang="en-US" sz="3200" dirty="0" err="1"/>
              <a:t>aktu</a:t>
            </a:r>
            <a:r>
              <a:rPr lang="en-US" sz="3200" dirty="0"/>
              <a:t> </a:t>
            </a:r>
            <a:r>
              <a:rPr lang="en-US" sz="3200" dirty="0" err="1"/>
              <a:t>zbog</a:t>
            </a:r>
            <a:r>
              <a:rPr lang="en-US" sz="3200" dirty="0"/>
              <a:t> </a:t>
            </a:r>
            <a:r>
              <a:rPr lang="en-US" sz="3200" dirty="0" err="1"/>
              <a:t>čega</a:t>
            </a:r>
            <a:r>
              <a:rPr lang="en-US" sz="3200" dirty="0"/>
              <a:t> </a:t>
            </a:r>
            <a:r>
              <a:rPr lang="en-US" sz="3200" dirty="0" err="1"/>
              <a:t>su</a:t>
            </a:r>
            <a:r>
              <a:rPr lang="en-US" sz="3200" dirty="0"/>
              <a:t> </a:t>
            </a:r>
            <a:r>
              <a:rPr lang="en-US" sz="3200" dirty="0" err="1"/>
              <a:t>pacijenti</a:t>
            </a:r>
            <a:r>
              <a:rPr lang="en-US" sz="3200" dirty="0"/>
              <a:t> </a:t>
            </a:r>
            <a:r>
              <a:rPr lang="en-US" sz="3200" dirty="0" err="1"/>
              <a:t>morali</a:t>
            </a:r>
            <a:r>
              <a:rPr lang="en-US" sz="3200" dirty="0"/>
              <a:t> </a:t>
            </a:r>
            <a:r>
              <a:rPr lang="en-US" sz="3200" dirty="0" err="1"/>
              <a:t>biti</a:t>
            </a:r>
            <a:r>
              <a:rPr lang="en-US" sz="3200" dirty="0"/>
              <a:t> </a:t>
            </a:r>
            <a:r>
              <a:rPr lang="en-US" sz="3200" dirty="0" err="1"/>
              <a:t>ponovo</a:t>
            </a:r>
            <a:r>
              <a:rPr lang="en-US" sz="3200" dirty="0"/>
              <a:t> </a:t>
            </a:r>
            <a:r>
              <a:rPr lang="en-US" sz="3200" dirty="0" err="1"/>
              <a:t>operisani</a:t>
            </a:r>
            <a:r>
              <a:rPr lang="en-US" sz="3200" dirty="0"/>
              <a:t>, a to </a:t>
            </a:r>
            <a:r>
              <a:rPr lang="en-US" sz="3200" dirty="0" err="1"/>
              <a:t>dodatno</a:t>
            </a:r>
            <a:r>
              <a:rPr lang="en-US" sz="3200" dirty="0"/>
              <a:t> </a:t>
            </a:r>
            <a:r>
              <a:rPr lang="en-US" sz="3200" dirty="0" err="1"/>
              <a:t>komplikuje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poskupljuje</a:t>
            </a:r>
            <a:r>
              <a:rPr lang="en-US" sz="3200" dirty="0"/>
              <a:t> </a:t>
            </a:r>
            <a:r>
              <a:rPr lang="en-US" sz="3200" dirty="0" err="1"/>
              <a:t>liječenje</a:t>
            </a:r>
            <a:r>
              <a:rPr lang="en-US" sz="3200" dirty="0"/>
              <a:t>.</a:t>
            </a:r>
          </a:p>
          <a:p>
            <a:endParaRPr lang="sr-Latn-R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666008" y="33467579"/>
            <a:ext cx="981239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Reference: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>
                <a:hlinkClick r:id="rId3" tooltip="Click to search for more items by this author"/>
              </a:rPr>
              <a:t>O'Connell, Jessica B</a:t>
            </a:r>
            <a:r>
              <a:rPr lang="en-US" dirty="0"/>
              <a:t>; </a:t>
            </a:r>
            <a:r>
              <a:rPr lang="en-US" dirty="0" err="1">
                <a:hlinkClick r:id="rId4" tooltip="Click to search for more items by this author"/>
              </a:rPr>
              <a:t>Maggard</a:t>
            </a:r>
            <a:r>
              <a:rPr lang="en-US" dirty="0">
                <a:hlinkClick r:id="rId4" tooltip="Click to search for more items by this author"/>
              </a:rPr>
              <a:t>, Melinda A</a:t>
            </a:r>
            <a:r>
              <a:rPr lang="en-US" dirty="0"/>
              <a:t>; </a:t>
            </a:r>
            <a:r>
              <a:rPr lang="en-US" dirty="0">
                <a:hlinkClick r:id="rId5" tooltip="Click to search for more items by this author"/>
              </a:rPr>
              <a:t>Liu, Jerome H</a:t>
            </a:r>
            <a:r>
              <a:rPr lang="en-US" dirty="0"/>
              <a:t>; </a:t>
            </a:r>
            <a:r>
              <a:rPr lang="en-US" dirty="0" err="1">
                <a:hlinkClick r:id="rId6" tooltip="Click to search for more items by this author"/>
              </a:rPr>
              <a:t>Etzioni</a:t>
            </a:r>
            <a:r>
              <a:rPr lang="en-US" dirty="0">
                <a:hlinkClick r:id="rId6" tooltip="Click to search for more items by this author"/>
              </a:rPr>
              <a:t>, David A</a:t>
            </a:r>
            <a:r>
              <a:rPr lang="en-US" dirty="0"/>
              <a:t>; </a:t>
            </a:r>
            <a:r>
              <a:rPr lang="en-US" dirty="0">
                <a:hlinkClick r:id="rId7" tooltip="Click to search for more items by this author"/>
              </a:rPr>
              <a:t>et al</a:t>
            </a:r>
            <a:r>
              <a:rPr lang="en-US" dirty="0"/>
              <a:t>.  Rates of Colon and Rectal Cancers Are Increasing in Young Adults. </a:t>
            </a:r>
            <a:r>
              <a:rPr lang="en-US" dirty="0">
                <a:hlinkClick r:id="rId8" tooltip="Click to search for more items from this journal"/>
              </a:rPr>
              <a:t>The American Surgeon</a:t>
            </a:r>
            <a:r>
              <a:rPr lang="en-US" dirty="0"/>
              <a:t>; Atlanta</a:t>
            </a:r>
            <a:r>
              <a:rPr lang="en-US" dirty="0">
                <a:hlinkClick r:id="rId9" tooltip="Click to search for more items from this issue"/>
              </a:rPr>
              <a:t> Vol. 69, </a:t>
            </a:r>
            <a:r>
              <a:rPr lang="en-US" dirty="0" err="1">
                <a:hlinkClick r:id="rId9" tooltip="Click to search for more items from this issue"/>
              </a:rPr>
              <a:t>Iss</a:t>
            </a:r>
            <a:r>
              <a:rPr lang="en-US" dirty="0">
                <a:hlinkClick r:id="rId9" tooltip="Click to search for more items from this issue"/>
              </a:rPr>
              <a:t>. 10, </a:t>
            </a:r>
            <a:r>
              <a:rPr lang="en-US" dirty="0"/>
              <a:t> (Oct 2003): 866-72.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Biondo</a:t>
            </a:r>
            <a:r>
              <a:rPr lang="en-US" dirty="0"/>
              <a:t> S, Marti-</a:t>
            </a:r>
            <a:r>
              <a:rPr lang="en-US" dirty="0" err="1"/>
              <a:t>Raghe</a:t>
            </a:r>
            <a:r>
              <a:rPr lang="en-US" dirty="0"/>
              <a:t> J, Kreisler E, et al. A prospective study of outcomes of emergency and elective surgeries for complicated colonic cancer. Am J </a:t>
            </a:r>
            <a:r>
              <a:rPr lang="en-US" dirty="0" err="1"/>
              <a:t>Surg</a:t>
            </a:r>
            <a:r>
              <a:rPr lang="en-US" dirty="0"/>
              <a:t> 2005;189: 377–83.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Chen HS, Sheen-Chen SM. Obstruction and perforation in colorectal adenocarcinoma: an analysis of prognosis and current trends. Surgery 2000;127:370–6.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Kyllonen</a:t>
            </a:r>
            <a:r>
              <a:rPr lang="en-US" dirty="0"/>
              <a:t> LE. Obstruction and perforation complicating colorectal carcinoma. </a:t>
            </a:r>
            <a:r>
              <a:rPr lang="en-US" dirty="0" err="1"/>
              <a:t>Acta</a:t>
            </a:r>
            <a:r>
              <a:rPr lang="en-US" dirty="0"/>
              <a:t> </a:t>
            </a:r>
            <a:r>
              <a:rPr lang="en-US" dirty="0" err="1"/>
              <a:t>Chir</a:t>
            </a:r>
            <a:r>
              <a:rPr lang="en-US" dirty="0"/>
              <a:t> </a:t>
            </a:r>
            <a:r>
              <a:rPr lang="en-US" dirty="0" err="1"/>
              <a:t>Scand</a:t>
            </a:r>
            <a:r>
              <a:rPr lang="en-US" dirty="0"/>
              <a:t> 1987;153:607–14</a:t>
            </a:r>
            <a:r>
              <a:rPr lang="en-US" dirty="0" smtClean="0"/>
              <a:t>.</a:t>
            </a:r>
          </a:p>
          <a:p>
            <a:pPr marL="342900" lvl="0" indent="-342900" fontAlgn="base">
              <a:buFont typeface="+mj-lt"/>
              <a:buAutoNum type="arabicPeriod"/>
            </a:pPr>
            <a:r>
              <a:rPr lang="en-US" dirty="0" err="1"/>
              <a:t>Matković</a:t>
            </a:r>
            <a:r>
              <a:rPr lang="en-US" dirty="0"/>
              <a:t> Z ,</a:t>
            </a:r>
            <a:r>
              <a:rPr lang="en-US" dirty="0" err="1"/>
              <a:t>Panzalović</a:t>
            </a:r>
            <a:r>
              <a:rPr lang="en-US" dirty="0"/>
              <a:t> D. </a:t>
            </a:r>
            <a:r>
              <a:rPr lang="en-US" dirty="0" err="1"/>
              <a:t>Iskustva</a:t>
            </a:r>
            <a:r>
              <a:rPr lang="en-US" dirty="0"/>
              <a:t> u </a:t>
            </a:r>
            <a:r>
              <a:rPr lang="en-US" dirty="0" err="1"/>
              <a:t>hirurškom</a:t>
            </a:r>
            <a:r>
              <a:rPr lang="en-US" dirty="0"/>
              <a:t> </a:t>
            </a:r>
            <a:r>
              <a:rPr lang="en-US" dirty="0" err="1"/>
              <a:t>tretmanu</a:t>
            </a:r>
            <a:r>
              <a:rPr lang="en-US" dirty="0"/>
              <a:t> carcinoma </a:t>
            </a:r>
            <a:r>
              <a:rPr lang="en-US" dirty="0" err="1"/>
              <a:t>kolona</a:t>
            </a:r>
            <a:r>
              <a:rPr lang="en-US" dirty="0"/>
              <a:t> I </a:t>
            </a:r>
            <a:r>
              <a:rPr lang="en-US" dirty="0" err="1"/>
              <a:t>rektuma</a:t>
            </a:r>
            <a:r>
              <a:rPr lang="en-US" dirty="0"/>
              <a:t> u </a:t>
            </a:r>
            <a:r>
              <a:rPr lang="en-US" dirty="0" err="1"/>
              <a:t>Hirurškoj</a:t>
            </a:r>
            <a:r>
              <a:rPr lang="en-US" dirty="0"/>
              <a:t> </a:t>
            </a:r>
            <a:r>
              <a:rPr lang="en-US" dirty="0" err="1"/>
              <a:t>službi</a:t>
            </a:r>
            <a:r>
              <a:rPr lang="en-US" dirty="0"/>
              <a:t> </a:t>
            </a:r>
            <a:r>
              <a:rPr lang="en-US" dirty="0" err="1"/>
              <a:t>Opšte</a:t>
            </a:r>
            <a:r>
              <a:rPr lang="en-US" dirty="0"/>
              <a:t> </a:t>
            </a:r>
            <a:r>
              <a:rPr lang="en-US" dirty="0" err="1"/>
              <a:t>bolnice</a:t>
            </a:r>
            <a:r>
              <a:rPr lang="en-US" dirty="0"/>
              <a:t> u </a:t>
            </a:r>
            <a:r>
              <a:rPr lang="en-US" dirty="0" err="1"/>
              <a:t>Doboju</a:t>
            </a:r>
            <a:r>
              <a:rPr lang="en-US" dirty="0"/>
              <a:t> u </a:t>
            </a:r>
            <a:r>
              <a:rPr lang="en-US" dirty="0" err="1"/>
              <a:t>periodu</a:t>
            </a:r>
            <a:r>
              <a:rPr lang="en-US" dirty="0"/>
              <a:t> od 2002. do 2006. </a:t>
            </a:r>
            <a:r>
              <a:rPr lang="en-US" dirty="0" err="1"/>
              <a:t>godine</a:t>
            </a:r>
            <a:r>
              <a:rPr lang="en-US" dirty="0"/>
              <a:t>. </a:t>
            </a:r>
            <a:r>
              <a:rPr lang="en-US" dirty="0" err="1"/>
              <a:t>Scripta</a:t>
            </a:r>
            <a:r>
              <a:rPr lang="en-US" dirty="0"/>
              <a:t> </a:t>
            </a:r>
            <a:r>
              <a:rPr lang="en-US" dirty="0" err="1"/>
              <a:t>Medica</a:t>
            </a:r>
            <a:r>
              <a:rPr lang="en-US" dirty="0"/>
              <a:t> 2007; Vol. 38; no. 1, str. 15-16.</a:t>
            </a:r>
          </a:p>
          <a:p>
            <a:pPr marL="342900" lvl="0" indent="-342900" fontAlgn="base">
              <a:buFont typeface="+mj-lt"/>
              <a:buAutoNum type="arabicPeriod"/>
            </a:pPr>
            <a:r>
              <a:rPr lang="en-US" dirty="0" err="1"/>
              <a:t>Matković</a:t>
            </a:r>
            <a:r>
              <a:rPr lang="en-US" dirty="0"/>
              <a:t> Z ,</a:t>
            </a:r>
            <a:r>
              <a:rPr lang="en-US" dirty="0" err="1"/>
              <a:t>Lazić</a:t>
            </a:r>
            <a:r>
              <a:rPr lang="en-US" dirty="0"/>
              <a:t> P ,</a:t>
            </a:r>
            <a:r>
              <a:rPr lang="en-US" dirty="0" err="1"/>
              <a:t>Panzalović</a:t>
            </a:r>
            <a:r>
              <a:rPr lang="en-US" dirty="0"/>
              <a:t> D. </a:t>
            </a:r>
            <a:r>
              <a:rPr lang="en-US" dirty="0" err="1"/>
              <a:t>Rezultati</a:t>
            </a:r>
            <a:r>
              <a:rPr lang="en-US" dirty="0"/>
              <a:t> </a:t>
            </a:r>
            <a:r>
              <a:rPr lang="en-US" dirty="0" err="1"/>
              <a:t>hirurškog</a:t>
            </a:r>
            <a:r>
              <a:rPr lang="en-US" dirty="0"/>
              <a:t> </a:t>
            </a:r>
            <a:r>
              <a:rPr lang="en-US" dirty="0" err="1"/>
              <a:t>tretmana</a:t>
            </a:r>
            <a:r>
              <a:rPr lang="en-US" dirty="0"/>
              <a:t> </a:t>
            </a:r>
            <a:r>
              <a:rPr lang="en-US" dirty="0" err="1"/>
              <a:t>ileusa</a:t>
            </a:r>
            <a:r>
              <a:rPr lang="en-US" dirty="0"/>
              <a:t> u </a:t>
            </a:r>
            <a:r>
              <a:rPr lang="en-US" dirty="0" err="1"/>
              <a:t>Opštoj</a:t>
            </a:r>
            <a:r>
              <a:rPr lang="en-US" dirty="0"/>
              <a:t> </a:t>
            </a:r>
            <a:r>
              <a:rPr lang="en-US" dirty="0" err="1"/>
              <a:t>bolnici</a:t>
            </a:r>
            <a:r>
              <a:rPr lang="en-US" dirty="0"/>
              <a:t> </a:t>
            </a:r>
            <a:r>
              <a:rPr lang="en-US" dirty="0" err="1"/>
              <a:t>Doboj</a:t>
            </a:r>
            <a:r>
              <a:rPr lang="en-US" dirty="0"/>
              <a:t> u </a:t>
            </a:r>
            <a:r>
              <a:rPr lang="en-US" dirty="0" err="1"/>
              <a:t>periodu</a:t>
            </a:r>
            <a:r>
              <a:rPr lang="en-US" dirty="0"/>
              <a:t> od 2006. do 2010. </a:t>
            </a:r>
            <a:r>
              <a:rPr lang="en-US" dirty="0" err="1"/>
              <a:t>godine</a:t>
            </a:r>
            <a:r>
              <a:rPr lang="en-US" dirty="0"/>
              <a:t>. </a:t>
            </a:r>
            <a:r>
              <a:rPr lang="en-US" dirty="0" err="1"/>
              <a:t>Knjiga</a:t>
            </a:r>
            <a:r>
              <a:rPr lang="en-US" dirty="0"/>
              <a:t> </a:t>
            </a:r>
            <a:r>
              <a:rPr lang="en-US" dirty="0" err="1"/>
              <a:t>apstrakata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Drugi</a:t>
            </a:r>
            <a:r>
              <a:rPr lang="en-US" dirty="0"/>
              <a:t> </a:t>
            </a:r>
            <a:r>
              <a:rPr lang="en-US" dirty="0" err="1"/>
              <a:t>kongres</a:t>
            </a:r>
            <a:r>
              <a:rPr lang="en-US" dirty="0"/>
              <a:t> doktora medicine </a:t>
            </a:r>
            <a:r>
              <a:rPr lang="en-US" dirty="0" err="1"/>
              <a:t>Republike</a:t>
            </a:r>
            <a:r>
              <a:rPr lang="en-US" dirty="0"/>
              <a:t> </a:t>
            </a:r>
            <a:r>
              <a:rPr lang="en-US" dirty="0" err="1"/>
              <a:t>Srpske</a:t>
            </a:r>
            <a:r>
              <a:rPr lang="en-US" dirty="0"/>
              <a:t>, br. 113. str. 47. </a:t>
            </a:r>
            <a:endParaRPr lang="en-US" dirty="0" smtClean="0"/>
          </a:p>
          <a:p>
            <a:pPr marL="342900" indent="-342900" fontAlgn="base">
              <a:buFont typeface="+mj-lt"/>
              <a:buAutoNum type="arabicPeriod"/>
            </a:pPr>
            <a:r>
              <a:rPr lang="en-US" dirty="0"/>
              <a:t>Whittaker TM, </a:t>
            </a:r>
            <a:r>
              <a:rPr lang="en-US" dirty="0" err="1"/>
              <a:t>Abdelrazek</a:t>
            </a:r>
            <a:r>
              <a:rPr lang="en-US" dirty="0"/>
              <a:t> MEG, Fitzpatrick AJ, </a:t>
            </a:r>
            <a:r>
              <a:rPr lang="en-US" dirty="0" err="1"/>
              <a:t>Froud</a:t>
            </a:r>
            <a:r>
              <a:rPr lang="en-US" dirty="0"/>
              <a:t> JLJ, Kelly JR, Williamson JS, Williams GL. Delay to elective colorectal cancer surgery and implications for survival: a systematic review and meta-analysis. Colorectal Dis. 2021 Jul;23(7):1699-1711. </a:t>
            </a:r>
            <a:r>
              <a:rPr lang="en-US" dirty="0" err="1"/>
              <a:t>doi</a:t>
            </a:r>
            <a:r>
              <a:rPr lang="en-US" dirty="0"/>
              <a:t>: 10.1111/codi.15625. </a:t>
            </a:r>
            <a:r>
              <a:rPr lang="en-US" dirty="0" err="1"/>
              <a:t>Epub</a:t>
            </a:r>
            <a:r>
              <a:rPr lang="en-US" dirty="0"/>
              <a:t> 2021 Mar 25. PMID: 33714235; PMCID: PMC8251304.</a:t>
            </a:r>
          </a:p>
          <a:p>
            <a:pPr marL="342900" lvl="0" indent="-342900" fontAlgn="base">
              <a:buFont typeface="+mj-lt"/>
              <a:buAutoNum type="arabicPeriod"/>
            </a:pPr>
            <a:endParaRPr lang="en-US" dirty="0"/>
          </a:p>
          <a:p>
            <a:pPr marL="342900" lvl="0" indent="-34290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16199644" y="9455727"/>
            <a:ext cx="0" cy="272570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3222" y="41211990"/>
            <a:ext cx="1272149" cy="1272149"/>
          </a:xfrm>
          <a:prstGeom prst="rect">
            <a:avLst/>
          </a:prstGeom>
          <a:effectLst>
            <a:glow rad="127000">
              <a:schemeClr val="bg1">
                <a:lumMod val="65000"/>
              </a:schemeClr>
            </a:glow>
            <a:outerShdw blurRad="50800" dist="50800" dir="5400000" algn="ctr" rotWithShape="0">
              <a:srgbClr val="000000"/>
            </a:outerShdw>
            <a:reflection blurRad="6350" stA="50000" endA="300" endPos="55500" dist="50800" dir="5400000" sy="-100000" algn="bl" rotWithShape="0"/>
          </a:effectLst>
        </p:spPr>
      </p:pic>
      <p:sp>
        <p:nvSpPr>
          <p:cNvPr id="28" name="TextBox 27"/>
          <p:cNvSpPr txBox="1"/>
          <p:nvPr/>
        </p:nvSpPr>
        <p:spPr>
          <a:xfrm>
            <a:off x="26994059" y="41247901"/>
            <a:ext cx="46366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Milos </a:t>
            </a:r>
            <a:r>
              <a:rPr lang="en-US" sz="2400" dirty="0" err="1" smtClean="0"/>
              <a:t>Stjepanović</a:t>
            </a:r>
            <a:r>
              <a:rPr lang="en-US" sz="2400" dirty="0" smtClean="0"/>
              <a:t>, doctor medicine </a:t>
            </a:r>
          </a:p>
          <a:p>
            <a:r>
              <a:rPr lang="en-US" sz="2400" dirty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specijalizant</a:t>
            </a:r>
            <a:r>
              <a:rPr lang="en-US" sz="2400" dirty="0" smtClean="0"/>
              <a:t> </a:t>
            </a:r>
            <a:r>
              <a:rPr lang="en-US" sz="2400" dirty="0" err="1" smtClean="0"/>
              <a:t>opšte</a:t>
            </a:r>
            <a:r>
              <a:rPr lang="en-US" sz="2400" dirty="0" smtClean="0"/>
              <a:t> </a:t>
            </a:r>
            <a:r>
              <a:rPr lang="en-US" sz="2400" dirty="0" err="1" smtClean="0"/>
              <a:t>hirurgije</a:t>
            </a:r>
            <a:endParaRPr lang="en-US" sz="2400" dirty="0" smtClean="0"/>
          </a:p>
          <a:p>
            <a:r>
              <a:rPr lang="en-US" sz="2400" dirty="0" smtClean="0"/>
              <a:t>milos_strs@hotmail.com</a:t>
            </a:r>
            <a:endParaRPr lang="en-US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2661" y="28851711"/>
            <a:ext cx="3438052" cy="21201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6297" y="21380301"/>
            <a:ext cx="3124085" cy="1955949"/>
          </a:xfrm>
          <a:prstGeom prst="rect">
            <a:avLst/>
          </a:prstGeom>
        </p:spPr>
      </p:pic>
      <p:pic>
        <p:nvPicPr>
          <p:cNvPr id="29" name="Picture 28" descr="LOGO ZNAK.png">
            <a:extLst>
              <a:ext uri="{FF2B5EF4-FFF2-40B4-BE49-F238E27FC236}">
                <a16:creationId xmlns:a16="http://schemas.microsoft.com/office/drawing/2014/main" id="{B2F09F2F-C542-9B12-BA80-354DEA0C7830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108496" y="39069620"/>
            <a:ext cx="3139707" cy="21799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54394" y="41605176"/>
            <a:ext cx="80479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JZU OB ,,</a:t>
            </a:r>
            <a:r>
              <a:rPr lang="en-US" sz="4400" dirty="0" err="1" smtClean="0"/>
              <a:t>Sveti</a:t>
            </a:r>
            <a:r>
              <a:rPr lang="en-US" sz="4400" dirty="0" smtClean="0"/>
              <a:t> </a:t>
            </a:r>
            <a:r>
              <a:rPr lang="en-US" sz="4400" dirty="0" err="1" smtClean="0"/>
              <a:t>apostol</a:t>
            </a:r>
            <a:r>
              <a:rPr lang="en-US" sz="4400" dirty="0" smtClean="0"/>
              <a:t> Luka” </a:t>
            </a:r>
            <a:r>
              <a:rPr lang="en-US" sz="4400" dirty="0" err="1" smtClean="0"/>
              <a:t>Doboj</a:t>
            </a:r>
            <a:endParaRPr lang="en-US" sz="44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91"/>
            <a:ext cx="6774831" cy="321633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9297" y="-43129"/>
            <a:ext cx="6209991" cy="326525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 rot="10800000" flipV="1">
            <a:off x="4108496" y="28357875"/>
            <a:ext cx="9449015" cy="97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MaterijaI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endParaRPr lang="sr-Latn-R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/>
              <a:t>Sprovedena</a:t>
            </a:r>
            <a:r>
              <a:rPr lang="en-US" sz="3200" dirty="0"/>
              <a:t> je </a:t>
            </a:r>
            <a:r>
              <a:rPr lang="en-US" sz="3200" dirty="0" err="1"/>
              <a:t>retrospektivna</a:t>
            </a:r>
            <a:r>
              <a:rPr lang="en-US" sz="3200" dirty="0"/>
              <a:t> </a:t>
            </a:r>
            <a:r>
              <a:rPr lang="en-US" sz="3200" dirty="0" err="1"/>
              <a:t>studija</a:t>
            </a:r>
            <a:r>
              <a:rPr lang="en-US" sz="3200" dirty="0"/>
              <a:t> u </a:t>
            </a:r>
            <a:r>
              <a:rPr lang="en-US" sz="3200" dirty="0" err="1"/>
              <a:t>periodima</a:t>
            </a:r>
            <a:r>
              <a:rPr lang="en-US" sz="3200" dirty="0"/>
              <a:t> od 01.01.2019. – 31.12.2019. </a:t>
            </a:r>
            <a:r>
              <a:rPr lang="en-US" sz="3200" dirty="0" err="1"/>
              <a:t>godine</a:t>
            </a:r>
            <a:r>
              <a:rPr lang="en-US" sz="3200" dirty="0"/>
              <a:t>. </a:t>
            </a:r>
            <a:r>
              <a:rPr lang="en-US" sz="3200" dirty="0" err="1"/>
              <a:t>i</a:t>
            </a:r>
            <a:r>
              <a:rPr lang="en-US" sz="3200" dirty="0"/>
              <a:t> 01.01.2021. - 31.12.2021. </a:t>
            </a:r>
            <a:r>
              <a:rPr lang="en-US" sz="3200" dirty="0" err="1"/>
              <a:t>godine</a:t>
            </a:r>
            <a:r>
              <a:rPr lang="en-US" sz="3200" dirty="0"/>
              <a:t>. </a:t>
            </a:r>
            <a:r>
              <a:rPr lang="sr-Latn-CS" sz="3200" dirty="0"/>
              <a:t>Ispitivali smo pacijente operisanih zbog ileusa uzrokovanog kolorektalnim karcinomom. Svi ispitivani pacijenti su pacijenti koji su primljeni i operisani u JZU OB ,,Sveti apostol Luka“ u Doboju. Kriterijumi za isključivanje ispitanika iz studije su pacijenti koji su operisani zbog opstrukcije ali su već ranije imali postavljenu dijagnozu kolorektalnog karcinoma. U radu smo pratili pol pacijenata, starost, lokalizaciju tumora i način hirurškog zbrinjavanja opstrukcije, a podatke smo analizirali metodama deskriptivne statistike. Podatke smo preuzeli iz elektronskih kartona pacijenata u proglamu KIS uz odobrenje Etičkog odbora JZU OB ,,Sveti apostol Luka“ Doboj.</a:t>
            </a:r>
            <a:endParaRPr lang="en-US" sz="3200" dirty="0"/>
          </a:p>
          <a:p>
            <a:endParaRPr lang="sr-Latn-RS" sz="2400" dirty="0"/>
          </a:p>
          <a:p>
            <a:endParaRPr lang="sr-Latn-RS" sz="2400" dirty="0"/>
          </a:p>
          <a:p>
            <a:endParaRPr lang="sr-Latn-RS" sz="2400" dirty="0"/>
          </a:p>
        </p:txBody>
      </p:sp>
      <p:sp>
        <p:nvSpPr>
          <p:cNvPr id="31" name="TextBox 30"/>
          <p:cNvSpPr txBox="1"/>
          <p:nvPr/>
        </p:nvSpPr>
        <p:spPr>
          <a:xfrm rot="10800000" flipV="1">
            <a:off x="4108495" y="21619485"/>
            <a:ext cx="944901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Cilj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rada</a:t>
            </a:r>
            <a:endParaRPr lang="sr-Latn-RS" sz="4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/>
              <a:t>Cilj</a:t>
            </a:r>
            <a:r>
              <a:rPr lang="en-US" sz="3200" dirty="0"/>
              <a:t> </a:t>
            </a:r>
            <a:r>
              <a:rPr lang="en-US" sz="3200" dirty="0" err="1"/>
              <a:t>rada</a:t>
            </a:r>
            <a:r>
              <a:rPr lang="en-US" sz="3200" dirty="0"/>
              <a:t> je bio da </a:t>
            </a:r>
            <a:r>
              <a:rPr lang="en-US" sz="3200" dirty="0" err="1"/>
              <a:t>ustanovimo</a:t>
            </a:r>
            <a:r>
              <a:rPr lang="en-US" sz="3200" dirty="0"/>
              <a:t> </a:t>
            </a:r>
            <a:r>
              <a:rPr lang="en-US" sz="3200" dirty="0" err="1"/>
              <a:t>učestalost</a:t>
            </a:r>
            <a:r>
              <a:rPr lang="en-US" sz="3200" dirty="0"/>
              <a:t> </a:t>
            </a:r>
            <a:r>
              <a:rPr lang="en-US" sz="3200" dirty="0" err="1"/>
              <a:t>javljanja</a:t>
            </a:r>
            <a:r>
              <a:rPr lang="en-US" sz="3200" dirty="0"/>
              <a:t> </a:t>
            </a:r>
            <a:r>
              <a:rPr lang="en-US" sz="3200" dirty="0" err="1"/>
              <a:t>pacijeta</a:t>
            </a:r>
            <a:r>
              <a:rPr lang="en-US" sz="3200" dirty="0"/>
              <a:t> </a:t>
            </a:r>
            <a:r>
              <a:rPr lang="en-US" sz="3200" dirty="0" err="1"/>
              <a:t>sa</a:t>
            </a:r>
            <a:r>
              <a:rPr lang="en-US" sz="3200" dirty="0"/>
              <a:t> </a:t>
            </a:r>
            <a:r>
              <a:rPr lang="en-US" sz="3200" dirty="0" err="1"/>
              <a:t>klinikom</a:t>
            </a:r>
            <a:r>
              <a:rPr lang="en-US" sz="3200" dirty="0"/>
              <a:t> </a:t>
            </a:r>
            <a:r>
              <a:rPr lang="en-US" sz="3200" dirty="0" err="1"/>
              <a:t>slikom</a:t>
            </a:r>
            <a:r>
              <a:rPr lang="en-US" sz="3200" dirty="0"/>
              <a:t> </a:t>
            </a:r>
            <a:r>
              <a:rPr lang="en-US" sz="3200" dirty="0" err="1"/>
              <a:t>ileusa</a:t>
            </a:r>
            <a:r>
              <a:rPr lang="en-US" sz="3200" dirty="0"/>
              <a:t> </a:t>
            </a:r>
            <a:r>
              <a:rPr lang="en-US" sz="3200" dirty="0" err="1"/>
              <a:t>koji</a:t>
            </a:r>
            <a:r>
              <a:rPr lang="en-US" sz="3200" dirty="0"/>
              <a:t> je </a:t>
            </a:r>
            <a:r>
              <a:rPr lang="en-US" sz="3200" dirty="0" err="1"/>
              <a:t>uzrokovan</a:t>
            </a:r>
            <a:r>
              <a:rPr lang="en-US" sz="3200" dirty="0"/>
              <a:t> </a:t>
            </a:r>
            <a:r>
              <a:rPr lang="en-US" sz="3200" dirty="0" err="1"/>
              <a:t>kolorektalnim</a:t>
            </a:r>
            <a:r>
              <a:rPr lang="en-US" sz="3200" dirty="0"/>
              <a:t> </a:t>
            </a:r>
            <a:r>
              <a:rPr lang="en-US" sz="3200" dirty="0" err="1"/>
              <a:t>karcinomom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da </a:t>
            </a:r>
            <a:r>
              <a:rPr lang="en-US" sz="3200" dirty="0" err="1"/>
              <a:t>uporedimo</a:t>
            </a:r>
            <a:r>
              <a:rPr lang="en-US" sz="3200" dirty="0"/>
              <a:t> </a:t>
            </a:r>
            <a:r>
              <a:rPr lang="en-US" sz="3200" dirty="0" err="1"/>
              <a:t>učestalost</a:t>
            </a:r>
            <a:r>
              <a:rPr lang="en-US" sz="3200" dirty="0"/>
              <a:t> </a:t>
            </a:r>
            <a:r>
              <a:rPr lang="en-US" sz="3200" dirty="0" err="1"/>
              <a:t>prije</a:t>
            </a:r>
            <a:r>
              <a:rPr lang="en-US" sz="3200" dirty="0"/>
              <a:t> COVID 19 </a:t>
            </a:r>
            <a:r>
              <a:rPr lang="en-US" sz="3200" dirty="0" err="1"/>
              <a:t>pandemije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tokom</a:t>
            </a:r>
            <a:r>
              <a:rPr lang="en-US" sz="3200" dirty="0"/>
              <a:t> COVID 19 u 2021. </a:t>
            </a:r>
            <a:r>
              <a:rPr lang="en-US" sz="3200" dirty="0" err="1"/>
              <a:t>godini</a:t>
            </a:r>
            <a:r>
              <a:rPr lang="en-US" sz="3200" dirty="0"/>
              <a:t>. </a:t>
            </a:r>
          </a:p>
          <a:p>
            <a:endParaRPr lang="sr-Latn-RS" sz="2400" dirty="0"/>
          </a:p>
          <a:p>
            <a:endParaRPr lang="sr-Latn-RS" sz="2400" dirty="0" smtClean="0"/>
          </a:p>
          <a:p>
            <a:endParaRPr lang="sr-Latn-RS" sz="2400" dirty="0"/>
          </a:p>
        </p:txBody>
      </p:sp>
      <p:graphicFrame>
        <p:nvGraphicFramePr>
          <p:cNvPr id="33" name="Chart 32"/>
          <p:cNvGraphicFramePr/>
          <p:nvPr>
            <p:extLst>
              <p:ext uri="{D42A27DB-BD31-4B8C-83A1-F6EECF244321}">
                <p14:modId xmlns:p14="http://schemas.microsoft.com/office/powerpoint/2010/main" val="3769324951"/>
              </p:ext>
            </p:extLst>
          </p:nvPr>
        </p:nvGraphicFramePr>
        <p:xfrm>
          <a:off x="17666008" y="14887244"/>
          <a:ext cx="5727285" cy="37507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7709968" y="18818337"/>
            <a:ext cx="563936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Grafikon</a:t>
            </a:r>
            <a:r>
              <a:rPr lang="en-US" sz="2000" dirty="0"/>
              <a:t> 1. </a:t>
            </a:r>
            <a:r>
              <a:rPr lang="en-US" sz="2000" dirty="0" err="1"/>
              <a:t>Lokalizacija</a:t>
            </a:r>
            <a:r>
              <a:rPr lang="en-US" sz="2000" dirty="0"/>
              <a:t> </a:t>
            </a:r>
            <a:r>
              <a:rPr lang="en-US" sz="2000" dirty="0" err="1"/>
              <a:t>tumora</a:t>
            </a:r>
            <a:r>
              <a:rPr lang="en-US" sz="2000" dirty="0"/>
              <a:t> </a:t>
            </a:r>
            <a:r>
              <a:rPr lang="en-US" sz="2000" dirty="0" err="1"/>
              <a:t>koji</a:t>
            </a:r>
            <a:r>
              <a:rPr lang="en-US" sz="2000" dirty="0"/>
              <a:t> je </a:t>
            </a:r>
            <a:r>
              <a:rPr lang="en-US" sz="2000" dirty="0" err="1"/>
              <a:t>uzročnik</a:t>
            </a:r>
            <a:r>
              <a:rPr lang="en-US" sz="2000" dirty="0"/>
              <a:t> </a:t>
            </a:r>
            <a:r>
              <a:rPr lang="en-US" sz="2000" dirty="0" err="1"/>
              <a:t>ileusa</a:t>
            </a:r>
            <a:endParaRPr lang="en-US" sz="2000" dirty="0"/>
          </a:p>
          <a:p>
            <a:endParaRPr lang="en-US" dirty="0"/>
          </a:p>
        </p:txBody>
      </p:sp>
      <p:graphicFrame>
        <p:nvGraphicFramePr>
          <p:cNvPr id="34" name="Chart 33"/>
          <p:cNvGraphicFramePr/>
          <p:nvPr>
            <p:extLst>
              <p:ext uri="{D42A27DB-BD31-4B8C-83A1-F6EECF244321}">
                <p14:modId xmlns:p14="http://schemas.microsoft.com/office/powerpoint/2010/main" val="958198833"/>
              </p:ext>
            </p:extLst>
          </p:nvPr>
        </p:nvGraphicFramePr>
        <p:xfrm>
          <a:off x="24604852" y="14885543"/>
          <a:ext cx="6547764" cy="3752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24700492" y="18764866"/>
            <a:ext cx="635648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Grafikon</a:t>
            </a:r>
            <a:r>
              <a:rPr lang="en-US" sz="2000" dirty="0"/>
              <a:t> 2. </a:t>
            </a:r>
            <a:r>
              <a:rPr lang="en-US" sz="2000" dirty="0" err="1"/>
              <a:t>Vrsta</a:t>
            </a:r>
            <a:r>
              <a:rPr lang="en-US" sz="2000" dirty="0"/>
              <a:t> </a:t>
            </a:r>
            <a:r>
              <a:rPr lang="en-US" sz="2000" dirty="0" err="1"/>
              <a:t>urađenih</a:t>
            </a:r>
            <a:r>
              <a:rPr lang="en-US" sz="2000" dirty="0"/>
              <a:t> </a:t>
            </a:r>
            <a:r>
              <a:rPr lang="en-US" sz="2000" dirty="0" err="1"/>
              <a:t>operacija</a:t>
            </a:r>
            <a:r>
              <a:rPr lang="en-US" sz="2000" dirty="0"/>
              <a:t> </a:t>
            </a:r>
            <a:r>
              <a:rPr lang="en-US" sz="2000" dirty="0" err="1"/>
              <a:t>radi</a:t>
            </a:r>
            <a:r>
              <a:rPr lang="en-US" sz="2000" dirty="0"/>
              <a:t> </a:t>
            </a:r>
            <a:r>
              <a:rPr lang="en-US" sz="2000" dirty="0" err="1"/>
              <a:t>zbrinjavanja</a:t>
            </a:r>
            <a:r>
              <a:rPr lang="en-US" sz="2000" dirty="0"/>
              <a:t> </a:t>
            </a:r>
            <a:r>
              <a:rPr lang="en-US" sz="2000" dirty="0" err="1"/>
              <a:t>ileusa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0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587</Words>
  <Application>Microsoft Office PowerPoint</Application>
  <PresentationFormat>Custom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PC02</dc:creator>
  <cp:lastModifiedBy>PC</cp:lastModifiedBy>
  <cp:revision>26</cp:revision>
  <dcterms:created xsi:type="dcterms:W3CDTF">2022-09-06T21:42:56Z</dcterms:created>
  <dcterms:modified xsi:type="dcterms:W3CDTF">2023-02-08T10:34:16Z</dcterms:modified>
</cp:coreProperties>
</file>