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media/image21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7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2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PC\Desktop\Milos\doktorske\predavanja\prvi%20semestar\Informatika\seminarski%20rad\opstr2021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PC\Desktop\Milos\doktorske\predavanja\prvi%20semestar\Informatika\seminarski%20rad\opstr2021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cap="all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2019. godina (n=95)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60F3-47EF-9295-10508253789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60F3-47EF-9295-10508253789D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Sheet1!$A$2:$A$3</c:f>
              <c:strCache>
                <c:ptCount val="2"/>
                <c:pt idx="0">
                  <c:v>Bez opstrukcije n=68</c:v>
                </c:pt>
                <c:pt idx="1">
                  <c:v>Opstrukcija n=27</c:v>
                </c:pt>
              </c:strCache>
            </c:strRef>
          </c:cat>
          <c:val>
            <c:numRef>
              <c:f>Sheet1!$B$2:$B$3</c:f>
              <c:numCache>
                <c:formatCode>0.00%</c:formatCode>
                <c:ptCount val="2"/>
                <c:pt idx="0">
                  <c:v>0.71599999999999997</c:v>
                </c:pt>
                <c:pt idx="1">
                  <c:v>0.28399999999999997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757-4A1F-9B90-F6E98B04283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legend>
      <c:legendPos val="t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cap="all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2021. godina (n=76)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07B3-4205-AADC-02E806948FF0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07B3-4205-AADC-02E806948FF0}"/>
              </c:ext>
            </c:extLst>
          </c:dPt>
          <c:dLbls>
            <c:dLbl>
              <c:idx val="0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07B3-4205-AADC-02E806948FF0}"/>
                </c:ext>
              </c:extLst>
            </c:dLbl>
            <c:dLbl>
              <c:idx val="1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07B3-4205-AADC-02E806948FF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Bez opstrukcije n=52</c:v>
                </c:pt>
                <c:pt idx="1">
                  <c:v>Opstrukcija n=24</c:v>
                </c:pt>
              </c:strCache>
            </c:strRef>
          </c:cat>
          <c:val>
            <c:numRef>
              <c:f>Sheet1!$B$2:$B$3</c:f>
              <c:numCache>
                <c:formatCode>0.00%</c:formatCode>
                <c:ptCount val="2"/>
                <c:pt idx="0">
                  <c:v>0.68400000000000005</c:v>
                </c:pt>
                <c:pt idx="1">
                  <c:v>0.316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47F-4BA5-BAF5-1BA5470D60CD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legend>
      <c:legendPos val="t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baseline="0"/>
              <a:t>V</a:t>
            </a:r>
            <a:r>
              <a:rPr lang="bs-Latn-BA" baseline="0"/>
              <a:t>rsta urađenih operacija</a:t>
            </a:r>
            <a:endParaRPr lang="en-U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[opstr2021.xlsx]Sheet1!$E$21</c:f>
              <c:strCache>
                <c:ptCount val="1"/>
                <c:pt idx="0">
                  <c:v>2019. godina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[opstr2021.xlsx]Sheet1!$D$22:$D$28</c:f>
              <c:strCache>
                <c:ptCount val="7"/>
                <c:pt idx="0">
                  <c:v>RRAS</c:v>
                </c:pt>
                <c:pt idx="1">
                  <c:v>Bipolarana kolostoma</c:v>
                </c:pt>
                <c:pt idx="2">
                  <c:v>Desna hemikolektomija</c:v>
                </c:pt>
                <c:pt idx="3">
                  <c:v>Operacija po Hartmanu</c:v>
                </c:pt>
                <c:pt idx="4">
                  <c:v>Resekcija sigme</c:v>
                </c:pt>
                <c:pt idx="5">
                  <c:v>Ilestomija po Brook-u</c:v>
                </c:pt>
                <c:pt idx="6">
                  <c:v>Bipolarna ileostomija</c:v>
                </c:pt>
              </c:strCache>
            </c:strRef>
          </c:cat>
          <c:val>
            <c:numRef>
              <c:f>[opstr2021.xlsx]Sheet1!$E$22:$E$28</c:f>
              <c:numCache>
                <c:formatCode>0.0%</c:formatCode>
                <c:ptCount val="7"/>
                <c:pt idx="0">
                  <c:v>0</c:v>
                </c:pt>
                <c:pt idx="1">
                  <c:v>0.51900000000000002</c:v>
                </c:pt>
                <c:pt idx="2">
                  <c:v>0.25900000000000001</c:v>
                </c:pt>
                <c:pt idx="3">
                  <c:v>0.185</c:v>
                </c:pt>
                <c:pt idx="4">
                  <c:v>3.6999999999999998E-2</c:v>
                </c:pt>
                <c:pt idx="5">
                  <c:v>0</c:v>
                </c:pt>
                <c:pt idx="6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1AB-4EBA-86F4-103D38ADCD22}"/>
            </c:ext>
          </c:extLst>
        </c:ser>
        <c:ser>
          <c:idx val="1"/>
          <c:order val="1"/>
          <c:tx>
            <c:strRef>
              <c:f>[opstr2021.xlsx]Sheet1!$F$21</c:f>
              <c:strCache>
                <c:ptCount val="1"/>
                <c:pt idx="0">
                  <c:v>2021. godina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[opstr2021.xlsx]Sheet1!$D$22:$D$28</c:f>
              <c:strCache>
                <c:ptCount val="7"/>
                <c:pt idx="0">
                  <c:v>RRAS</c:v>
                </c:pt>
                <c:pt idx="1">
                  <c:v>Bipolarana kolostoma</c:v>
                </c:pt>
                <c:pt idx="2">
                  <c:v>Desna hemikolektomija</c:v>
                </c:pt>
                <c:pt idx="3">
                  <c:v>Operacija po Hartmanu</c:v>
                </c:pt>
                <c:pt idx="4">
                  <c:v>Resekcija sigme</c:v>
                </c:pt>
                <c:pt idx="5">
                  <c:v>Ilestomija po Brook-u</c:v>
                </c:pt>
                <c:pt idx="6">
                  <c:v>Bipolarna ileostomija</c:v>
                </c:pt>
              </c:strCache>
            </c:strRef>
          </c:cat>
          <c:val>
            <c:numRef>
              <c:f>[opstr2021.xlsx]Sheet1!$F$22:$F$28</c:f>
              <c:numCache>
                <c:formatCode>0.0%</c:formatCode>
                <c:ptCount val="7"/>
                <c:pt idx="0">
                  <c:v>4.1000000000000002E-2</c:v>
                </c:pt>
                <c:pt idx="1">
                  <c:v>0.625</c:v>
                </c:pt>
                <c:pt idx="2">
                  <c:v>8.3000000000000004E-2</c:v>
                </c:pt>
                <c:pt idx="3">
                  <c:v>4.1000000000000002E-2</c:v>
                </c:pt>
                <c:pt idx="4">
                  <c:v>0</c:v>
                </c:pt>
                <c:pt idx="5">
                  <c:v>0.125</c:v>
                </c:pt>
                <c:pt idx="6">
                  <c:v>8.3000000000000004E-2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1AB-4EBA-86F4-103D38ADCD2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8"/>
        <c:overlap val="-1"/>
        <c:axId val="502132016"/>
        <c:axId val="502135296"/>
      </c:barChart>
      <c:catAx>
        <c:axId val="5021320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02135296"/>
        <c:crosses val="autoZero"/>
        <c:auto val="1"/>
        <c:lblAlgn val="ctr"/>
        <c:lblOffset val="100"/>
        <c:noMultiLvlLbl val="0"/>
      </c:catAx>
      <c:valAx>
        <c:axId val="5021352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021320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bs-Latn-BA" sz="1400" b="0" i="0" baseline="0">
                <a:effectLst/>
              </a:rPr>
              <a:t>Lokalizacija tumora koji je uzročnik ileusa</a:t>
            </a:r>
            <a:endParaRPr lang="en-US" sz="1400">
              <a:effectLst/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[opstr2021.xlsx]Sheet1!$G$7:$G$8</c:f>
              <c:strCache>
                <c:ptCount val="2"/>
                <c:pt idx="0">
                  <c:v>2019. godina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[opstr2021.xlsx]Sheet1!$F$9:$F$16</c:f>
              <c:strCache>
                <c:ptCount val="8"/>
                <c:pt idx="0">
                  <c:v>Cekum</c:v>
                </c:pt>
                <c:pt idx="1">
                  <c:v>ascendentni kolon</c:v>
                </c:pt>
                <c:pt idx="2">
                  <c:v>hepatična fleksura kolona</c:v>
                </c:pt>
                <c:pt idx="3">
                  <c:v>transverzalni kolon</c:v>
                </c:pt>
                <c:pt idx="4">
                  <c:v>lijenalna felksura kolona</c:v>
                </c:pt>
                <c:pt idx="5">
                  <c:v>descendentni kolon</c:v>
                </c:pt>
                <c:pt idx="6">
                  <c:v>sigma</c:v>
                </c:pt>
                <c:pt idx="7">
                  <c:v>rektum</c:v>
                </c:pt>
              </c:strCache>
            </c:strRef>
          </c:cat>
          <c:val>
            <c:numRef>
              <c:f>[opstr2021.xlsx]Sheet1!$G$9:$G$16</c:f>
              <c:numCache>
                <c:formatCode>0.0%</c:formatCode>
                <c:ptCount val="8"/>
                <c:pt idx="0">
                  <c:v>0.14799999999999999</c:v>
                </c:pt>
                <c:pt idx="1">
                  <c:v>7.3999999999999996E-2</c:v>
                </c:pt>
                <c:pt idx="2">
                  <c:v>3.6999999999999998E-2</c:v>
                </c:pt>
                <c:pt idx="3">
                  <c:v>0</c:v>
                </c:pt>
                <c:pt idx="4">
                  <c:v>0</c:v>
                </c:pt>
                <c:pt idx="5">
                  <c:v>7.3999999999999996E-2</c:v>
                </c:pt>
                <c:pt idx="6">
                  <c:v>0.25900000000000001</c:v>
                </c:pt>
                <c:pt idx="7">
                  <c:v>0.40699999999999997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65EB-4E4A-B449-F781ADB1FBBA}"/>
            </c:ext>
          </c:extLst>
        </c:ser>
        <c:ser>
          <c:idx val="1"/>
          <c:order val="1"/>
          <c:tx>
            <c:strRef>
              <c:f>[opstr2021.xlsx]Sheet1!$H$7:$H$8</c:f>
              <c:strCache>
                <c:ptCount val="2"/>
                <c:pt idx="0">
                  <c:v>2021. godina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strRef>
              <c:f>[opstr2021.xlsx]Sheet1!$F$9:$F$16</c:f>
              <c:strCache>
                <c:ptCount val="8"/>
                <c:pt idx="0">
                  <c:v>Cekum</c:v>
                </c:pt>
                <c:pt idx="1">
                  <c:v>ascendentni kolon</c:v>
                </c:pt>
                <c:pt idx="2">
                  <c:v>hepatična fleksura kolona</c:v>
                </c:pt>
                <c:pt idx="3">
                  <c:v>transverzalni kolon</c:v>
                </c:pt>
                <c:pt idx="4">
                  <c:v>lijenalna felksura kolona</c:v>
                </c:pt>
                <c:pt idx="5">
                  <c:v>descendentni kolon</c:v>
                </c:pt>
                <c:pt idx="6">
                  <c:v>sigma</c:v>
                </c:pt>
                <c:pt idx="7">
                  <c:v>rektum</c:v>
                </c:pt>
              </c:strCache>
            </c:strRef>
          </c:cat>
          <c:val>
            <c:numRef>
              <c:f>[opstr2021.xlsx]Sheet1!$H$9:$H$16</c:f>
              <c:numCache>
                <c:formatCode>0.0%</c:formatCode>
                <c:ptCount val="8"/>
                <c:pt idx="0">
                  <c:v>0.125</c:v>
                </c:pt>
                <c:pt idx="1">
                  <c:v>4.2000000000000003E-2</c:v>
                </c:pt>
                <c:pt idx="2">
                  <c:v>4.2000000000000003E-2</c:v>
                </c:pt>
                <c:pt idx="3">
                  <c:v>4.2000000000000003E-2</c:v>
                </c:pt>
                <c:pt idx="4">
                  <c:v>8.3000000000000004E-2</c:v>
                </c:pt>
                <c:pt idx="5">
                  <c:v>0.125</c:v>
                </c:pt>
                <c:pt idx="6">
                  <c:v>0.20799999999999999</c:v>
                </c:pt>
                <c:pt idx="7">
                  <c:v>0.33300000000000002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65EB-4E4A-B449-F781ADB1FBB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6620736"/>
        <c:axId val="86621392"/>
      </c:lineChart>
      <c:catAx>
        <c:axId val="866207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6621392"/>
        <c:crosses val="autoZero"/>
        <c:auto val="1"/>
        <c:lblAlgn val="ctr"/>
        <c:lblOffset val="100"/>
        <c:noMultiLvlLbl val="0"/>
      </c:catAx>
      <c:valAx>
        <c:axId val="866213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66207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scene3d>
        <a:camera prst="orthographicFront"/>
        <a:lightRig rig="brightRoom" dir="t"/>
      </a:scene3d>
      <a:sp3d prstMaterial="flat">
        <a:bevelT w="50800" h="101600" prst="angle"/>
        <a:contourClr>
          <a:srgbClr val="000000"/>
        </a:contourClr>
      </a:sp3d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1" i="0" kern="1200" cap="all" spc="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scene3d>
        <a:camera prst="orthographicFront"/>
        <a:lightRig rig="brightRoom" dir="t"/>
      </a:scene3d>
      <a:sp3d prstMaterial="flat">
        <a:bevelT w="50800" h="101600" prst="angle"/>
        <a:contourClr>
          <a:srgbClr val="000000"/>
        </a:contourClr>
      </a:sp3d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1" i="0" kern="1200" cap="all" spc="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6250A-EAD8-4F2A-9E5C-DF40B256C30D}" type="datetimeFigureOut">
              <a:rPr lang="en-US" smtClean="0"/>
              <a:t>08-Feb-23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E387A-B2C6-4402-8A23-539A056272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02863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6250A-EAD8-4F2A-9E5C-DF40B256C30D}" type="datetimeFigureOut">
              <a:rPr lang="en-US" smtClean="0"/>
              <a:t>08-Feb-23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E387A-B2C6-4402-8A23-539A056272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16652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6250A-EAD8-4F2A-9E5C-DF40B256C30D}" type="datetimeFigureOut">
              <a:rPr lang="en-US" smtClean="0"/>
              <a:t>08-Feb-23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E387A-B2C6-4402-8A23-539A056272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33028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6250A-EAD8-4F2A-9E5C-DF40B256C30D}" type="datetimeFigureOut">
              <a:rPr lang="en-US" smtClean="0"/>
              <a:t>08-Feb-23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E387A-B2C6-4402-8A23-539A056272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18727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6250A-EAD8-4F2A-9E5C-DF40B256C30D}" type="datetimeFigureOut">
              <a:rPr lang="en-US" smtClean="0"/>
              <a:t>08-Feb-23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E387A-B2C6-4402-8A23-539A056272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7663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6250A-EAD8-4F2A-9E5C-DF40B256C30D}" type="datetimeFigureOut">
              <a:rPr lang="en-US" smtClean="0"/>
              <a:t>08-Feb-23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E387A-B2C6-4402-8A23-539A056272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702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6250A-EAD8-4F2A-9E5C-DF40B256C30D}" type="datetimeFigureOut">
              <a:rPr lang="en-US" smtClean="0"/>
              <a:t>08-Feb-23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E387A-B2C6-4402-8A23-539A056272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80176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6250A-EAD8-4F2A-9E5C-DF40B256C30D}" type="datetimeFigureOut">
              <a:rPr lang="en-US" smtClean="0"/>
              <a:t>08-Feb-23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E387A-B2C6-4402-8A23-539A056272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1139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6250A-EAD8-4F2A-9E5C-DF40B256C30D}" type="datetimeFigureOut">
              <a:rPr lang="en-US" smtClean="0"/>
              <a:t>08-Feb-23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E387A-B2C6-4402-8A23-539A056272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27513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6250A-EAD8-4F2A-9E5C-DF40B256C30D}" type="datetimeFigureOut">
              <a:rPr lang="en-US" smtClean="0"/>
              <a:t>08-Feb-23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E387A-B2C6-4402-8A23-539A056272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80517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6250A-EAD8-4F2A-9E5C-DF40B256C30D}" type="datetimeFigureOut">
              <a:rPr lang="en-US" smtClean="0"/>
              <a:t>08-Feb-23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E387A-B2C6-4402-8A23-539A056272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8276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56250A-EAD8-4F2A-9E5C-DF40B256C30D}" type="datetimeFigureOut">
              <a:rPr lang="en-US" smtClean="0"/>
              <a:t>08-Feb-23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8E387A-B2C6-4402-8A23-539A056272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9575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7" Type="http://schemas.microsoft.com/office/2007/relationships/hdphoto" Target="../media/hdphoto3.wdp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chart" Target="../charts/char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duotone>
              <a:prstClr val="black"/>
              <a:schemeClr val="accent5">
                <a:tint val="45000"/>
                <a:satMod val="400000"/>
              </a:schemeClr>
            </a:duotone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5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38300" y="2351088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Učestalost</a:t>
            </a:r>
            <a:r>
              <a:rPr lang="en-US" dirty="0"/>
              <a:t> </a:t>
            </a:r>
            <a:r>
              <a:rPr lang="en-US" dirty="0" err="1"/>
              <a:t>ileusa</a:t>
            </a:r>
            <a:r>
              <a:rPr lang="en-US" dirty="0"/>
              <a:t> </a:t>
            </a:r>
            <a:r>
              <a:rPr lang="en-US" dirty="0" err="1"/>
              <a:t>kao</a:t>
            </a:r>
            <a:r>
              <a:rPr lang="en-US" dirty="0"/>
              <a:t> </a:t>
            </a:r>
            <a:r>
              <a:rPr lang="en-US" dirty="0" err="1"/>
              <a:t>prvog</a:t>
            </a:r>
            <a:r>
              <a:rPr lang="en-US" dirty="0"/>
              <a:t> </a:t>
            </a:r>
            <a:r>
              <a:rPr lang="en-US" dirty="0" err="1"/>
              <a:t>znaka</a:t>
            </a:r>
            <a:r>
              <a:rPr lang="en-US" dirty="0"/>
              <a:t> </a:t>
            </a:r>
            <a:r>
              <a:rPr lang="en-US" dirty="0" err="1"/>
              <a:t>kolorektalnog</a:t>
            </a:r>
            <a:r>
              <a:rPr lang="en-US" dirty="0"/>
              <a:t> </a:t>
            </a:r>
            <a:r>
              <a:rPr lang="en-US" dirty="0" err="1"/>
              <a:t>karcinoma</a:t>
            </a:r>
            <a:r>
              <a:rPr lang="en-US" dirty="0"/>
              <a:t> </a:t>
            </a:r>
            <a:r>
              <a:rPr lang="en-US" dirty="0" err="1"/>
              <a:t>prije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tokom</a:t>
            </a:r>
            <a:r>
              <a:rPr lang="en-US" dirty="0"/>
              <a:t> </a:t>
            </a:r>
            <a:r>
              <a:rPr lang="en-US" dirty="0" err="1"/>
              <a:t>pandemije</a:t>
            </a:r>
            <a:r>
              <a:rPr lang="en-US" dirty="0"/>
              <a:t> COVID 19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048750" y="5943600"/>
            <a:ext cx="25197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milos_strs@hotmail.com</a:t>
            </a:r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828925" cy="1343025"/>
          </a:xfrm>
          <a:prstGeom prst="rect">
            <a:avLst/>
          </a:prstGeom>
          <a:effectLst>
            <a:reflection stA="18000" endPos="65000" dist="50800" dir="5400000" sy="-100000" algn="bl" rotWithShape="0"/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9250" y="0"/>
            <a:ext cx="2952750" cy="1552575"/>
          </a:xfrm>
          <a:prstGeom prst="rect">
            <a:avLst/>
          </a:prstGeom>
          <a:effectLst>
            <a:reflection stA="24000" endPos="65000" dist="508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982227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6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6775" y="958850"/>
            <a:ext cx="10515600" cy="2108200"/>
          </a:xfrm>
        </p:spPr>
        <p:txBody>
          <a:bodyPr/>
          <a:lstStyle/>
          <a:p>
            <a:pPr marL="0" indent="0" algn="ctr">
              <a:buNone/>
            </a:pPr>
            <a:r>
              <a:rPr lang="en-US" dirty="0" err="1"/>
              <a:t>Karcinomi</a:t>
            </a:r>
            <a:r>
              <a:rPr lang="en-US" dirty="0"/>
              <a:t> </a:t>
            </a:r>
            <a:r>
              <a:rPr lang="en-US" dirty="0" err="1"/>
              <a:t>kolona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rektuma</a:t>
            </a:r>
            <a:r>
              <a:rPr lang="en-US" dirty="0"/>
              <a:t> </a:t>
            </a:r>
            <a:r>
              <a:rPr lang="en-US" dirty="0" err="1"/>
              <a:t>predstavljaju</a:t>
            </a:r>
            <a:r>
              <a:rPr lang="en-US" dirty="0"/>
              <a:t> </a:t>
            </a:r>
            <a:r>
              <a:rPr lang="en-US" dirty="0" err="1"/>
              <a:t>najčešće</a:t>
            </a:r>
            <a:r>
              <a:rPr lang="en-US" dirty="0"/>
              <a:t> </a:t>
            </a:r>
            <a:r>
              <a:rPr lang="en-US" dirty="0" err="1"/>
              <a:t>malignitete</a:t>
            </a:r>
            <a:endParaRPr lang="en-US" dirty="0" smtClean="0"/>
          </a:p>
          <a:p>
            <a:pPr marL="0" indent="0" algn="ctr">
              <a:buNone/>
            </a:pPr>
            <a:r>
              <a:rPr lang="en-US" dirty="0" err="1"/>
              <a:t>digesitivnog</a:t>
            </a:r>
            <a:r>
              <a:rPr lang="en-US" dirty="0"/>
              <a:t> </a:t>
            </a:r>
            <a:r>
              <a:rPr lang="en-US" dirty="0" err="1"/>
              <a:t>trakta</a:t>
            </a:r>
            <a:r>
              <a:rPr lang="en-US" dirty="0"/>
              <a:t>. Oni </a:t>
            </a:r>
            <a:r>
              <a:rPr lang="en-US" dirty="0" err="1"/>
              <a:t>su</a:t>
            </a:r>
            <a:r>
              <a:rPr lang="en-US" dirty="0"/>
              <a:t> </a:t>
            </a:r>
            <a:r>
              <a:rPr lang="en-US" dirty="0" err="1"/>
              <a:t>takođe</a:t>
            </a:r>
            <a:r>
              <a:rPr lang="en-US" dirty="0"/>
              <a:t> </a:t>
            </a:r>
            <a:r>
              <a:rPr lang="en-US" dirty="0" err="1"/>
              <a:t>treći</a:t>
            </a:r>
            <a:r>
              <a:rPr lang="en-US" dirty="0"/>
              <a:t> </a:t>
            </a:r>
            <a:r>
              <a:rPr lang="en-US" dirty="0" err="1"/>
              <a:t>najčešće</a:t>
            </a:r>
            <a:r>
              <a:rPr lang="en-US" dirty="0"/>
              <a:t> </a:t>
            </a:r>
            <a:r>
              <a:rPr lang="en-US" dirty="0" err="1"/>
              <a:t>dijagnostikovani</a:t>
            </a:r>
            <a:r>
              <a:rPr lang="en-US" dirty="0"/>
              <a:t> </a:t>
            </a:r>
            <a:r>
              <a:rPr lang="en-US" dirty="0" err="1"/>
              <a:t>karcinomi</a:t>
            </a:r>
            <a:r>
              <a:rPr lang="en-US" dirty="0"/>
              <a:t> </a:t>
            </a:r>
            <a:r>
              <a:rPr lang="en-US" dirty="0" err="1"/>
              <a:t>i</a:t>
            </a:r>
            <a:endParaRPr lang="en-US" dirty="0" smtClean="0"/>
          </a:p>
          <a:p>
            <a:pPr marL="0" indent="0" algn="ctr">
              <a:buNone/>
            </a:pPr>
            <a:r>
              <a:rPr lang="en-US" dirty="0" err="1"/>
              <a:t>drugi</a:t>
            </a:r>
            <a:r>
              <a:rPr lang="en-US" dirty="0"/>
              <a:t> </a:t>
            </a:r>
            <a:r>
              <a:rPr lang="en-US" dirty="0" err="1"/>
              <a:t>vodeći</a:t>
            </a:r>
            <a:r>
              <a:rPr lang="en-US" dirty="0"/>
              <a:t> </a:t>
            </a:r>
            <a:r>
              <a:rPr lang="en-US" dirty="0" err="1"/>
              <a:t>uzrok</a:t>
            </a:r>
            <a:r>
              <a:rPr lang="en-US" dirty="0"/>
              <a:t> </a:t>
            </a:r>
            <a:r>
              <a:rPr lang="en-US" dirty="0" err="1"/>
              <a:t>smrti</a:t>
            </a:r>
            <a:r>
              <a:rPr lang="en-US" dirty="0"/>
              <a:t> </a:t>
            </a:r>
            <a:r>
              <a:rPr lang="en-US" dirty="0" err="1"/>
              <a:t>uzrokovanih</a:t>
            </a:r>
            <a:r>
              <a:rPr lang="en-US" dirty="0"/>
              <a:t> </a:t>
            </a:r>
            <a:r>
              <a:rPr lang="en-US" dirty="0" err="1"/>
              <a:t>malignitetom</a:t>
            </a:r>
            <a:r>
              <a:rPr lang="en-US" dirty="0"/>
              <a:t> </a:t>
            </a:r>
            <a:r>
              <a:rPr lang="en-US" dirty="0" err="1"/>
              <a:t>kod</a:t>
            </a:r>
            <a:r>
              <a:rPr lang="en-US" dirty="0"/>
              <a:t> </a:t>
            </a:r>
            <a:r>
              <a:rPr lang="en-US" dirty="0" err="1"/>
              <a:t>oba</a:t>
            </a:r>
            <a:r>
              <a:rPr lang="en-US" dirty="0"/>
              <a:t> </a:t>
            </a:r>
            <a:r>
              <a:rPr lang="en-US" dirty="0" err="1"/>
              <a:t>pola</a:t>
            </a:r>
            <a:r>
              <a:rPr lang="en-US" dirty="0"/>
              <a:t> 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 descr="Male and &lt;strong&gt;Female&lt;/strong&gt; &lt;strong&gt;Icons&lt;/strong&gt; Free Vector by 123freevectors on DeviantArt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23" r="45139" b="27083"/>
          <a:stretch/>
        </p:blipFill>
        <p:spPr>
          <a:xfrm>
            <a:off x="2171701" y="3067050"/>
            <a:ext cx="2357624" cy="2286000"/>
          </a:xfrm>
          <a:prstGeom prst="rect">
            <a:avLst/>
          </a:prstGeom>
          <a:noFill/>
          <a:effectLst>
            <a:reflection stA="0" endPos="65000" dist="50800" dir="5400000" sy="-100000" algn="bl" rotWithShape="0"/>
          </a:effectLst>
        </p:spPr>
      </p:pic>
      <p:pic>
        <p:nvPicPr>
          <p:cNvPr id="6" name="Picture 5" descr="Male and &lt;strong&gt;Female&lt;/strong&gt; &lt;strong&gt;Icons&lt;/strong&gt; Free Vector by 123freevectors on DeviantArt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056" t="16389" r="1250" b="22917"/>
          <a:stretch/>
        </p:blipFill>
        <p:spPr>
          <a:xfrm>
            <a:off x="7772400" y="2924176"/>
            <a:ext cx="1828603" cy="242887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514599" y="5463658"/>
            <a:ext cx="16668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</a:rPr>
              <a:t>1 od 23 (4,3%)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943549" y="5463658"/>
            <a:ext cx="14863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</a:rPr>
              <a:t>1 od 25 (4%)</a:t>
            </a:r>
            <a:endParaRPr 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9101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7000"/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17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Simptomi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kolorektalnih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tumora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mogu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da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budu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blagi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nespecifični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ali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isto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tako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mogu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da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budu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prezentovani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kliničkom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slikom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akutnog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abdomena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>
              <a:buNone/>
            </a:pP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Kada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imamo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kliničku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sliku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opstrukcije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kao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prvi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znak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kolorektalnog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carcinoma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tada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je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hirurški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tretman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neophodan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70850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6000"/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/>
              <a:t>Dijagnostika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555625"/>
          </a:xfrm>
        </p:spPr>
        <p:txBody>
          <a:bodyPr/>
          <a:lstStyle/>
          <a:p>
            <a:pPr marL="0" indent="0" algn="ctr">
              <a:buNone/>
            </a:pPr>
            <a:r>
              <a:rPr lang="en-US" dirty="0" err="1" smtClean="0"/>
              <a:t>Najčešće</a:t>
            </a:r>
            <a:r>
              <a:rPr lang="en-US" dirty="0" smtClean="0"/>
              <a:t> </a:t>
            </a:r>
            <a:r>
              <a:rPr lang="en-US" dirty="0" err="1" smtClean="0"/>
              <a:t>jednostavna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kratka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39" t="13652" r="5048" b="17404"/>
          <a:stretch/>
        </p:blipFill>
        <p:spPr>
          <a:xfrm>
            <a:off x="838200" y="3457576"/>
            <a:ext cx="1993942" cy="1752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957"/>
          <a:stretch/>
        </p:blipFill>
        <p:spPr>
          <a:xfrm>
            <a:off x="4077462" y="3716656"/>
            <a:ext cx="970788" cy="149352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4912" y="3344800"/>
            <a:ext cx="1865376" cy="186537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0012" y="3563874"/>
            <a:ext cx="1865376" cy="186537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79744" y="5429250"/>
            <a:ext cx="17108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err="1" smtClean="0"/>
              <a:t>Anamneza</a:t>
            </a:r>
            <a:endParaRPr lang="en-US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3438525" y="5429250"/>
            <a:ext cx="25221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err="1" smtClean="0"/>
              <a:t>Fizikalni</a:t>
            </a:r>
            <a:r>
              <a:rPr lang="en-US" sz="2800" dirty="0" smtClean="0"/>
              <a:t> </a:t>
            </a:r>
            <a:r>
              <a:rPr lang="en-US" sz="2800" dirty="0" err="1" smtClean="0"/>
              <a:t>pregled</a:t>
            </a:r>
            <a:endParaRPr lang="en-US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6413946" y="5429250"/>
            <a:ext cx="21073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Lab. </a:t>
            </a:r>
            <a:r>
              <a:rPr lang="en-US" sz="2800" dirty="0" err="1" smtClean="0"/>
              <a:t>pretrage</a:t>
            </a:r>
            <a:endParaRPr lang="en-US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8752232" y="5429250"/>
            <a:ext cx="32778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err="1" smtClean="0"/>
              <a:t>Rentgensko</a:t>
            </a:r>
            <a:r>
              <a:rPr lang="en-US" sz="2800" dirty="0" smtClean="0"/>
              <a:t> </a:t>
            </a:r>
            <a:r>
              <a:rPr lang="en-US" sz="2800" dirty="0" err="1" smtClean="0"/>
              <a:t>snimanje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897975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8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2343150" cy="1325563"/>
          </a:xfrm>
        </p:spPr>
        <p:txBody>
          <a:bodyPr/>
          <a:lstStyle/>
          <a:p>
            <a:r>
              <a:rPr lang="en-US" dirty="0" err="1" smtClean="0"/>
              <a:t>Cilj</a:t>
            </a:r>
            <a:r>
              <a:rPr lang="en-US" dirty="0" smtClean="0"/>
              <a:t> </a:t>
            </a:r>
            <a:r>
              <a:rPr lang="en-US" dirty="0" err="1" smtClean="0"/>
              <a:t>rada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4850" y="3149600"/>
            <a:ext cx="10515600" cy="1889125"/>
          </a:xfrm>
        </p:spPr>
        <p:txBody>
          <a:bodyPr/>
          <a:lstStyle/>
          <a:p>
            <a:r>
              <a:rPr lang="en-US" sz="3200" dirty="0" err="1"/>
              <a:t>Cilj</a:t>
            </a:r>
            <a:r>
              <a:rPr lang="en-US" sz="3200" dirty="0"/>
              <a:t> </a:t>
            </a:r>
            <a:r>
              <a:rPr lang="en-US" sz="3200" dirty="0" err="1"/>
              <a:t>rada</a:t>
            </a:r>
            <a:r>
              <a:rPr lang="en-US" sz="3200" dirty="0"/>
              <a:t> je bio da </a:t>
            </a:r>
            <a:r>
              <a:rPr lang="en-US" sz="3200" dirty="0" err="1"/>
              <a:t>ustanovimo</a:t>
            </a:r>
            <a:r>
              <a:rPr lang="en-US" sz="3200" dirty="0"/>
              <a:t> </a:t>
            </a:r>
            <a:r>
              <a:rPr lang="en-US" sz="3200" dirty="0" err="1"/>
              <a:t>učestalost</a:t>
            </a:r>
            <a:r>
              <a:rPr lang="en-US" sz="3200" dirty="0"/>
              <a:t> </a:t>
            </a:r>
            <a:r>
              <a:rPr lang="en-US" sz="3200" dirty="0" err="1"/>
              <a:t>javljanja</a:t>
            </a:r>
            <a:r>
              <a:rPr lang="en-US" sz="3200" dirty="0"/>
              <a:t> </a:t>
            </a:r>
            <a:r>
              <a:rPr lang="en-US" sz="3200" dirty="0" err="1"/>
              <a:t>pacijeta</a:t>
            </a:r>
            <a:r>
              <a:rPr lang="en-US" sz="3200" dirty="0"/>
              <a:t> </a:t>
            </a:r>
            <a:r>
              <a:rPr lang="en-US" sz="3200" dirty="0" err="1"/>
              <a:t>sa</a:t>
            </a:r>
            <a:r>
              <a:rPr lang="en-US" sz="3200" dirty="0"/>
              <a:t> </a:t>
            </a:r>
            <a:r>
              <a:rPr lang="en-US" sz="3200" dirty="0" err="1"/>
              <a:t>klinikom</a:t>
            </a:r>
            <a:r>
              <a:rPr lang="en-US" sz="3200" dirty="0"/>
              <a:t> </a:t>
            </a:r>
            <a:r>
              <a:rPr lang="en-US" sz="3200" dirty="0" err="1"/>
              <a:t>slikom</a:t>
            </a:r>
            <a:r>
              <a:rPr lang="en-US" sz="3200" dirty="0"/>
              <a:t> </a:t>
            </a:r>
            <a:r>
              <a:rPr lang="en-US" sz="3200" dirty="0" err="1"/>
              <a:t>opstrukcije</a:t>
            </a:r>
            <a:r>
              <a:rPr lang="en-US" sz="3200" dirty="0"/>
              <a:t> </a:t>
            </a:r>
            <a:r>
              <a:rPr lang="en-US" sz="3200" dirty="0" err="1"/>
              <a:t>kolona</a:t>
            </a:r>
            <a:r>
              <a:rPr lang="en-US" sz="3200" dirty="0"/>
              <a:t> </a:t>
            </a:r>
            <a:r>
              <a:rPr lang="en-US" sz="3200" dirty="0" err="1"/>
              <a:t>i</a:t>
            </a:r>
            <a:r>
              <a:rPr lang="en-US" sz="3200" dirty="0"/>
              <a:t> da </a:t>
            </a:r>
            <a:r>
              <a:rPr lang="en-US" sz="3200" dirty="0" err="1"/>
              <a:t>uporedimo</a:t>
            </a:r>
            <a:r>
              <a:rPr lang="en-US" sz="3200" dirty="0"/>
              <a:t> </a:t>
            </a:r>
            <a:r>
              <a:rPr lang="en-US" sz="3200" dirty="0" err="1"/>
              <a:t>učestalost</a:t>
            </a:r>
            <a:r>
              <a:rPr lang="en-US" sz="3200" dirty="0"/>
              <a:t> </a:t>
            </a:r>
            <a:r>
              <a:rPr lang="en-US" sz="3200" dirty="0" err="1"/>
              <a:t>prije</a:t>
            </a:r>
            <a:r>
              <a:rPr lang="en-US" sz="3200" dirty="0"/>
              <a:t> COVID 19 </a:t>
            </a:r>
            <a:r>
              <a:rPr lang="en-US" sz="3200" dirty="0" err="1"/>
              <a:t>pandemije</a:t>
            </a:r>
            <a:r>
              <a:rPr lang="en-US" sz="3200" dirty="0"/>
              <a:t> </a:t>
            </a:r>
            <a:r>
              <a:rPr lang="en-US" sz="3200" dirty="0" err="1"/>
              <a:t>i</a:t>
            </a:r>
            <a:r>
              <a:rPr lang="en-US" sz="3200" dirty="0"/>
              <a:t> </a:t>
            </a:r>
            <a:r>
              <a:rPr lang="en-US" sz="3200" dirty="0" err="1"/>
              <a:t>tokom</a:t>
            </a:r>
            <a:r>
              <a:rPr lang="en-US" sz="3200" dirty="0"/>
              <a:t> COVID 19 u 2021. </a:t>
            </a:r>
            <a:r>
              <a:rPr lang="en-US" sz="3200" dirty="0" err="1"/>
              <a:t>godini</a:t>
            </a:r>
            <a:r>
              <a:rPr lang="en-US" sz="3200" dirty="0"/>
              <a:t>. 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63" t="15984" r="8843" b="7377"/>
          <a:stretch/>
        </p:blipFill>
        <p:spPr>
          <a:xfrm>
            <a:off x="3048000" y="0"/>
            <a:ext cx="1743075" cy="1781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165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duotone>
              <a:prstClr val="black"/>
              <a:schemeClr val="accent5">
                <a:tint val="45000"/>
                <a:satMod val="400000"/>
              </a:schemeClr>
            </a:duotone>
            <a:lum/>
          </a:blip>
          <a:srcRect/>
          <a:stretch>
            <a:fillRect l="-30000" r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/>
              <a:t>Materijal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metode</a:t>
            </a:r>
            <a:endParaRPr lang="en-US" dirty="0"/>
          </a:p>
        </p:txBody>
      </p:sp>
      <p:sp>
        <p:nvSpPr>
          <p:cNvPr id="5" name="Rectangle 2"/>
          <p:cNvSpPr>
            <a:spLocks noGrp="1" noChangeArrowheads="1"/>
          </p:cNvSpPr>
          <p:nvPr>
            <p:ph idx="1"/>
          </p:nvPr>
        </p:nvSpPr>
        <p:spPr bwMode="auto">
          <a:xfrm>
            <a:off x="190500" y="1997858"/>
            <a:ext cx="11487149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retrospektivna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studija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u </a:t>
            </a: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periodima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od 01.01.2019. do 31.12.2019. </a:t>
            </a: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godine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od 01.01.2021. do 31.12.2021. </a:t>
            </a: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godine</a:t>
            </a:r>
            <a:endParaRPr kumimoji="0" lang="en-US" altLang="en-US" sz="2400" i="0" u="none" strike="noStrike" cap="none" normalizeH="0" baseline="0" dirty="0" smtClean="0">
              <a:ln>
                <a:noFill/>
              </a:ln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svi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ispitivani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pacijenti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pacijenti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koji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primljeni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operisani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u JZU OB ,,</a:t>
            </a: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Sveti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apostol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Luka“ u </a:t>
            </a: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Doboju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Kriterijumi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za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isključivanje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ispitanika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iz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studije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pacijenti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koji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operisani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zbog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opstrukcije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ali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već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ranije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imali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postavljenu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dijagnozu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kolorektalnog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karcinoma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U </a:t>
            </a: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radu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smo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pratili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pol </a:t>
            </a: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pacijenata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starost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lokalizaciju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tumora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način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hirurškog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zbrinjavanja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opstrukcije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a </a:t>
            </a: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podatke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smo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analizirali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metodama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deskriptivne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en-US" sz="2400" i="0" u="none" strike="noStrike" cap="none" normalizeH="0" baseline="0" dirty="0" err="1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statistike</a:t>
            </a:r>
            <a:r>
              <a:rPr kumimoji="0" lang="en-US" altLang="en-US" sz="240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103" y="0"/>
            <a:ext cx="2051946" cy="1690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1429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74" y="393700"/>
            <a:ext cx="3095625" cy="1325563"/>
          </a:xfrm>
        </p:spPr>
        <p:txBody>
          <a:bodyPr/>
          <a:lstStyle/>
          <a:p>
            <a:pPr algn="ctr"/>
            <a:r>
              <a:rPr lang="en-US" dirty="0" err="1" smtClean="0"/>
              <a:t>Rezultati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51603192"/>
              </p:ext>
            </p:extLst>
          </p:nvPr>
        </p:nvGraphicFramePr>
        <p:xfrm>
          <a:off x="838200" y="2641600"/>
          <a:ext cx="3724276" cy="3841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Chart 8"/>
          <p:cNvGraphicFramePr/>
          <p:nvPr>
            <p:extLst>
              <p:ext uri="{D42A27DB-BD31-4B8C-83A1-F6EECF244321}">
                <p14:modId xmlns:p14="http://schemas.microsoft.com/office/powerpoint/2010/main" val="688568485"/>
              </p:ext>
            </p:extLst>
          </p:nvPr>
        </p:nvGraphicFramePr>
        <p:xfrm>
          <a:off x="7975600" y="2644775"/>
          <a:ext cx="3378200" cy="3841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000" r="47333"/>
          <a:stretch/>
        </p:blipFill>
        <p:spPr>
          <a:xfrm>
            <a:off x="1944291" y="1056481"/>
            <a:ext cx="1512094" cy="189490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2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7778" t="33111"/>
          <a:stretch/>
        </p:blipFill>
        <p:spPr>
          <a:xfrm>
            <a:off x="8838803" y="946080"/>
            <a:ext cx="1651793" cy="2115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206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3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Rezultati</a:t>
            </a:r>
            <a:endParaRPr lang="en-US" dirty="0"/>
          </a:p>
        </p:txBody>
      </p:sp>
      <p:graphicFrame>
        <p:nvGraphicFramePr>
          <p:cNvPr id="4" name="Chart 3"/>
          <p:cNvGraphicFramePr/>
          <p:nvPr>
            <p:extLst>
              <p:ext uri="{D42A27DB-BD31-4B8C-83A1-F6EECF244321}">
                <p14:modId xmlns:p14="http://schemas.microsoft.com/office/powerpoint/2010/main" val="1240259775"/>
              </p:ext>
            </p:extLst>
          </p:nvPr>
        </p:nvGraphicFramePr>
        <p:xfrm>
          <a:off x="6353175" y="1690688"/>
          <a:ext cx="5334000" cy="34242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Chart 5"/>
          <p:cNvGraphicFramePr/>
          <p:nvPr>
            <p:extLst>
              <p:ext uri="{D42A27DB-BD31-4B8C-83A1-F6EECF244321}">
                <p14:modId xmlns:p14="http://schemas.microsoft.com/office/powerpoint/2010/main" val="2269407309"/>
              </p:ext>
            </p:extLst>
          </p:nvPr>
        </p:nvGraphicFramePr>
        <p:xfrm>
          <a:off x="571500" y="1609725"/>
          <a:ext cx="5133975" cy="3505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756522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3000"/>
            <a:duotone>
              <a:prstClr val="black"/>
              <a:schemeClr val="accent1">
                <a:tint val="45000"/>
                <a:satMod val="400000"/>
              </a:schemeClr>
            </a:duotone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910"/>
                    </a14:imgEffect>
                  </a14:imgLayer>
                </a14:imgProps>
              </a:ext>
            </a:extLst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Diskusija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Nije</a:t>
            </a:r>
            <a:r>
              <a:rPr lang="en-US" dirty="0" smtClean="0"/>
              <a:t> dobro… a </a:t>
            </a:r>
            <a:r>
              <a:rPr lang="en-US" dirty="0" err="1" smtClean="0"/>
              <a:t>tokom</a:t>
            </a:r>
            <a:r>
              <a:rPr lang="en-US" dirty="0" smtClean="0"/>
              <a:t> COVID 19 </a:t>
            </a:r>
            <a:r>
              <a:rPr lang="en-US" dirty="0" err="1" smtClean="0"/>
              <a:t>pandemije</a:t>
            </a:r>
            <a:r>
              <a:rPr lang="en-US" dirty="0" smtClean="0"/>
              <a:t> </a:t>
            </a:r>
            <a:r>
              <a:rPr lang="en-US" dirty="0" err="1" smtClean="0"/>
              <a:t>još</a:t>
            </a:r>
            <a:r>
              <a:rPr lang="en-US" dirty="0" smtClean="0"/>
              <a:t> </a:t>
            </a:r>
            <a:r>
              <a:rPr lang="en-US" dirty="0" err="1" smtClean="0"/>
              <a:t>lošije</a:t>
            </a:r>
            <a:endParaRPr lang="en-US" dirty="0" smtClean="0"/>
          </a:p>
          <a:p>
            <a:r>
              <a:rPr lang="en-US" dirty="0" err="1" smtClean="0"/>
              <a:t>Jeste</a:t>
            </a:r>
            <a:r>
              <a:rPr lang="en-US" dirty="0" smtClean="0"/>
              <a:t> u </a:t>
            </a:r>
            <a:r>
              <a:rPr lang="en-US" dirty="0" err="1" smtClean="0"/>
              <a:t>okviru</a:t>
            </a:r>
            <a:r>
              <a:rPr lang="en-US" dirty="0" smtClean="0"/>
              <a:t> </a:t>
            </a:r>
            <a:r>
              <a:rPr lang="en-US" dirty="0" err="1" smtClean="0"/>
              <a:t>savremene</a:t>
            </a:r>
            <a:r>
              <a:rPr lang="en-US" dirty="0" smtClean="0"/>
              <a:t> literature </a:t>
            </a:r>
            <a:r>
              <a:rPr lang="en-US" dirty="0" err="1" smtClean="0"/>
              <a:t>ali</a:t>
            </a:r>
            <a:r>
              <a:rPr lang="en-US" dirty="0" smtClean="0"/>
              <a:t> </a:t>
            </a:r>
            <a:r>
              <a:rPr lang="en-US" dirty="0" err="1" smtClean="0"/>
              <a:t>može</a:t>
            </a:r>
            <a:r>
              <a:rPr lang="en-US" dirty="0" smtClean="0"/>
              <a:t> </a:t>
            </a:r>
            <a:r>
              <a:rPr lang="en-US" dirty="0" err="1" smtClean="0"/>
              <a:t>bolje</a:t>
            </a:r>
            <a:endParaRPr lang="en-US" dirty="0" smtClean="0"/>
          </a:p>
          <a:p>
            <a:r>
              <a:rPr lang="en-US" dirty="0" err="1" smtClean="0"/>
              <a:t>Slična</a:t>
            </a:r>
            <a:r>
              <a:rPr lang="en-US" dirty="0" smtClean="0"/>
              <a:t> </a:t>
            </a:r>
            <a:r>
              <a:rPr lang="en-US" dirty="0" err="1" smtClean="0"/>
              <a:t>statistika</a:t>
            </a:r>
            <a:r>
              <a:rPr lang="en-US" dirty="0" smtClean="0"/>
              <a:t> od 2002. </a:t>
            </a:r>
            <a:r>
              <a:rPr lang="en-US" dirty="0" err="1" smtClean="0"/>
              <a:t>godine</a:t>
            </a:r>
            <a:r>
              <a:rPr lang="en-US" dirty="0" smtClean="0"/>
              <a:t> pa do 2010. </a:t>
            </a:r>
            <a:r>
              <a:rPr lang="en-US" dirty="0" err="1" smtClean="0"/>
              <a:t>godine</a:t>
            </a:r>
            <a:r>
              <a:rPr lang="en-US" dirty="0" smtClean="0"/>
              <a:t>.</a:t>
            </a:r>
          </a:p>
          <a:p>
            <a:r>
              <a:rPr lang="en-US" dirty="0"/>
              <a:t>The Nottingham screening colorectal cancer program</a:t>
            </a:r>
          </a:p>
          <a:p>
            <a:r>
              <a:rPr lang="en-US" dirty="0" err="1" smtClean="0"/>
              <a:t>Manjak</a:t>
            </a:r>
            <a:r>
              <a:rPr lang="en-US" dirty="0" smtClean="0"/>
              <a:t> </a:t>
            </a:r>
            <a:r>
              <a:rPr lang="en-US" dirty="0" err="1" smtClean="0"/>
              <a:t>vremena</a:t>
            </a:r>
            <a:r>
              <a:rPr lang="en-US" dirty="0" smtClean="0"/>
              <a:t>, </a:t>
            </a:r>
            <a:r>
              <a:rPr lang="en-US" dirty="0" err="1" smtClean="0"/>
              <a:t>manjak</a:t>
            </a:r>
            <a:r>
              <a:rPr lang="en-US" dirty="0" smtClean="0"/>
              <a:t> </a:t>
            </a:r>
            <a:r>
              <a:rPr lang="en-US" dirty="0" err="1" smtClean="0"/>
              <a:t>osoblja</a:t>
            </a:r>
            <a:r>
              <a:rPr lang="en-US" dirty="0" smtClean="0"/>
              <a:t>, </a:t>
            </a:r>
            <a:r>
              <a:rPr lang="en-US" dirty="0" err="1" smtClean="0"/>
              <a:t>manjak</a:t>
            </a:r>
            <a:r>
              <a:rPr lang="en-US" dirty="0" smtClean="0"/>
              <a:t> </a:t>
            </a:r>
            <a:r>
              <a:rPr lang="en-US" dirty="0" err="1" smtClean="0"/>
              <a:t>dijagnistike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49320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6000"/>
            <a:duotone>
              <a:prstClr val="black"/>
              <a:schemeClr val="accent1">
                <a:tint val="45000"/>
                <a:satMod val="400000"/>
              </a:schemeClr>
            </a:duotone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Zaključak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Pandemija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SARS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CoV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2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virusa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je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dovela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do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povećane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učestalosti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opstrukcije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uzrokovane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kolorektalnog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carcinoma</a:t>
            </a:r>
          </a:p>
          <a:p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 I do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smanjenja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ukupnog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broja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operacija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kolorektalnog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carcinoma </a:t>
            </a:r>
            <a:endParaRPr lang="en-US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Tokom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COVID 19 ere se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manje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težilo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ka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radikalitetu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u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prvom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aktu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zbog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čega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su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pacijenti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morali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biti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ponovo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operisani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, a to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dodatno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komplikuje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poskupljuje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liječenje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5263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314700" y="-95250"/>
            <a:ext cx="5533181" cy="830997"/>
          </a:xfrm>
          <a:prstGeom prst="rect">
            <a:avLst/>
          </a:prstGeom>
          <a:noFill/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lang="en-US" sz="4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HVALA NA PAŽNJI!</a:t>
            </a:r>
            <a:endParaRPr lang="en-US" sz="4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7899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5870</TotalTime>
  <Words>356</Words>
  <Application>Microsoft Office PowerPoint</Application>
  <PresentationFormat>Widescreen</PresentationFormat>
  <Paragraphs>42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Učestalost ileusa kao prvog znaka kolorektalnog karcinoma prije i tokom pandemije COVID 19</vt:lpstr>
      <vt:lpstr>PowerPoint Presentation</vt:lpstr>
      <vt:lpstr>PowerPoint Presentation</vt:lpstr>
      <vt:lpstr>Dijagnostika</vt:lpstr>
      <vt:lpstr>Cilj rada</vt:lpstr>
      <vt:lpstr>Materijal i metode</vt:lpstr>
      <vt:lpstr>Rezultati</vt:lpstr>
      <vt:lpstr>Rezultati</vt:lpstr>
      <vt:lpstr>Diskusija</vt:lpstr>
      <vt:lpstr>Zaključak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Opstrukcija – prvi znak kolorektalnog carcinoma prije i tokom pandemije COVID 19</dc:title>
  <dc:creator>PC</dc:creator>
  <cp:lastModifiedBy>PC</cp:lastModifiedBy>
  <cp:revision>26</cp:revision>
  <dcterms:created xsi:type="dcterms:W3CDTF">2022-09-01T16:29:28Z</dcterms:created>
  <dcterms:modified xsi:type="dcterms:W3CDTF">2023-02-08T10:54:36Z</dcterms:modified>
</cp:coreProperties>
</file>