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5" autoAdjust="0"/>
    <p:restoredTop sz="94660"/>
  </p:normalViewPr>
  <p:slideViewPr>
    <p:cSldViewPr snapToGrid="0">
      <p:cViewPr varScale="1">
        <p:scale>
          <a:sx n="85" d="100"/>
          <a:sy n="85" d="100"/>
        </p:scale>
        <p:origin x="9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Upotreba antibiotika</a:t>
            </a:r>
          </a:p>
        </c:rich>
      </c:tx>
      <c:layout>
        <c:manualLayout>
          <c:xMode val="edge"/>
          <c:yMode val="edge"/>
          <c:x val="0.25436844518661827"/>
          <c:y val="1.7045446919538781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0.15052040038154929"/>
          <c:y val="0.18388883147421642"/>
          <c:w val="0.79544831667511506"/>
          <c:h val="0.34759515088589582"/>
        </c:manualLayout>
      </c:layout>
      <c:barChart>
        <c:barDir val="col"/>
        <c:grouping val="clustere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Sheet1!$A$3:$A$9</c:f>
              <c:strCache>
                <c:ptCount val="7"/>
                <c:pt idx="0">
                  <c:v>Azitromicin</c:v>
                </c:pt>
                <c:pt idx="1">
                  <c:v>Amoksiklav</c:v>
                </c:pt>
                <c:pt idx="2">
                  <c:v>Fenoksimetilpenicilin</c:v>
                </c:pt>
                <c:pt idx="3">
                  <c:v>Cefaleksin</c:v>
                </c:pt>
                <c:pt idx="4">
                  <c:v>Ciprofloksacin</c:v>
                </c:pt>
                <c:pt idx="5">
                  <c:v>Garamicin</c:v>
                </c:pt>
                <c:pt idx="6">
                  <c:v>Trimetoprim/Sulfametoksazol</c:v>
                </c:pt>
              </c:strCache>
            </c:strRef>
          </c:cat>
          <c:val>
            <c:numRef>
              <c:f>Sheet1!$B$3:$B$9</c:f>
              <c:numCache>
                <c:formatCode>0.00%</c:formatCode>
                <c:ptCount val="7"/>
                <c:pt idx="0">
                  <c:v>0.35649999999999998</c:v>
                </c:pt>
                <c:pt idx="1">
                  <c:v>0.3246</c:v>
                </c:pt>
                <c:pt idx="2">
                  <c:v>7.7899999999999997E-2</c:v>
                </c:pt>
                <c:pt idx="3">
                  <c:v>6.4899999999999999E-2</c:v>
                </c:pt>
                <c:pt idx="4">
                  <c:v>3.8899999999999997E-2</c:v>
                </c:pt>
                <c:pt idx="5">
                  <c:v>2.5899999999999999E-2</c:v>
                </c:pt>
                <c:pt idx="6">
                  <c:v>2.5899999999999999E-2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73090848"/>
        <c:axId val="73091408"/>
      </c:barChart>
      <c:catAx>
        <c:axId val="730908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3091408"/>
        <c:crosses val="autoZero"/>
        <c:auto val="1"/>
        <c:lblAlgn val="ctr"/>
        <c:lblOffset val="100"/>
        <c:noMultiLvlLbl val="0"/>
      </c:catAx>
      <c:valAx>
        <c:axId val="7309140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730908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1/29/2023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1/29/2023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1/29/2023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1" y="180624"/>
            <a:ext cx="8596668" cy="1174044"/>
          </a:xfrm>
        </p:spPr>
        <p:txBody>
          <a:bodyPr>
            <a:normAutofit fontScale="90000"/>
          </a:bodyPr>
          <a:lstStyle/>
          <a:p>
            <a:r>
              <a:rPr lang="en-US" sz="22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Poterba </a:t>
            </a:r>
            <a:r>
              <a:rPr lang="en-US" sz="22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antibiotika</a:t>
            </a:r>
            <a:r>
              <a:rPr lang="en-US" sz="22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tokom</a:t>
            </a:r>
            <a:r>
              <a:rPr lang="en-US" sz="22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pandemije</a:t>
            </a:r>
            <a:r>
              <a:rPr lang="en-US" sz="22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COVID-19 u </a:t>
            </a:r>
            <a:r>
              <a:rPr lang="en-US" sz="22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Domu</a:t>
            </a:r>
            <a:r>
              <a:rPr lang="en-US" sz="22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zdravlja</a:t>
            </a:r>
            <a:r>
              <a:rPr lang="en-US" sz="2200" dirty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Banja Luka</a:t>
            </a:r>
            <a:r>
              <a:rPr lang="en-US" sz="1300" dirty="0">
                <a:solidFill>
                  <a:schemeClr val="accent5"/>
                </a:solidFill>
              </a:rPr>
              <a:t/>
            </a:r>
            <a:br>
              <a:rPr lang="en-US" sz="1300" dirty="0">
                <a:solidFill>
                  <a:schemeClr val="accent5"/>
                </a:solidFill>
              </a:rPr>
            </a:br>
            <a:r>
              <a:rPr lang="en-US" sz="1300" dirty="0">
                <a:solidFill>
                  <a:schemeClr val="accent5"/>
                </a:solidFill>
              </a:rPr>
              <a:t> </a:t>
            </a:r>
            <a:br>
              <a:rPr lang="en-US" sz="1300" dirty="0">
                <a:solidFill>
                  <a:schemeClr val="accent5"/>
                </a:solidFill>
              </a:rPr>
            </a:br>
            <a:r>
              <a:rPr lang="sr-Latn-RS" sz="1300" dirty="0">
                <a:solidFill>
                  <a:schemeClr val="accent5"/>
                </a:solidFill>
                <a:latin typeface="+mn-lt"/>
                <a:cs typeface="Times New Roman" panose="02020603050405020304" pitchFamily="18" charset="0"/>
              </a:rPr>
              <a:t>Tijana Pejić ¹ ²</a:t>
            </a:r>
            <a:r>
              <a:rPr lang="en-US" sz="1300" dirty="0">
                <a:solidFill>
                  <a:schemeClr val="accent5"/>
                </a:solidFill>
                <a:latin typeface="+mn-lt"/>
                <a:cs typeface="Times New Roman" panose="02020603050405020304" pitchFamily="18" charset="0"/>
              </a:rPr>
              <a:t/>
            </a:r>
            <a:br>
              <a:rPr lang="en-US" sz="1300" dirty="0">
                <a:solidFill>
                  <a:schemeClr val="accent5"/>
                </a:solidFill>
                <a:latin typeface="+mn-lt"/>
                <a:cs typeface="Times New Roman" panose="02020603050405020304" pitchFamily="18" charset="0"/>
              </a:rPr>
            </a:br>
            <a:r>
              <a:rPr lang="sr-Latn-RS" sz="1300" dirty="0">
                <a:solidFill>
                  <a:schemeClr val="accent5"/>
                </a:solidFill>
                <a:latin typeface="+mn-lt"/>
                <a:cs typeface="Times New Roman" panose="02020603050405020304" pitchFamily="18" charset="0"/>
              </a:rPr>
              <a:t>¹ Medicinski fakultet, Univerzitet u Banjoj Luci, Republika Srpska</a:t>
            </a:r>
            <a:r>
              <a:rPr lang="en-US" sz="1300" dirty="0">
                <a:solidFill>
                  <a:schemeClr val="accent5"/>
                </a:solidFill>
                <a:latin typeface="+mn-lt"/>
                <a:cs typeface="Times New Roman" panose="02020603050405020304" pitchFamily="18" charset="0"/>
              </a:rPr>
              <a:t/>
            </a:r>
            <a:br>
              <a:rPr lang="en-US" sz="1300" dirty="0">
                <a:solidFill>
                  <a:schemeClr val="accent5"/>
                </a:solidFill>
                <a:latin typeface="+mn-lt"/>
                <a:cs typeface="Times New Roman" panose="02020603050405020304" pitchFamily="18" charset="0"/>
              </a:rPr>
            </a:br>
            <a:r>
              <a:rPr lang="sr-Latn-RS" sz="1300" dirty="0">
                <a:solidFill>
                  <a:schemeClr val="accent5"/>
                </a:solidFill>
                <a:latin typeface="+mn-lt"/>
                <a:cs typeface="Times New Roman" panose="02020603050405020304" pitchFamily="18" charset="0"/>
              </a:rPr>
              <a:t>² Dom zdravlja u Banjoj Luci, Služba porodične medicine</a:t>
            </a:r>
            <a:r>
              <a:rPr lang="en-US" sz="1300" dirty="0">
                <a:solidFill>
                  <a:schemeClr val="accent5"/>
                </a:solidFill>
                <a:latin typeface="+mn-lt"/>
              </a:rPr>
              <a:t/>
            </a:r>
            <a:br>
              <a:rPr lang="en-US" sz="1300" dirty="0">
                <a:solidFill>
                  <a:schemeClr val="accent5"/>
                </a:solidFill>
                <a:latin typeface="+mn-lt"/>
              </a:rPr>
            </a:br>
            <a:r>
              <a:rPr lang="sr-Latn-RS" dirty="0"/>
              <a:t> 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/>
          <a:srcRect r="740" b="8594"/>
          <a:stretch/>
        </p:blipFill>
        <p:spPr>
          <a:xfrm>
            <a:off x="0" y="169333"/>
            <a:ext cx="1512711" cy="13208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6101" y="1591733"/>
            <a:ext cx="4185623" cy="135468"/>
          </a:xfrm>
        </p:spPr>
        <p:txBody>
          <a:bodyPr/>
          <a:lstStyle/>
          <a:p>
            <a:r>
              <a:rPr lang="sr-Latn-RS" sz="1400" dirty="0" smtClean="0">
                <a:solidFill>
                  <a:srgbClr val="C00000"/>
                </a:solidFill>
              </a:rPr>
              <a:t>.</a:t>
            </a:r>
            <a:endParaRPr lang="en-US" sz="1400" dirty="0">
              <a:solidFill>
                <a:srgbClr val="C00000"/>
              </a:solidFill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4178" y="1941690"/>
            <a:ext cx="4876800" cy="4775200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sr-Latn-RS" dirty="0" smtClean="0">
                <a:solidFill>
                  <a:srgbClr val="C00000"/>
                </a:solidFill>
              </a:rPr>
              <a:t>Antimikrobna rezistencija je ozbiljan problem za javno zdravlje!</a:t>
            </a:r>
            <a:endParaRPr lang="sr-Latn-RS" dirty="0">
              <a:solidFill>
                <a:srgbClr val="C00000"/>
              </a:solidFill>
            </a:endParaRPr>
          </a:p>
          <a:p>
            <a:pPr marL="0" indent="0" algn="just">
              <a:buNone/>
            </a:pPr>
            <a:r>
              <a:rPr lang="en-US" sz="1400" dirty="0" smtClean="0">
                <a:solidFill>
                  <a:srgbClr val="C00000"/>
                </a:solidFill>
              </a:rPr>
              <a:t>G</a:t>
            </a:r>
            <a:r>
              <a:rPr lang="sr-Latn-RS" sz="1400" dirty="0" smtClean="0">
                <a:solidFill>
                  <a:srgbClr val="C00000"/>
                </a:solidFill>
              </a:rPr>
              <a:t>odišnje u cijelom svijetu 700 hiljada smrtnih slučajeva je posljedica izgubljene borbe s rezistentnim infekcijama</a:t>
            </a:r>
            <a:endParaRPr lang="en-US" sz="1400" dirty="0" smtClean="0">
              <a:solidFill>
                <a:srgbClr val="C00000"/>
              </a:solidFill>
            </a:endParaRPr>
          </a:p>
          <a:p>
            <a:pPr marL="0" indent="0" algn="just">
              <a:buNone/>
            </a:pPr>
            <a:endParaRPr lang="en-US" sz="1600" dirty="0" smtClean="0">
              <a:solidFill>
                <a:srgbClr val="C00000"/>
              </a:solidFill>
            </a:endParaRPr>
          </a:p>
          <a:p>
            <a:pPr marL="0" indent="0" algn="just">
              <a:buNone/>
            </a:pPr>
            <a:r>
              <a:rPr lang="sr-Latn-RS" sz="1600" dirty="0" smtClean="0">
                <a:solidFill>
                  <a:srgbClr val="C00000"/>
                </a:solidFill>
              </a:rPr>
              <a:t>Upotreba </a:t>
            </a:r>
            <a:r>
              <a:rPr lang="sr-Latn-RS" sz="1600" dirty="0">
                <a:solidFill>
                  <a:srgbClr val="C00000"/>
                </a:solidFill>
              </a:rPr>
              <a:t>antibiotika je porasla u </a:t>
            </a:r>
            <a:r>
              <a:rPr lang="sr-Latn-RS" sz="1600" dirty="0" smtClean="0">
                <a:solidFill>
                  <a:srgbClr val="C00000"/>
                </a:solidFill>
              </a:rPr>
              <a:t>pandemiji</a:t>
            </a:r>
            <a:r>
              <a:rPr lang="en-US" sz="1600" dirty="0" smtClean="0">
                <a:solidFill>
                  <a:srgbClr val="C00000"/>
                </a:solidFill>
              </a:rPr>
              <a:t> COVID 19</a:t>
            </a:r>
          </a:p>
          <a:p>
            <a:pPr marL="0" indent="0" algn="just">
              <a:buNone/>
            </a:pPr>
            <a:r>
              <a:rPr lang="sr-Latn-RS" sz="1400" dirty="0">
                <a:solidFill>
                  <a:srgbClr val="C00000"/>
                </a:solidFill>
                <a:cs typeface="Times New Roman" panose="02020603050405020304" pitchFamily="18" charset="0"/>
              </a:rPr>
              <a:t>Cilj </a:t>
            </a:r>
            <a:r>
              <a:rPr lang="sr-Latn-RS" sz="1400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je </a:t>
            </a:r>
            <a:r>
              <a:rPr lang="sr-Latn-RS" sz="1400" dirty="0">
                <a:solidFill>
                  <a:srgbClr val="C00000"/>
                </a:solidFill>
                <a:cs typeface="Times New Roman" panose="02020603050405020304" pitchFamily="18" charset="0"/>
              </a:rPr>
              <a:t>bio da se prouči učestalost propisivanja antibiotika kod pacijenata pregledanih u  ambulantama za respiratorne infekcije </a:t>
            </a:r>
            <a:r>
              <a:rPr lang="sr-Latn-RS" sz="1400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ARI </a:t>
            </a:r>
            <a:r>
              <a:rPr lang="sr-Latn-RS" sz="1400" dirty="0">
                <a:solidFill>
                  <a:srgbClr val="C00000"/>
                </a:solidFill>
                <a:cs typeface="Times New Roman" panose="02020603050405020304" pitchFamily="18" charset="0"/>
              </a:rPr>
              <a:t>Doma zdravlja u Banjaluci </a:t>
            </a:r>
            <a:r>
              <a:rPr lang="sr-Latn-RS" sz="1400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. </a:t>
            </a:r>
          </a:p>
          <a:p>
            <a:pPr marL="0" indent="0" algn="just">
              <a:buNone/>
            </a:pPr>
            <a:endParaRPr lang="sr-Latn-RS" sz="1400" dirty="0" smtClean="0">
              <a:solidFill>
                <a:srgbClr val="C00000"/>
              </a:solidFill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sr-Latn-RS" sz="1400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Istraživanje </a:t>
            </a:r>
            <a:r>
              <a:rPr lang="sr-Latn-RS" sz="1400" dirty="0">
                <a:solidFill>
                  <a:srgbClr val="C00000"/>
                </a:solidFill>
                <a:cs typeface="Times New Roman" panose="02020603050405020304" pitchFamily="18" charset="0"/>
              </a:rPr>
              <a:t>je urađeno kao retrospektivna analiza podataka za period od marta do jula 2020. godine.</a:t>
            </a:r>
            <a:r>
              <a:rPr lang="en-US" sz="1400" dirty="0">
                <a:solidFill>
                  <a:srgbClr val="C00000"/>
                </a:solidFill>
                <a:cs typeface="Times New Roman" panose="02020603050405020304" pitchFamily="18" charset="0"/>
              </a:rPr>
              <a:t> </a:t>
            </a:r>
            <a:r>
              <a:rPr lang="sr-Latn-RS" sz="1400" dirty="0">
                <a:solidFill>
                  <a:srgbClr val="C00000"/>
                </a:solidFill>
                <a:cs typeface="Times New Roman" panose="02020603050405020304" pitchFamily="18" charset="0"/>
              </a:rPr>
              <a:t>Analizirani su sledeći podaci: pol, dob, dijagnoza,  propisana antibiotska </a:t>
            </a:r>
            <a:r>
              <a:rPr lang="sr-Latn-RS" sz="1400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terapija</a:t>
            </a:r>
            <a:endParaRPr lang="en-US" sz="1400" dirty="0">
              <a:solidFill>
                <a:srgbClr val="C00000"/>
              </a:solidFill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sr-Latn-RS" sz="1400" dirty="0" smtClean="0">
              <a:solidFill>
                <a:srgbClr val="C00000"/>
              </a:solidFill>
              <a:latin typeface="+mj-lt"/>
            </a:endParaRPr>
          </a:p>
          <a:p>
            <a:pPr marL="0" indent="0">
              <a:buNone/>
            </a:pPr>
            <a:endParaRPr lang="en-US" sz="1400" dirty="0">
              <a:solidFill>
                <a:srgbClr val="C00000"/>
              </a:solidFill>
            </a:endParaRPr>
          </a:p>
          <a:p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86783" y="1212716"/>
            <a:ext cx="4185618" cy="96795"/>
          </a:xfrm>
        </p:spPr>
        <p:txBody>
          <a:bodyPr/>
          <a:lstStyle/>
          <a:p>
            <a:r>
              <a:rPr lang="sr-Latn-RS" dirty="0"/>
              <a:t> </a:t>
            </a:r>
            <a:r>
              <a:rPr lang="sr-Latn-RS" dirty="0" smtClean="0"/>
              <a:t> </a:t>
            </a:r>
            <a:r>
              <a:rPr lang="sr-Latn-RS" sz="800" dirty="0" smtClean="0">
                <a:solidFill>
                  <a:srgbClr val="C00000"/>
                </a:solidFill>
              </a:rPr>
              <a:t> .</a:t>
            </a:r>
            <a:endParaRPr lang="en-US" sz="800" dirty="0">
              <a:solidFill>
                <a:srgbClr val="C00000"/>
              </a:solidFill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113867" y="1879289"/>
            <a:ext cx="6299199" cy="4487644"/>
          </a:xfrm>
          <a:effectLst>
            <a:glow rad="127000">
              <a:schemeClr val="bg1">
                <a:alpha val="90000"/>
              </a:schemeClr>
            </a:glow>
          </a:effectLst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sr-Latn-RS" sz="1400" dirty="0" smtClean="0">
                <a:solidFill>
                  <a:srgbClr val="C00000"/>
                </a:solidFill>
              </a:rPr>
              <a:t>Od ukupno 242 pregledana pacijenata, trećina je dobila antibiotik.</a:t>
            </a:r>
            <a:endParaRPr lang="en-US" sz="1400" dirty="0" smtClean="0">
              <a:solidFill>
                <a:srgbClr val="C00000"/>
              </a:solidFill>
            </a:endParaRPr>
          </a:p>
          <a:p>
            <a:pPr marL="0" indent="0" algn="just">
              <a:buNone/>
            </a:pPr>
            <a:endParaRPr lang="en-US" sz="1600" dirty="0" smtClean="0">
              <a:solidFill>
                <a:srgbClr val="C00000"/>
              </a:solidFill>
            </a:endParaRPr>
          </a:p>
          <a:p>
            <a:pPr marL="0" indent="0" algn="just">
              <a:buNone/>
            </a:pPr>
            <a:r>
              <a:rPr lang="sr-Latn-RS" dirty="0" smtClean="0">
                <a:solidFill>
                  <a:srgbClr val="C00000"/>
                </a:solidFill>
              </a:rPr>
              <a:t>Azitromicin </a:t>
            </a:r>
            <a:r>
              <a:rPr lang="sr-Latn-RS" dirty="0" smtClean="0">
                <a:solidFill>
                  <a:srgbClr val="C00000"/>
                </a:solidFill>
              </a:rPr>
              <a:t>i Amoksiklav je propisan za 80% pacijenata</a:t>
            </a:r>
            <a:endParaRPr lang="en-US" dirty="0">
              <a:solidFill>
                <a:srgbClr val="C00000"/>
              </a:solidFill>
            </a:endParaRPr>
          </a:p>
          <a:p>
            <a:endParaRPr lang="sr-Latn-RS" sz="1600" dirty="0" smtClean="0">
              <a:solidFill>
                <a:srgbClr val="C00000"/>
              </a:solidFill>
            </a:endParaRPr>
          </a:p>
          <a:p>
            <a:endParaRPr lang="sr-Latn-RS" dirty="0" smtClean="0"/>
          </a:p>
          <a:p>
            <a:pPr marL="0" indent="0">
              <a:buNone/>
            </a:pPr>
            <a:endParaRPr lang="sr-Latn-RS" sz="14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r-Latn-RS" sz="14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sr-Latn-RS" sz="1400" dirty="0" smtClean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sr-Latn-RS" sz="1400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Republika Srpska je zemalja </a:t>
            </a:r>
            <a:r>
              <a:rPr lang="sr-Latn-RS" sz="1400" dirty="0">
                <a:solidFill>
                  <a:srgbClr val="C00000"/>
                </a:solidFill>
                <a:cs typeface="Times New Roman" panose="02020603050405020304" pitchFamily="18" charset="0"/>
              </a:rPr>
              <a:t>sa visokim procentom infekcija izazvanim rezistentnim </a:t>
            </a:r>
            <a:r>
              <a:rPr lang="sr-Latn-RS" sz="1400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mikroorganizmima.</a:t>
            </a:r>
          </a:p>
          <a:p>
            <a:pPr marL="0" indent="0" algn="just">
              <a:buNone/>
            </a:pPr>
            <a:r>
              <a:rPr lang="sr-Latn-RS" sz="1400" dirty="0" smtClean="0">
                <a:solidFill>
                  <a:srgbClr val="C00000"/>
                </a:solidFill>
                <a:cs typeface="Times New Roman" panose="02020603050405020304" pitchFamily="18" charset="0"/>
              </a:rPr>
              <a:t>Potrebno je što prije smanjiti bespotrebno propisivnje antibiotika!!!!</a:t>
            </a:r>
          </a:p>
          <a:p>
            <a:endParaRPr lang="en-US" dirty="0"/>
          </a:p>
        </p:txBody>
      </p:sp>
      <p:graphicFrame>
        <p:nvGraphicFramePr>
          <p:cNvPr id="7" name="Chart 6"/>
          <p:cNvGraphicFramePr/>
          <p:nvPr>
            <p:extLst>
              <p:ext uri="{D42A27DB-BD31-4B8C-83A1-F6EECF244321}">
                <p14:modId xmlns:p14="http://schemas.microsoft.com/office/powerpoint/2010/main" val="770987909"/>
              </p:ext>
            </p:extLst>
          </p:nvPr>
        </p:nvGraphicFramePr>
        <p:xfrm>
          <a:off x="5825067" y="3183468"/>
          <a:ext cx="3262488" cy="14901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627240969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125</TotalTime>
  <Words>143</Words>
  <Application>Microsoft Office PowerPoint</Application>
  <PresentationFormat>Widescreen</PresentationFormat>
  <Paragraphs>22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Times New Roman</vt:lpstr>
      <vt:lpstr>Trebuchet MS</vt:lpstr>
      <vt:lpstr>Wingdings 3</vt:lpstr>
      <vt:lpstr>Facet</vt:lpstr>
      <vt:lpstr>Poterba antibiotika tokom pandemije  COVID-19 u Domu zdravlja Banja Luka   Tijana Pejić ¹ ² ¹ Medicinski fakultet, Univerzitet u Banjoj Luci, Republika Srpska ² Dom zdravlja u Banjoj Luci, Služba porodične medicine   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Upotreba antibiotika tokom pandemije  COVID-19 u Domu zdravlja Banja Luka   Tijana Pejić ¹ ² ¹ Medicinski fakultet, Univerzitet u Banjoj Luci, Republika Srpska ² Dom zdravlja u Banjoj Luci, Služba porodične medicine</dc:title>
  <dc:creator>Tijana</dc:creator>
  <cp:lastModifiedBy>Tijana</cp:lastModifiedBy>
  <cp:revision>15</cp:revision>
  <dcterms:created xsi:type="dcterms:W3CDTF">2023-01-29T12:14:00Z</dcterms:created>
  <dcterms:modified xsi:type="dcterms:W3CDTF">2023-01-29T14:25:26Z</dcterms:modified>
</cp:coreProperties>
</file>