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7" r:id="rId1"/>
  </p:sldMasterIdLst>
  <p:sldIdLst>
    <p:sldId id="256" r:id="rId2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66" autoAdjust="0"/>
    <p:restoredTop sz="95884"/>
  </p:normalViewPr>
  <p:slideViewPr>
    <p:cSldViewPr snapToGrid="0" snapToObjects="1">
      <p:cViewPr>
        <p:scale>
          <a:sx n="34" d="100"/>
          <a:sy n="34" d="100"/>
        </p:scale>
        <p:origin x="221" y="-529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BMD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814-4CE1-B305-46B9BA64878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814-4CE1-B305-46B9BA64878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814-4CE1-B305-46B9BA64878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814-4CE1-B305-46B9BA648780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24,00%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7814-4CE1-B305-46B9BA64878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36,00%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7814-4CE1-B305-46B9BA64878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40,00%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7814-4CE1-B305-46B9BA6487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3"/>
                <c:pt idx="0">
                  <c:v>Osteoporoza</c:v>
                </c:pt>
                <c:pt idx="1">
                  <c:v>Osteopenija</c:v>
                </c:pt>
                <c:pt idx="2">
                  <c:v>Normalno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0.24</c:v>
                </c:pt>
                <c:pt idx="1">
                  <c:v>0.36</c:v>
                </c:pt>
                <c:pt idx="2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814-4CE1-B305-46B9BA648780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Ukupno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&gt;45</c:v>
                </c:pt>
                <c:pt idx="1">
                  <c:v>45-65</c:v>
                </c:pt>
                <c:pt idx="2">
                  <c:v>&gt;65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</c:v>
                </c:pt>
                <c:pt idx="1">
                  <c:v>40</c:v>
                </c:pt>
                <c:pt idx="2" formatCode="0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19-42B9-BEAE-C944D4B91B7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Na KST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&gt;45</c:v>
                </c:pt>
                <c:pt idx="1">
                  <c:v>45-65</c:v>
                </c:pt>
                <c:pt idx="2">
                  <c:v>&gt;65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A19-42B9-BEAE-C944D4B91B7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Rizik od frakture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&gt;45</c:v>
                </c:pt>
                <c:pt idx="1">
                  <c:v>45-65</c:v>
                </c:pt>
                <c:pt idx="2">
                  <c:v>&gt;65</c:v>
                </c:pt>
              </c:strCache>
            </c:strRef>
          </c:cat>
          <c:val>
            <c:numRef>
              <c:f>Sheet1!$D$2:$D$5</c:f>
              <c:numCache>
                <c:formatCode>0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A19-42B9-BEAE-C944D4B91B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94209536"/>
        <c:axId val="894211176"/>
      </c:barChart>
      <c:catAx>
        <c:axId val="894209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94211176"/>
        <c:crosses val="autoZero"/>
        <c:auto val="1"/>
        <c:lblAlgn val="ctr"/>
        <c:lblOffset val="100"/>
        <c:noMultiLvlLbl val="0"/>
      </c:catAx>
      <c:valAx>
        <c:axId val="894211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94209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28030" y="-52850"/>
            <a:ext cx="30360648" cy="42909462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43331" y="15007743"/>
            <a:ext cx="19291903" cy="10275287"/>
          </a:xfrm>
        </p:spPr>
        <p:txBody>
          <a:bodyPr anchor="b">
            <a:noAutofit/>
          </a:bodyPr>
          <a:lstStyle>
            <a:lvl1pPr algn="r">
              <a:defRPr sz="17879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31" y="25283021"/>
            <a:ext cx="19291903" cy="684622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513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027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541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054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568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082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36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95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3" y="16857296"/>
            <a:ext cx="21016888" cy="11400487"/>
          </a:xfrm>
        </p:spPr>
        <p:txBody>
          <a:bodyPr anchor="b"/>
          <a:lstStyle>
            <a:lvl1pPr algn="l">
              <a:defRPr sz="13244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3" y="28257774"/>
            <a:ext cx="21016888" cy="5370131"/>
          </a:xfrm>
        </p:spPr>
        <p:txBody>
          <a:bodyPr anchor="t"/>
          <a:lstStyle>
            <a:lvl1pPr marL="0" indent="0" algn="l">
              <a:buNone/>
              <a:defRPr sz="6622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513743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849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7" y="3804779"/>
            <a:ext cx="21016885" cy="82436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18349" y="13485176"/>
            <a:ext cx="10224536" cy="24221587"/>
          </a:xfrm>
        </p:spPr>
        <p:txBody>
          <a:bodyPr>
            <a:normAutofit/>
          </a:bodyPr>
          <a:lstStyle>
            <a:lvl1pPr>
              <a:defRPr sz="5960"/>
            </a:lvl1pPr>
            <a:lvl2pPr>
              <a:defRPr sz="5297"/>
            </a:lvl2pPr>
            <a:lvl3pPr>
              <a:defRPr sz="4635"/>
            </a:lvl3pPr>
            <a:lvl4pPr>
              <a:defRPr sz="3973"/>
            </a:lvl4pPr>
            <a:lvl5pPr>
              <a:defRPr sz="3973"/>
            </a:lvl5pPr>
            <a:lvl6pPr>
              <a:defRPr sz="3973"/>
            </a:lvl6pPr>
            <a:lvl7pPr>
              <a:defRPr sz="3973"/>
            </a:lvl7pPr>
            <a:lvl8pPr>
              <a:defRPr sz="3973"/>
            </a:lvl8pPr>
            <a:lvl9pPr>
              <a:defRPr sz="397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10693" y="13485186"/>
            <a:ext cx="10224539" cy="24221593"/>
          </a:xfrm>
        </p:spPr>
        <p:txBody>
          <a:bodyPr>
            <a:normAutofit/>
          </a:bodyPr>
          <a:lstStyle>
            <a:lvl1pPr>
              <a:defRPr sz="5960"/>
            </a:lvl1pPr>
            <a:lvl2pPr>
              <a:defRPr sz="5297"/>
            </a:lvl2pPr>
            <a:lvl3pPr>
              <a:defRPr sz="4635"/>
            </a:lvl3pPr>
            <a:lvl4pPr>
              <a:defRPr sz="3973"/>
            </a:lvl4pPr>
            <a:lvl5pPr>
              <a:defRPr sz="3973"/>
            </a:lvl5pPr>
            <a:lvl6pPr>
              <a:defRPr sz="3973"/>
            </a:lvl6pPr>
            <a:lvl7pPr>
              <a:defRPr sz="3973"/>
            </a:lvl7pPr>
            <a:lvl8pPr>
              <a:defRPr sz="3973"/>
            </a:lvl8pPr>
            <a:lvl9pPr>
              <a:defRPr sz="397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891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6" y="3804779"/>
            <a:ext cx="21016881" cy="82436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4" y="13487635"/>
            <a:ext cx="10233022" cy="3596702"/>
          </a:xfrm>
        </p:spPr>
        <p:txBody>
          <a:bodyPr anchor="b">
            <a:noAutofit/>
          </a:bodyPr>
          <a:lstStyle>
            <a:lvl1pPr marL="0" indent="0">
              <a:buNone/>
              <a:defRPr sz="7946" b="0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8344" y="17084347"/>
            <a:ext cx="10233022" cy="2062243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2204" y="13487635"/>
            <a:ext cx="10233022" cy="3596702"/>
          </a:xfrm>
        </p:spPr>
        <p:txBody>
          <a:bodyPr anchor="b">
            <a:noAutofit/>
          </a:bodyPr>
          <a:lstStyle>
            <a:lvl1pPr marL="0" indent="0">
              <a:buNone/>
              <a:defRPr sz="7946" b="0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2204" y="17084347"/>
            <a:ext cx="10233022" cy="2062243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684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4" y="3804779"/>
            <a:ext cx="21016885" cy="82436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317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200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4" y="9353440"/>
            <a:ext cx="9238118" cy="7979463"/>
          </a:xfrm>
        </p:spPr>
        <p:txBody>
          <a:bodyPr anchor="b">
            <a:normAutofit/>
          </a:bodyPr>
          <a:lstStyle>
            <a:lvl1pPr>
              <a:defRPr sz="662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24270" y="3213874"/>
            <a:ext cx="11210957" cy="3449289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8344" y="17332900"/>
            <a:ext cx="9238118" cy="16130671"/>
          </a:xfrm>
        </p:spPr>
        <p:txBody>
          <a:bodyPr>
            <a:normAutofit/>
          </a:bodyPr>
          <a:lstStyle>
            <a:lvl1pPr marL="0" indent="0">
              <a:buNone/>
              <a:defRPr sz="4635"/>
            </a:lvl1pPr>
            <a:lvl2pPr marL="1135308" indent="0">
              <a:buNone/>
              <a:defRPr sz="3476"/>
            </a:lvl2pPr>
            <a:lvl3pPr marL="2270615" indent="0">
              <a:buNone/>
              <a:defRPr sz="2980"/>
            </a:lvl3pPr>
            <a:lvl4pPr marL="3405923" indent="0">
              <a:buNone/>
              <a:defRPr sz="2483"/>
            </a:lvl4pPr>
            <a:lvl5pPr marL="4541230" indent="0">
              <a:buNone/>
              <a:defRPr sz="2483"/>
            </a:lvl5pPr>
            <a:lvl6pPr marL="5676538" indent="0">
              <a:buNone/>
              <a:defRPr sz="2483"/>
            </a:lvl6pPr>
            <a:lvl7pPr marL="6811846" indent="0">
              <a:buNone/>
              <a:defRPr sz="2483"/>
            </a:lvl7pPr>
            <a:lvl8pPr marL="7947153" indent="0">
              <a:buNone/>
              <a:defRPr sz="2483"/>
            </a:lvl8pPr>
            <a:lvl9pPr marL="9082461" indent="0">
              <a:buNone/>
              <a:defRPr sz="248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28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4" y="29962634"/>
            <a:ext cx="21016885" cy="3537259"/>
          </a:xfrm>
        </p:spPr>
        <p:txBody>
          <a:bodyPr anchor="b">
            <a:normAutofit/>
          </a:bodyPr>
          <a:lstStyle>
            <a:lvl1pPr algn="l">
              <a:defRPr sz="7946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018344" y="3804779"/>
            <a:ext cx="21016885" cy="24002800"/>
          </a:xfrm>
        </p:spPr>
        <p:txBody>
          <a:bodyPr anchor="t">
            <a:normAutofit/>
          </a:bodyPr>
          <a:lstStyle>
            <a:lvl1pPr marL="0" indent="0" algn="ctr">
              <a:buNone/>
              <a:defRPr sz="5297"/>
            </a:lvl1pPr>
            <a:lvl2pPr marL="1513743" indent="0">
              <a:buNone/>
              <a:defRPr sz="5297"/>
            </a:lvl2pPr>
            <a:lvl3pPr marL="3027487" indent="0">
              <a:buNone/>
              <a:defRPr sz="5297"/>
            </a:lvl3pPr>
            <a:lvl4pPr marL="4541230" indent="0">
              <a:buNone/>
              <a:defRPr sz="5297"/>
            </a:lvl4pPr>
            <a:lvl5pPr marL="6054974" indent="0">
              <a:buNone/>
              <a:defRPr sz="5297"/>
            </a:lvl5pPr>
            <a:lvl6pPr marL="7568717" indent="0">
              <a:buNone/>
              <a:defRPr sz="5297"/>
            </a:lvl6pPr>
            <a:lvl7pPr marL="9082461" indent="0">
              <a:buNone/>
              <a:defRPr sz="5297"/>
            </a:lvl7pPr>
            <a:lvl8pPr marL="10596204" indent="0">
              <a:buNone/>
              <a:defRPr sz="5297"/>
            </a:lvl8pPr>
            <a:lvl9pPr marL="12109948" indent="0">
              <a:buNone/>
              <a:defRPr sz="529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8344" y="33499893"/>
            <a:ext cx="21016885" cy="4206877"/>
          </a:xfrm>
        </p:spPr>
        <p:txBody>
          <a:bodyPr>
            <a:normAutofit/>
          </a:bodyPr>
          <a:lstStyle>
            <a:lvl1pPr marL="0" indent="0">
              <a:buNone/>
              <a:defRPr sz="3973"/>
            </a:lvl1pPr>
            <a:lvl2pPr marL="1513743" indent="0">
              <a:buNone/>
              <a:defRPr sz="3973"/>
            </a:lvl2pPr>
            <a:lvl3pPr marL="3027487" indent="0">
              <a:buNone/>
              <a:defRPr sz="3311"/>
            </a:lvl3pPr>
            <a:lvl4pPr marL="4541230" indent="0">
              <a:buNone/>
              <a:defRPr sz="2980"/>
            </a:lvl4pPr>
            <a:lvl5pPr marL="6054974" indent="0">
              <a:buNone/>
              <a:defRPr sz="2980"/>
            </a:lvl5pPr>
            <a:lvl6pPr marL="7568717" indent="0">
              <a:buNone/>
              <a:defRPr sz="2980"/>
            </a:lvl6pPr>
            <a:lvl7pPr marL="9082461" indent="0">
              <a:buNone/>
              <a:defRPr sz="2980"/>
            </a:lvl7pPr>
            <a:lvl8pPr marL="10596204" indent="0">
              <a:buNone/>
              <a:defRPr sz="2980"/>
            </a:lvl8pPr>
            <a:lvl9pPr marL="12109948" indent="0">
              <a:buNone/>
              <a:defRPr sz="29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574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7" y="3804779"/>
            <a:ext cx="21016885" cy="21243349"/>
          </a:xfrm>
        </p:spPr>
        <p:txBody>
          <a:bodyPr anchor="ctr">
            <a:normAutofit/>
          </a:bodyPr>
          <a:lstStyle>
            <a:lvl1pPr algn="l">
              <a:defRPr sz="1456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7" y="27901712"/>
            <a:ext cx="21016885" cy="9805058"/>
          </a:xfrm>
        </p:spPr>
        <p:txBody>
          <a:bodyPr anchor="ctr">
            <a:normAutofit/>
          </a:bodyPr>
          <a:lstStyle>
            <a:lvl1pPr marL="0" indent="0" algn="l">
              <a:buNone/>
              <a:defRPr sz="59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513743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637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5596" y="3804779"/>
            <a:ext cx="20104615" cy="18865362"/>
          </a:xfrm>
        </p:spPr>
        <p:txBody>
          <a:bodyPr anchor="ctr">
            <a:normAutofit/>
          </a:bodyPr>
          <a:lstStyle>
            <a:lvl1pPr algn="l">
              <a:defRPr sz="1456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645587" y="22670141"/>
            <a:ext cx="17944633" cy="2377987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529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513743" indent="0">
              <a:buFontTx/>
              <a:buNone/>
              <a:defRPr/>
            </a:lvl2pPr>
            <a:lvl3pPr marL="3027487" indent="0">
              <a:buFontTx/>
              <a:buNone/>
              <a:defRPr/>
            </a:lvl3pPr>
            <a:lvl4pPr marL="4541230" indent="0">
              <a:buFontTx/>
              <a:buNone/>
              <a:defRPr/>
            </a:lvl4pPr>
            <a:lvl5pPr marL="6054974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3" y="27901712"/>
            <a:ext cx="21016888" cy="9805058"/>
          </a:xfrm>
        </p:spPr>
        <p:txBody>
          <a:bodyPr anchor="ctr">
            <a:normAutofit/>
          </a:bodyPr>
          <a:lstStyle>
            <a:lvl1pPr marL="0" indent="0" algn="l">
              <a:buNone/>
              <a:defRPr sz="59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513743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598227" y="4933093"/>
            <a:ext cx="1514155" cy="3649842"/>
          </a:xfrm>
          <a:prstGeom prst="rect">
            <a:avLst/>
          </a:prstGeom>
        </p:spPr>
        <p:txBody>
          <a:bodyPr vert="horz" lIns="302752" tIns="151376" rIns="302752" bIns="151376" rtlCol="0" anchor="ctr">
            <a:noAutofit/>
          </a:bodyPr>
          <a:lstStyle/>
          <a:p>
            <a:pPr lvl="0"/>
            <a:r>
              <a:rPr lang="en-US" sz="26487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341212" y="18016252"/>
            <a:ext cx="1514155" cy="3649842"/>
          </a:xfrm>
          <a:prstGeom prst="rect">
            <a:avLst/>
          </a:prstGeom>
        </p:spPr>
        <p:txBody>
          <a:bodyPr vert="horz" lIns="302752" tIns="151376" rIns="302752" bIns="151376" rtlCol="0" anchor="ctr">
            <a:noAutofit/>
          </a:bodyPr>
          <a:lstStyle/>
          <a:p>
            <a:pPr lvl="0"/>
            <a:r>
              <a:rPr lang="en-US" sz="26487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98520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343" y="12058378"/>
            <a:ext cx="21016888" cy="16199396"/>
          </a:xfrm>
        </p:spPr>
        <p:txBody>
          <a:bodyPr anchor="b">
            <a:normAutofit/>
          </a:bodyPr>
          <a:lstStyle>
            <a:lvl1pPr algn="l">
              <a:defRPr sz="1456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3" y="28257774"/>
            <a:ext cx="21016888" cy="9448996"/>
          </a:xfrm>
        </p:spPr>
        <p:txBody>
          <a:bodyPr anchor="t">
            <a:normAutofit/>
          </a:bodyPr>
          <a:lstStyle>
            <a:lvl1pPr marL="0" indent="0" algn="l">
              <a:buNone/>
              <a:defRPr sz="59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513743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813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5596" y="3804779"/>
            <a:ext cx="20104615" cy="18865362"/>
          </a:xfrm>
        </p:spPr>
        <p:txBody>
          <a:bodyPr anchor="ctr">
            <a:normAutofit/>
          </a:bodyPr>
          <a:lstStyle>
            <a:lvl1pPr algn="l">
              <a:defRPr sz="1456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018338" y="25048128"/>
            <a:ext cx="21016891" cy="320964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7946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513743" indent="0">
              <a:buFontTx/>
              <a:buNone/>
              <a:defRPr/>
            </a:lvl2pPr>
            <a:lvl3pPr marL="3027487" indent="0">
              <a:buFontTx/>
              <a:buNone/>
              <a:defRPr/>
            </a:lvl3pPr>
            <a:lvl4pPr marL="4541230" indent="0">
              <a:buFontTx/>
              <a:buNone/>
              <a:defRPr/>
            </a:lvl4pPr>
            <a:lvl5pPr marL="6054974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3" y="28257774"/>
            <a:ext cx="21016888" cy="9448996"/>
          </a:xfrm>
        </p:spPr>
        <p:txBody>
          <a:bodyPr anchor="t">
            <a:normAutofit/>
          </a:bodyPr>
          <a:lstStyle>
            <a:lvl1pPr marL="0" indent="0" algn="l">
              <a:buNone/>
              <a:defRPr sz="59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513743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598227" y="4933093"/>
            <a:ext cx="1514155" cy="3649842"/>
          </a:xfrm>
          <a:prstGeom prst="rect">
            <a:avLst/>
          </a:prstGeom>
        </p:spPr>
        <p:txBody>
          <a:bodyPr vert="horz" lIns="302752" tIns="151376" rIns="302752" bIns="151376" rtlCol="0" anchor="ctr">
            <a:noAutofit/>
          </a:bodyPr>
          <a:lstStyle/>
          <a:p>
            <a:pPr lvl="0"/>
            <a:r>
              <a:rPr lang="en-US" sz="26487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341212" y="18016252"/>
            <a:ext cx="1514155" cy="3649842"/>
          </a:xfrm>
          <a:prstGeom prst="rect">
            <a:avLst/>
          </a:prstGeom>
        </p:spPr>
        <p:txBody>
          <a:bodyPr vert="horz" lIns="302752" tIns="151376" rIns="302752" bIns="151376" rtlCol="0" anchor="ctr">
            <a:noAutofit/>
          </a:bodyPr>
          <a:lstStyle/>
          <a:p>
            <a:pPr lvl="0"/>
            <a:r>
              <a:rPr lang="en-US" sz="26487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4900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9036" y="3804779"/>
            <a:ext cx="20996195" cy="18865362"/>
          </a:xfrm>
        </p:spPr>
        <p:txBody>
          <a:bodyPr anchor="ctr">
            <a:normAutofit/>
          </a:bodyPr>
          <a:lstStyle>
            <a:lvl1pPr algn="l">
              <a:defRPr sz="1456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018338" y="25048128"/>
            <a:ext cx="21016891" cy="320964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7946">
                <a:solidFill>
                  <a:schemeClr val="accent1"/>
                </a:solidFill>
              </a:defRPr>
            </a:lvl1pPr>
            <a:lvl2pPr marL="1513743" indent="0">
              <a:buFontTx/>
              <a:buNone/>
              <a:defRPr/>
            </a:lvl2pPr>
            <a:lvl3pPr marL="3027487" indent="0">
              <a:buFontTx/>
              <a:buNone/>
              <a:defRPr/>
            </a:lvl3pPr>
            <a:lvl4pPr marL="4541230" indent="0">
              <a:buFontTx/>
              <a:buNone/>
              <a:defRPr/>
            </a:lvl4pPr>
            <a:lvl5pPr marL="6054974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3" y="28257774"/>
            <a:ext cx="21016888" cy="9448996"/>
          </a:xfrm>
        </p:spPr>
        <p:txBody>
          <a:bodyPr anchor="t">
            <a:normAutofit/>
          </a:bodyPr>
          <a:lstStyle>
            <a:lvl1pPr marL="0" indent="0" algn="l">
              <a:buNone/>
              <a:defRPr sz="59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513743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308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580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9790507" y="3804782"/>
            <a:ext cx="3240785" cy="3277659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18344" y="3804782"/>
            <a:ext cx="17200407" cy="3277659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45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28032" y="-52850"/>
            <a:ext cx="30360652" cy="42909462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8346" y="3804779"/>
            <a:ext cx="21016881" cy="82436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8344" y="13485186"/>
            <a:ext cx="21016885" cy="242215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896472" y="37706779"/>
            <a:ext cx="2265118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9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8346" y="37706779"/>
            <a:ext cx="15306375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9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37920" y="37706779"/>
            <a:ext cx="1697312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98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138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1513743" rtl="0" eaLnBrk="1" latinLnBrk="0" hangingPunct="1">
        <a:spcBef>
          <a:spcPct val="0"/>
        </a:spcBef>
        <a:buNone/>
        <a:defRPr sz="11919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135308" indent="-1135308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9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459833" indent="-946090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29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784359" indent="-756872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63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298102" indent="-756872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397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811846" indent="-756872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397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325589" indent="-756872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397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839333" indent="-756872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397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353076" indent="-756872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397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866820" indent="-756872" algn="l" defTabSz="1513743" rtl="0" eaLnBrk="1" latinLnBrk="0" hangingPunct="1">
        <a:spcBef>
          <a:spcPts val="331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397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1513743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CBB6C280-D273-86BC-044A-E6BEE3B97D92}"/>
              </a:ext>
            </a:extLst>
          </p:cNvPr>
          <p:cNvSpPr/>
          <p:nvPr/>
        </p:nvSpPr>
        <p:spPr>
          <a:xfrm>
            <a:off x="1" y="657564"/>
            <a:ext cx="20055840" cy="8046718"/>
          </a:xfrm>
          <a:prstGeom prst="flowChartProcess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en-US" sz="4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POJAV</a:t>
            </a:r>
            <a:r>
              <a:rPr lang="mk-MK" sz="4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</a:t>
            </a:r>
            <a:r>
              <a:rPr lang="en-US" sz="4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OSTEOPENIJE I OSTEOPOROZE KOD PACIJENTKE </a:t>
            </a:r>
            <a:r>
              <a:rPr lang="sr-Latn-BA" sz="4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KOJE PRIMAJU UPOREĐENO SA ONIMA KOJE NE PRIMAJU </a:t>
            </a:r>
            <a:r>
              <a:rPr lang="en-US" sz="4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HRONIĆNU KORTIKOSTEROIDNU TERAPIJU; RETROSPETIVNA KOHORTNA STUDIJA PO STAROSNIM GRUPAMA</a:t>
            </a:r>
            <a:endParaRPr lang="en-US" sz="4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15" name="Flowchart: Process 14">
            <a:extLst>
              <a:ext uri="{FF2B5EF4-FFF2-40B4-BE49-F238E27FC236}">
                <a16:creationId xmlns:a16="http://schemas.microsoft.com/office/drawing/2014/main" id="{D827B56C-6570-823D-7576-CE8DE8D26951}"/>
              </a:ext>
            </a:extLst>
          </p:cNvPr>
          <p:cNvSpPr/>
          <p:nvPr/>
        </p:nvSpPr>
        <p:spPr>
          <a:xfrm>
            <a:off x="0" y="23718362"/>
            <a:ext cx="14588965" cy="7647685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just"/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Istraživanje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dizajnirano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kao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populaciono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bazirana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retrospektivna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studija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koristeći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rezultate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dobijeni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merenjem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BMD (Bone mineral 	density)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primenom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ultrazvućne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denzitometrije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U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studiji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uključeno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100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žena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podeljene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 tri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do 45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godina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	od 45 do 65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godina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znad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65 	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godina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571500" indent="-571500" algn="just">
              <a:buFontTx/>
              <a:buChar char="-"/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50%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primaju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redovnu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kortikosteroidnu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terapiju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zbog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drugih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hroničnih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bolesti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dozi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od 7,5 do 10mg/dan.</a:t>
            </a:r>
          </a:p>
          <a:p>
            <a:pPr marL="571500" indent="-571500" algn="just">
              <a:buFontTx/>
              <a:buChar char="-"/>
            </a:pP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just"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24,00% od ispitanika je imalo BMD u prilogu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osteoporoze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36,00%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osteopenije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 40,00% BMD u prilogu normalne koštane mase. 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6D365A7C-55BF-2EF1-65FB-92B02C8F43D5}"/>
              </a:ext>
            </a:extLst>
          </p:cNvPr>
          <p:cNvSpPr/>
          <p:nvPr/>
        </p:nvSpPr>
        <p:spPr>
          <a:xfrm>
            <a:off x="1442323" y="20914201"/>
            <a:ext cx="11643360" cy="2804161"/>
          </a:xfrm>
          <a:prstGeom prst="flowChartProcess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BA" sz="4800" dirty="0">
                <a:latin typeface="Arial" panose="020B0604020202020204" pitchFamily="34" charset="0"/>
                <a:cs typeface="Arial" panose="020B0604020202020204" pitchFamily="34" charset="0"/>
              </a:rPr>
              <a:t>METODI I RE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ZULTATI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EFE032D-EBA0-A67B-F84A-6CB9EBB1A897}"/>
              </a:ext>
            </a:extLst>
          </p:cNvPr>
          <p:cNvSpPr/>
          <p:nvPr/>
        </p:nvSpPr>
        <p:spPr>
          <a:xfrm>
            <a:off x="20726401" y="3840480"/>
            <a:ext cx="9548812" cy="7010400"/>
          </a:xfrm>
          <a:prstGeom prst="ellipse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/>
          </a:p>
        </p:txBody>
      </p:sp>
      <p:sp>
        <p:nvSpPr>
          <p:cNvPr id="22" name="Flowchart: Process 21">
            <a:extLst>
              <a:ext uri="{FF2B5EF4-FFF2-40B4-BE49-F238E27FC236}">
                <a16:creationId xmlns:a16="http://schemas.microsoft.com/office/drawing/2014/main" id="{6CB498EE-30BD-84E7-6A59-0E95BE2A024C}"/>
              </a:ext>
            </a:extLst>
          </p:cNvPr>
          <p:cNvSpPr/>
          <p:nvPr/>
        </p:nvSpPr>
        <p:spPr>
          <a:xfrm>
            <a:off x="-172521" y="12059677"/>
            <a:ext cx="14588965" cy="8854523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marL="457200" indent="-457200" algn="just">
              <a:buFontTx/>
              <a:buChar char="-"/>
            </a:pP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teoporoza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je veoma česta metabolička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bolest razvijenog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sveta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koju karakterizira smanjenje koštane mase i poremećena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mikroarhitektura kostiju 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 se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povećava rizik od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nastajanja fraktura.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Ima značajan ekonomski i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zdrastveni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impakt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jer  pogađa oko 200 miliona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ljudi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širom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sveta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godišnje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 100 ispitanika 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podeljena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 tri grupa (zene do 45 godina, od 45-60 godini i iznad 60 godina).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Tx/>
              <a:buChar char="-"/>
            </a:pP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Merenja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se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vrshe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aparatom za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ultrazvuchnu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denzitometriju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registriranjem T i Z skora. T-skore je broj standardnih devijacija od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prosečne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vrednosti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BMD kod 30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godišne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mlade zena, a Z skore broj standardnih devijacija od srednje BMD kod vrsnika istog pola, sa istom tezinom i BMI. 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Tx/>
              <a:buChar char="-"/>
            </a:pP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Prosečna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vrednost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BMD je bila kod mladih -0,57, kod srednju uzrast –0,92 šta je u prilog normalnoj koštanoj masi, a srednja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vrednost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BMD-a kod najstarijih -2,46 šta je u prilog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osteopenije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Tx/>
              <a:buChar char="-"/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Rezultati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studije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ostoporoz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kod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pacijentke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iznad 65 godina(11%), kod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mladjih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ispitanika do 45 godina(4%) i od 45-65 godina(6%). 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sr-Latn-BA" sz="2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Flowchart: Process 22">
            <a:extLst>
              <a:ext uri="{FF2B5EF4-FFF2-40B4-BE49-F238E27FC236}">
                <a16:creationId xmlns:a16="http://schemas.microsoft.com/office/drawing/2014/main" id="{23DFF39C-A04A-D27E-D0AA-D41C5369EF0B}"/>
              </a:ext>
            </a:extLst>
          </p:cNvPr>
          <p:cNvSpPr/>
          <p:nvPr/>
        </p:nvSpPr>
        <p:spPr>
          <a:xfrm>
            <a:off x="1499612" y="9464842"/>
            <a:ext cx="11643360" cy="2594836"/>
          </a:xfrm>
          <a:prstGeom prst="flowChartProcess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SA</a:t>
            </a:r>
            <a:r>
              <a:rPr lang="sr-Latn-BA" sz="4000" dirty="0"/>
              <a:t>ŽETAK</a:t>
            </a:r>
            <a:endParaRPr lang="en-US" sz="4000" dirty="0"/>
          </a:p>
        </p:txBody>
      </p:sp>
      <p:sp>
        <p:nvSpPr>
          <p:cNvPr id="24" name="Flowchart: Process 23">
            <a:extLst>
              <a:ext uri="{FF2B5EF4-FFF2-40B4-BE49-F238E27FC236}">
                <a16:creationId xmlns:a16="http://schemas.microsoft.com/office/drawing/2014/main" id="{75CC07AA-6019-D853-BF71-7B6003ECF673}"/>
              </a:ext>
            </a:extLst>
          </p:cNvPr>
          <p:cNvSpPr/>
          <p:nvPr/>
        </p:nvSpPr>
        <p:spPr>
          <a:xfrm>
            <a:off x="14964489" y="15639260"/>
            <a:ext cx="14935200" cy="7647685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se utvrdi procenat pojave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osteoporoze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kod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pacijentke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zdrastvenoj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ustanovi,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podeljene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prema godinama starosti.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Utvrditi uticaj na pojavu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osteopenije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osteporoze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kod žena koje redovno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primaju 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hroničnu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kortikosteroidnu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terapiju (doza oralnog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prednizolona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iznad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7,5mg/dan).  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Utvrditi procenat rizika od nastajanja frakture kod osoba sa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osteoporozom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na 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</a:p>
          <a:p>
            <a:pPr algn="just"/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bez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terapijusa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kortikosteroidima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lowchart: Process 24">
            <a:extLst>
              <a:ext uri="{FF2B5EF4-FFF2-40B4-BE49-F238E27FC236}">
                <a16:creationId xmlns:a16="http://schemas.microsoft.com/office/drawing/2014/main" id="{4D6AD6F4-55EC-72A8-5E66-A2F44B8316A0}"/>
              </a:ext>
            </a:extLst>
          </p:cNvPr>
          <p:cNvSpPr/>
          <p:nvPr/>
        </p:nvSpPr>
        <p:spPr>
          <a:xfrm>
            <a:off x="16468367" y="13185316"/>
            <a:ext cx="11643360" cy="2804161"/>
          </a:xfrm>
          <a:prstGeom prst="flowChartProcess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UVOD</a:t>
            </a:r>
          </a:p>
        </p:txBody>
      </p:sp>
      <p:sp>
        <p:nvSpPr>
          <p:cNvPr id="27" name="Flowchart: Process 26">
            <a:extLst>
              <a:ext uri="{FF2B5EF4-FFF2-40B4-BE49-F238E27FC236}">
                <a16:creationId xmlns:a16="http://schemas.microsoft.com/office/drawing/2014/main" id="{D69DBD08-0380-CD47-5431-C2806D2AB268}"/>
              </a:ext>
            </a:extLst>
          </p:cNvPr>
          <p:cNvSpPr/>
          <p:nvPr/>
        </p:nvSpPr>
        <p:spPr>
          <a:xfrm>
            <a:off x="375524" y="34410449"/>
            <a:ext cx="14588965" cy="7318403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marL="457200" indent="-457200">
              <a:buFontTx/>
              <a:buChar char="-"/>
            </a:pP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Najveći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procent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ispitanika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koji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postavljeni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KST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imaju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redukciju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koštane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mase, </a:t>
            </a:r>
            <a:r>
              <a:rPr lang="en-US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pored toga 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šta postoji smanjenje koštane mase, najveći broj imaju rezultat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osteopenije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maji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osteoporoze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Kod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najmladih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ispitanika pojava smanjene BMD koincidira sa brojem na terapiju, (kod 100% je konstatovano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smanjenenje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vrednosti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BMD). 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Kod ispitanika od 45-65 godina, pojava smanjenog BMD je konstatovano kod 50% ispitanika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Kod ispitanika iznad 65 godina (50% na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hronichnu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KST) pojava smanjenog BMD je kod 75% ispitanika</a:t>
            </a:r>
            <a:r>
              <a:rPr lang="en-US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 kojih kod 63,3%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osteopenija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36,6%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osteoporoza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buFontTx/>
              <a:buChar char="-"/>
            </a:pP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Flowchart: Process 27">
            <a:extLst>
              <a:ext uri="{FF2B5EF4-FFF2-40B4-BE49-F238E27FC236}">
                <a16:creationId xmlns:a16="http://schemas.microsoft.com/office/drawing/2014/main" id="{58D898D5-51F1-D23A-6C20-8C1227B08FC9}"/>
              </a:ext>
            </a:extLst>
          </p:cNvPr>
          <p:cNvSpPr/>
          <p:nvPr/>
        </p:nvSpPr>
        <p:spPr>
          <a:xfrm>
            <a:off x="1499612" y="31366047"/>
            <a:ext cx="11643360" cy="3044402"/>
          </a:xfrm>
          <a:prstGeom prst="flowChartProcess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DISKUSIJA</a:t>
            </a:r>
          </a:p>
        </p:txBody>
      </p:sp>
      <p:sp>
        <p:nvSpPr>
          <p:cNvPr id="29" name="Flowchart: Process 28">
            <a:extLst>
              <a:ext uri="{FF2B5EF4-FFF2-40B4-BE49-F238E27FC236}">
                <a16:creationId xmlns:a16="http://schemas.microsoft.com/office/drawing/2014/main" id="{B52B064F-83F5-5483-7524-2EE6AA7171B7}"/>
              </a:ext>
            </a:extLst>
          </p:cNvPr>
          <p:cNvSpPr/>
          <p:nvPr/>
        </p:nvSpPr>
        <p:spPr>
          <a:xfrm>
            <a:off x="15249170" y="29248615"/>
            <a:ext cx="14588965" cy="8697432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Tx/>
              <a:buChar char="-"/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zrast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primena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hronične KST su značajan faktor pojavu redukciji koštane mase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Upotreba oralnih kortikosteroida kao hroničnu terapiju, takođe ima značajan uticaj na redukciju koštane mase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Tx/>
              <a:buChar char="-"/>
            </a:pP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.Ne postoji prevelik uticaj na redukcije koštane mase od strani kortikosteroida,.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Tx/>
              <a:buChar char="-"/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potrebom suplemenata(vit D,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..), </a:t>
            </a:r>
            <a:r>
              <a:rPr lang="sr-Latn-BA" sz="3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bifosfonata</a:t>
            </a:r>
            <a:r>
              <a:rPr lang="sr-Latn-BA" sz="3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ili hormonalnu terapiju, fizička aktivnost, redukciju pušenja, mogli bismo značajno da smanjimo rizik od fraktura  </a:t>
            </a:r>
            <a:endParaRPr lang="en-US" sz="32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30" name="Flowchart: Process 29">
            <a:extLst>
              <a:ext uri="{FF2B5EF4-FFF2-40B4-BE49-F238E27FC236}">
                <a16:creationId xmlns:a16="http://schemas.microsoft.com/office/drawing/2014/main" id="{A8C29072-E296-A18E-8A0D-75EBC89DFF67}"/>
              </a:ext>
            </a:extLst>
          </p:cNvPr>
          <p:cNvSpPr/>
          <p:nvPr/>
        </p:nvSpPr>
        <p:spPr>
          <a:xfrm>
            <a:off x="16895089" y="25772192"/>
            <a:ext cx="11643360" cy="3031408"/>
          </a:xfrm>
          <a:prstGeom prst="flowChartProcess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ZAKLJU</a:t>
            </a:r>
            <a:r>
              <a:rPr lang="sr-Latn-BA" sz="4800" dirty="0">
                <a:latin typeface="Arial" panose="020B0604020202020204" pitchFamily="34" charset="0"/>
                <a:cs typeface="Arial" panose="020B0604020202020204" pitchFamily="34" charset="0"/>
              </a:rPr>
              <a:t>ČAK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3" name="Chart 32">
            <a:extLst>
              <a:ext uri="{FF2B5EF4-FFF2-40B4-BE49-F238E27FC236}">
                <a16:creationId xmlns:a16="http://schemas.microsoft.com/office/drawing/2014/main" id="{EC2AE559-0D4A-43EB-D7AD-A62DBD7975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5512704"/>
              </p:ext>
            </p:extLst>
          </p:nvPr>
        </p:nvGraphicFramePr>
        <p:xfrm>
          <a:off x="7935686" y="26522523"/>
          <a:ext cx="6204856" cy="4044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4" name="Chart 33">
            <a:extLst>
              <a:ext uri="{FF2B5EF4-FFF2-40B4-BE49-F238E27FC236}">
                <a16:creationId xmlns:a16="http://schemas.microsoft.com/office/drawing/2014/main" id="{96002009-A2B2-BAE9-9A4E-A59FF9D1D5D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2383773"/>
              </p:ext>
            </p:extLst>
          </p:nvPr>
        </p:nvGraphicFramePr>
        <p:xfrm>
          <a:off x="8103476" y="37490400"/>
          <a:ext cx="6485489" cy="4020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5" name="Flowchart: Process 34">
            <a:extLst>
              <a:ext uri="{FF2B5EF4-FFF2-40B4-BE49-F238E27FC236}">
                <a16:creationId xmlns:a16="http://schemas.microsoft.com/office/drawing/2014/main" id="{26615965-7CA6-FC7A-75F4-D4815C769678}"/>
              </a:ext>
            </a:extLst>
          </p:cNvPr>
          <p:cNvSpPr/>
          <p:nvPr/>
        </p:nvSpPr>
        <p:spPr>
          <a:xfrm>
            <a:off x="15422287" y="40530780"/>
            <a:ext cx="14477402" cy="2272983"/>
          </a:xfrm>
          <a:prstGeom prst="flowChartProcess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</a:t>
            </a:r>
            <a:r>
              <a:rPr lang="en-US" sz="36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Nenad</a:t>
            </a:r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Kocić</a:t>
            </a:r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PZU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Dr.Kocić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Marksova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14; Veles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nenadkocic@yahoo.co.uk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E3947C01-13DD-BD66-85BE-1325CA1FF3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73781" y="4857716"/>
            <a:ext cx="8525908" cy="47877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softEdge rad="6350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6440264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43134</TotalTime>
  <Words>595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Times New Roman</vt:lpstr>
      <vt:lpstr>Trebuchet MS</vt:lpstr>
      <vt:lpstr>Wingdings 3</vt:lpstr>
      <vt:lpstr>Facet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Studijski program III ciklusa</dc:title>
  <dc:creator>Milos Stojiljkovic</dc:creator>
  <cp:lastModifiedBy>Лука Коциќ</cp:lastModifiedBy>
  <cp:revision>15</cp:revision>
  <dcterms:created xsi:type="dcterms:W3CDTF">2020-11-13T14:12:36Z</dcterms:created>
  <dcterms:modified xsi:type="dcterms:W3CDTF">2023-02-01T10:21:15Z</dcterms:modified>
</cp:coreProperties>
</file>