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4" r:id="rId2"/>
  </p:sldMasterIdLst>
  <p:notesMasterIdLst>
    <p:notesMasterId r:id="rId29"/>
  </p:notesMasterIdLst>
  <p:sldIdLst>
    <p:sldId id="272" r:id="rId3"/>
    <p:sldId id="319" r:id="rId4"/>
    <p:sldId id="320" r:id="rId5"/>
    <p:sldId id="321" r:id="rId6"/>
    <p:sldId id="322" r:id="rId7"/>
    <p:sldId id="323" r:id="rId8"/>
    <p:sldId id="324" r:id="rId9"/>
    <p:sldId id="281" r:id="rId10"/>
    <p:sldId id="325" r:id="rId11"/>
    <p:sldId id="326" r:id="rId12"/>
    <p:sldId id="327" r:id="rId13"/>
    <p:sldId id="328" r:id="rId14"/>
    <p:sldId id="329" r:id="rId15"/>
    <p:sldId id="330" r:id="rId16"/>
    <p:sldId id="331" r:id="rId17"/>
    <p:sldId id="332" r:id="rId18"/>
    <p:sldId id="333" r:id="rId19"/>
    <p:sldId id="334" r:id="rId20"/>
    <p:sldId id="335" r:id="rId21"/>
    <p:sldId id="336" r:id="rId22"/>
    <p:sldId id="338" r:id="rId23"/>
    <p:sldId id="339" r:id="rId24"/>
    <p:sldId id="341" r:id="rId25"/>
    <p:sldId id="343" r:id="rId26"/>
    <p:sldId id="344" r:id="rId27"/>
    <p:sldId id="345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BMD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5FC2-48A0-B538-C66302D4EAE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5FC2-48A0-B538-C66302D4EAE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5FC2-48A0-B538-C66302D4EAEE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24,00%</a:t>
                    </a:r>
                    <a:endParaRPr lang="en-US" dirty="0"/>
                  </a:p>
                </c:rich>
              </c:tx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5FC2-48A0-B538-C66302D4EAEE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36,00%</a:t>
                    </a:r>
                  </a:p>
                </c:rich>
              </c:tx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5FC2-48A0-B538-C66302D4EAEE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40,00%</a:t>
                    </a:r>
                  </a:p>
                </c:rich>
              </c:tx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5FC2-48A0-B538-C66302D4EAEE}"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Osteopenija</c:v>
                </c:pt>
                <c:pt idx="1">
                  <c:v>Osteoporoza</c:v>
                </c:pt>
                <c:pt idx="2">
                  <c:v>Normalno</c:v>
                </c:pt>
              </c:strCache>
            </c:strRef>
          </c:cat>
          <c:val>
            <c:numRef>
              <c:f>Sheet1!$B$2:$B$4</c:f>
              <c:numCache>
                <c:formatCode>0.00%</c:formatCode>
                <c:ptCount val="3"/>
                <c:pt idx="0">
                  <c:v>0.24</c:v>
                </c:pt>
                <c:pt idx="1">
                  <c:v>0.36</c:v>
                </c:pt>
                <c:pt idx="2">
                  <c:v>0.4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FC2-48A0-B538-C66302D4EAEE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Ukupno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&lt;45</c:v>
                </c:pt>
                <c:pt idx="1">
                  <c:v>45-65</c:v>
                </c:pt>
                <c:pt idx="2">
                  <c:v>&gt;65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20</c:v>
                </c:pt>
                <c:pt idx="1">
                  <c:v>40</c:v>
                </c:pt>
                <c:pt idx="2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9FF-4731-9B92-4E3EE7E6999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Na KST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&lt;45</c:v>
                </c:pt>
                <c:pt idx="1">
                  <c:v>45-65</c:v>
                </c:pt>
                <c:pt idx="2">
                  <c:v>&gt;65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10</c:v>
                </c:pt>
                <c:pt idx="1">
                  <c:v>20</c:v>
                </c:pt>
                <c:pt idx="2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9FF-4731-9B92-4E3EE7E69990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Rizik od frakture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&lt;45</c:v>
                </c:pt>
                <c:pt idx="1">
                  <c:v>45-65</c:v>
                </c:pt>
                <c:pt idx="2">
                  <c:v>&gt;65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10</c:v>
                </c:pt>
                <c:pt idx="1">
                  <c:v>20</c:v>
                </c:pt>
                <c:pt idx="2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9FF-4731-9B92-4E3EE7E6999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77422264"/>
        <c:axId val="877414720"/>
      </c:barChart>
      <c:catAx>
        <c:axId val="8774222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77414720"/>
        <c:crosses val="autoZero"/>
        <c:auto val="1"/>
        <c:lblAlgn val="ctr"/>
        <c:lblOffset val="100"/>
        <c:noMultiLvlLbl val="0"/>
      </c:catAx>
      <c:valAx>
        <c:axId val="8774147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774222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BD4573-58E7-4156-A133-2731F5F8D1A6}" type="datetimeFigureOut">
              <a:rPr lang="en-US" smtClean="0"/>
              <a:pPr/>
              <a:t>1/11/2023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3B0CF2-7F87-4E02-A248-870047730F9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981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B0CF2-7F87-4E02-A248-870047730F99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133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1D30-C0A0-4124-A783-34D9F15FA0FE}" type="datetime1">
              <a:rPr lang="en-US" smtClean="0"/>
              <a:pPr/>
              <a:t>1/11/2023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0" y="6208894"/>
            <a:ext cx="12192000" cy="649106"/>
            <a:chOff x="0" y="6208894"/>
            <a:chExt cx="12192000" cy="649106"/>
          </a:xfrm>
        </p:grpSpPr>
        <p:sp>
          <p:nvSpPr>
            <p:cNvPr id="2" name="Rectangle 1"/>
            <p:cNvSpPr/>
            <p:nvPr/>
          </p:nvSpPr>
          <p:spPr>
            <a:xfrm>
              <a:off x="3048" y="6220178"/>
              <a:ext cx="12188952" cy="6378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" name="Straight Connector 6"/>
            <p:cNvCxnSpPr/>
            <p:nvPr/>
          </p:nvCxnSpPr>
          <p:spPr>
            <a:xfrm>
              <a:off x="0" y="6208894"/>
              <a:ext cx="1219200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1" name="Straight Connector 10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0820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1" name="arrow.wav"/>
          </p:stSnd>
        </p:sndAc>
      </p:transition>
    </mc:Choice>
    <mc:Fallback>
      <p:transition spd="slow">
        <p:circle/>
        <p:sndAc>
          <p:stSnd>
            <p:snd r:embed="rId1" name="arrow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28077-7188-48C5-8679-2287FAC952E9}" type="datetime1">
              <a:rPr lang="en-US" smtClean="0"/>
              <a:pPr/>
              <a:t>1/11/2023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8168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1" name="arrow.wav"/>
          </p:stSnd>
        </p:sndAc>
      </p:transition>
    </mc:Choice>
    <mc:Fallback>
      <p:transition spd="slow">
        <p:circle/>
        <p:sndAc>
          <p:stSnd>
            <p:snd r:embed="rId1" name="arrow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B740-6776-4EE9-99FD-96D592FA5A23}" type="datetime1">
              <a:rPr lang="en-US" smtClean="0"/>
              <a:pPr/>
              <a:t>1/11/2023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3193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1" name="arrow.wav"/>
          </p:stSnd>
        </p:sndAc>
      </p:transition>
    </mc:Choice>
    <mc:Fallback>
      <p:transition spd="slow">
        <p:circle/>
        <p:sndAc>
          <p:stSnd>
            <p:snd r:embed="rId1" name="arrow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6BD99-6FFD-46C5-B5E2-43A34BDA2566}" type="datetime1">
              <a:rPr lang="en-US" smtClean="0"/>
              <a:pPr/>
              <a:t>1/11/2023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9018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1" name="arrow.wav"/>
          </p:stSnd>
        </p:sndAc>
      </p:transition>
    </mc:Choice>
    <mc:Fallback>
      <p:transition spd="slow">
        <p:circle/>
        <p:sndAc>
          <p:stSnd>
            <p:snd r:embed="rId1" name="arrow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2678E-214C-4CF8-97C7-95015FB02960}" type="datetime1">
              <a:rPr lang="en-US" smtClean="0"/>
              <a:pPr/>
              <a:t>1/11/2023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50188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1" name="arrow.wav"/>
          </p:stSnd>
        </p:sndAc>
      </p:transition>
    </mc:Choice>
    <mc:Fallback>
      <p:transition spd="slow">
        <p:circle/>
        <p:sndAc>
          <p:stSnd>
            <p:snd r:embed="rId1" name="arrow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660E0-FA77-4473-A859-74127B089143}" type="datetime1">
              <a:rPr lang="en-US" smtClean="0"/>
              <a:pPr/>
              <a:t>1/11/2023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71814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1" name="arrow.wav"/>
          </p:stSnd>
        </p:sndAc>
      </p:transition>
    </mc:Choice>
    <mc:Fallback>
      <p:transition spd="slow">
        <p:circle/>
        <p:sndAc>
          <p:stSnd>
            <p:snd r:embed="rId1" name="arrow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8D7B8-9F07-4899-827D-5F3CFDDEB574}" type="datetime1">
              <a:rPr lang="en-US" smtClean="0"/>
              <a:pPr/>
              <a:t>1/11/2023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82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1" name="arrow.wav"/>
          </p:stSnd>
        </p:sndAc>
      </p:transition>
    </mc:Choice>
    <mc:Fallback>
      <p:transition spd="slow">
        <p:circle/>
        <p:sndAc>
          <p:stSnd>
            <p:snd r:embed="rId1" name="arrow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97C5C-1CD1-417D-A89C-14747F5222C7}" type="datetime1">
              <a:rPr lang="en-US" smtClean="0"/>
              <a:pPr/>
              <a:t>1/11/2023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91926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1" name="arrow.wav"/>
          </p:stSnd>
        </p:sndAc>
      </p:transition>
    </mc:Choice>
    <mc:Fallback>
      <p:transition spd="slow">
        <p:circle/>
        <p:sndAc>
          <p:stSnd>
            <p:snd r:embed="rId1" name="arrow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9EFBB-CFA1-4AA8-9123-F0B52DBD84FE}" type="datetime1">
              <a:rPr lang="en-US" smtClean="0"/>
              <a:pPr/>
              <a:t>1/11/2023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19624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1" name="arrow.wav"/>
          </p:stSnd>
        </p:sndAc>
      </p:transition>
    </mc:Choice>
    <mc:Fallback>
      <p:transition spd="slow">
        <p:circle/>
        <p:sndAc>
          <p:stSnd>
            <p:snd r:embed="rId1" name="arrow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5871-AB0F-4B3D-8861-97E78CB7B47E}" type="datetime1">
              <a:rPr lang="en-US" smtClean="0"/>
              <a:pPr/>
              <a:t>1/11/2023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77777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1" name="arrow.wav"/>
          </p:stSnd>
        </p:sndAc>
      </p:transition>
    </mc:Choice>
    <mc:Fallback>
      <p:transition spd="slow">
        <p:circle/>
        <p:sndAc>
          <p:stSnd>
            <p:snd r:embed="rId1" name="arrow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18406-4C3F-4F3E-80BD-A22568EA37EB}" type="datetime1">
              <a:rPr lang="en-US" smtClean="0"/>
              <a:pPr/>
              <a:t>1/11/2023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69754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1" name="arrow.wav"/>
          </p:stSnd>
        </p:sndAc>
      </p:transition>
    </mc:Choice>
    <mc:Fallback>
      <p:transition spd="slow">
        <p:circle/>
        <p:sndAc>
          <p:stSnd>
            <p:snd r:embed="rId1" name="arrow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-29028" y="-7144"/>
            <a:ext cx="12240731" cy="6879658"/>
            <a:chOff x="0" y="-21658"/>
            <a:chExt cx="12240731" cy="6879658"/>
          </a:xfrm>
        </p:grpSpPr>
        <p:sp>
          <p:nvSpPr>
            <p:cNvPr id="26" name="Rectangle 25"/>
            <p:cNvSpPr/>
            <p:nvPr/>
          </p:nvSpPr>
          <p:spPr>
            <a:xfrm>
              <a:off x="31633" y="0"/>
              <a:ext cx="12188952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0" y="-21658"/>
              <a:ext cx="12240731" cy="1041400"/>
              <a:chOff x="-25356" y="-7144"/>
              <a:chExt cx="12240731" cy="1041400"/>
            </a:xfrm>
          </p:grpSpPr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-12700" y="-7144"/>
                <a:ext cx="12217400" cy="1041400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6" y="2"/>
                  </a:cxn>
                  <a:cxn ang="0">
                    <a:pos x="2542" y="0"/>
                  </a:cxn>
                  <a:cxn ang="0">
                    <a:pos x="4374" y="367"/>
                  </a:cxn>
                  <a:cxn ang="0">
                    <a:pos x="5766" y="55"/>
                  </a:cxn>
                  <a:cxn ang="0">
                    <a:pos x="5772" y="213"/>
                  </a:cxn>
                  <a:cxn ang="0">
                    <a:pos x="4302" y="439"/>
                  </a:cxn>
                  <a:cxn ang="0">
                    <a:pos x="1488" y="201"/>
                  </a:cxn>
                  <a:cxn ang="0">
                    <a:pos x="0" y="656"/>
                  </a:cxn>
                  <a:cxn ang="0">
                    <a:pos x="6" y="2"/>
                  </a:cxn>
                </a:cxnLst>
                <a:rect l="0" t="0" r="0" b="0"/>
                <a:pathLst>
                  <a:path w="5772" h="656">
                    <a:moveTo>
                      <a:pt x="6" y="2"/>
                    </a:moveTo>
                    <a:lnTo>
                      <a:pt x="2542" y="0"/>
                    </a:lnTo>
                    <a:cubicBezTo>
                      <a:pt x="2746" y="101"/>
                      <a:pt x="3828" y="367"/>
                      <a:pt x="4374" y="367"/>
                    </a:cubicBezTo>
                    <a:cubicBezTo>
                      <a:pt x="4920" y="367"/>
                      <a:pt x="5526" y="152"/>
                      <a:pt x="5766" y="55"/>
                    </a:cubicBezTo>
                    <a:lnTo>
                      <a:pt x="5772" y="213"/>
                    </a:lnTo>
                    <a:cubicBezTo>
                      <a:pt x="5670" y="257"/>
                      <a:pt x="5016" y="441"/>
                      <a:pt x="4302" y="439"/>
                    </a:cubicBezTo>
                    <a:cubicBezTo>
                      <a:pt x="3588" y="437"/>
                      <a:pt x="2205" y="165"/>
                      <a:pt x="1488" y="201"/>
                    </a:cubicBezTo>
                    <a:cubicBezTo>
                      <a:pt x="750" y="209"/>
                      <a:pt x="270" y="482"/>
                      <a:pt x="0" y="656"/>
                    </a:cubicBezTo>
                    <a:lnTo>
                      <a:pt x="6" y="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>
                      <a:shade val="50000"/>
                      <a:alpha val="45000"/>
                      <a:satMod val="120000"/>
                    </a:schemeClr>
                  </a:gs>
                  <a:gs pos="100000">
                    <a:schemeClr val="accent3">
                      <a:shade val="80000"/>
                      <a:alpha val="55000"/>
                      <a:satMod val="155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marL="0" algn="l" rtl="0" eaLnBrk="1" latinLnBrk="0" hangingPunct="1"/>
                <a:endParaRPr kumimoji="0" lang="en-US" sz="18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9" name="Freeform 28"/>
              <p:cNvSpPr>
                <a:spLocks/>
              </p:cNvSpPr>
              <p:nvPr/>
            </p:nvSpPr>
            <p:spPr bwMode="auto">
              <a:xfrm>
                <a:off x="5842000" y="-7144"/>
                <a:ext cx="6350000" cy="638175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0" y="0"/>
                  </a:cxn>
                  <a:cxn ang="0">
                    <a:pos x="1668" y="564"/>
                  </a:cxn>
                  <a:cxn ang="0">
                    <a:pos x="3000" y="186"/>
                  </a:cxn>
                  <a:cxn ang="0">
                    <a:pos x="3000" y="6"/>
                  </a:cxn>
                  <a:cxn ang="0">
                    <a:pos x="0" y="0"/>
                  </a:cxn>
                </a:cxnLst>
                <a:rect l="0" t="0" r="0" b="0"/>
                <a:pathLst>
                  <a:path w="3000" h="595">
                    <a:moveTo>
                      <a:pt x="0" y="0"/>
                    </a:moveTo>
                    <a:cubicBezTo>
                      <a:pt x="174" y="102"/>
                      <a:pt x="1168" y="533"/>
                      <a:pt x="1668" y="564"/>
                    </a:cubicBezTo>
                    <a:cubicBezTo>
                      <a:pt x="2168" y="595"/>
                      <a:pt x="2778" y="279"/>
                      <a:pt x="3000" y="186"/>
                    </a:cubicBezTo>
                    <a:lnTo>
                      <a:pt x="3000" y="6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>
                      <a:shade val="50000"/>
                      <a:alpha val="30000"/>
                      <a:satMod val="130000"/>
                    </a:schemeClr>
                  </a:gs>
                  <a:gs pos="80000">
                    <a:schemeClr val="accent2">
                      <a:shade val="75000"/>
                      <a:alpha val="45000"/>
                      <a:satMod val="140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marL="0" algn="l" rtl="0" eaLnBrk="1" latinLnBrk="0" hangingPunct="1"/>
                <a:endParaRPr kumimoji="0" lang="en-US" sz="18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31" name="Group 30"/>
              <p:cNvGrpSpPr/>
              <p:nvPr/>
            </p:nvGrpSpPr>
            <p:grpSpPr>
              <a:xfrm>
                <a:off x="-25356" y="202408"/>
                <a:ext cx="12240731" cy="649224"/>
                <a:chOff x="-19045" y="216550"/>
                <a:chExt cx="9180548" cy="649224"/>
              </a:xfrm>
            </p:grpSpPr>
            <p:sp>
              <p:nvSpPr>
                <p:cNvPr id="32" name="Freeform 31"/>
                <p:cNvSpPr>
                  <a:spLocks/>
                </p:cNvSpPr>
                <p:nvPr/>
              </p:nvSpPr>
              <p:spPr bwMode="auto">
                <a:xfrm rot="21435692">
                  <a:off x="-19045" y="216550"/>
                  <a:ext cx="9163050" cy="649224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966"/>
                    </a:cxn>
                    <a:cxn ang="0">
                      <a:pos x="1608" y="282"/>
                    </a:cxn>
                    <a:cxn ang="0">
                      <a:pos x="4110" y="1008"/>
                    </a:cxn>
                    <a:cxn ang="0">
                      <a:pos x="5772" y="0"/>
                    </a:cxn>
                  </a:cxnLst>
                  <a:rect l="0" t="0" r="0" b="0"/>
                  <a:pathLst>
                    <a:path w="5772" h="1055">
                      <a:moveTo>
                        <a:pt x="0" y="966"/>
                      </a:moveTo>
                      <a:cubicBezTo>
                        <a:pt x="282" y="738"/>
                        <a:pt x="923" y="275"/>
                        <a:pt x="1608" y="282"/>
                      </a:cubicBezTo>
                      <a:cubicBezTo>
                        <a:pt x="2293" y="289"/>
                        <a:pt x="3416" y="1055"/>
                        <a:pt x="4110" y="1008"/>
                      </a:cubicBezTo>
                      <a:cubicBezTo>
                        <a:pt x="4804" y="961"/>
                        <a:pt x="5426" y="210"/>
                        <a:pt x="5772" y="0"/>
                      </a:cubicBezTo>
                    </a:path>
                  </a:pathLst>
                </a:custGeom>
                <a:noFill/>
                <a:ln w="10795" cap="flat" cmpd="sng" algn="ctr">
                  <a:gradFill>
                    <a:gsLst>
                      <a:gs pos="74000">
                        <a:schemeClr val="accent3">
                          <a:shade val="75000"/>
                        </a:schemeClr>
                      </a:gs>
                      <a:gs pos="86000">
                        <a:schemeClr val="tx1">
                          <a:alpha val="29000"/>
                        </a:schemeClr>
                      </a:gs>
                      <a:gs pos="16000">
                        <a:schemeClr val="accent2">
                          <a:shade val="75000"/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anchor="t" compatLnSpc="1"/>
                <a:lstStyle/>
                <a:p>
                  <a:endParaRPr kumimoji="0" lang="en-US" sz="1800"/>
                </a:p>
              </p:txBody>
            </p:sp>
            <p:sp>
              <p:nvSpPr>
                <p:cNvPr id="33" name="Freeform 32"/>
                <p:cNvSpPr>
                  <a:spLocks/>
                </p:cNvSpPr>
                <p:nvPr/>
              </p:nvSpPr>
              <p:spPr bwMode="auto">
                <a:xfrm rot="21435692">
                  <a:off x="-14309" y="290003"/>
                  <a:ext cx="9175812" cy="530352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732"/>
                    </a:cxn>
                    <a:cxn ang="0">
                      <a:pos x="1638" y="228"/>
                    </a:cxn>
                    <a:cxn ang="0">
                      <a:pos x="4122" y="816"/>
                    </a:cxn>
                    <a:cxn ang="0">
                      <a:pos x="5766" y="0"/>
                    </a:cxn>
                  </a:cxnLst>
                  <a:rect l="0" t="0" r="0" b="0"/>
                  <a:pathLst>
                    <a:path w="5766" h="854">
                      <a:moveTo>
                        <a:pt x="0" y="732"/>
                      </a:moveTo>
                      <a:cubicBezTo>
                        <a:pt x="273" y="647"/>
                        <a:pt x="951" y="214"/>
                        <a:pt x="1638" y="228"/>
                      </a:cubicBezTo>
                      <a:cubicBezTo>
                        <a:pt x="2325" y="242"/>
                        <a:pt x="3434" y="854"/>
                        <a:pt x="4122" y="816"/>
                      </a:cubicBezTo>
                      <a:cubicBezTo>
                        <a:pt x="4810" y="778"/>
                        <a:pt x="5424" y="170"/>
                        <a:pt x="5766" y="0"/>
                      </a:cubicBezTo>
                    </a:path>
                  </a:pathLst>
                </a:custGeom>
                <a:noFill/>
                <a:ln w="9525" cap="flat" cmpd="sng" algn="ctr">
                  <a:gradFill>
                    <a:gsLst>
                      <a:gs pos="74000">
                        <a:schemeClr val="accent4"/>
                      </a:gs>
                      <a:gs pos="44000">
                        <a:schemeClr val="accent1"/>
                      </a:gs>
                      <a:gs pos="33000">
                        <a:schemeClr val="accent2"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anchor="t" compatLnSpc="1"/>
                <a:lstStyle/>
                <a:p>
                  <a:endParaRPr kumimoji="0" lang="en-US" sz="1800"/>
                </a:p>
              </p:txBody>
            </p:sp>
          </p:grpSp>
        </p:grpSp>
      </p:grp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61146459-E3C3-4969-9224-5ED50B492D17}" type="datetime1">
              <a:rPr lang="en-US" smtClean="0"/>
              <a:pPr/>
              <a:t>1/11/2023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  <a:endParaRPr kumimoji="0" lang="en-US" dirty="0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94285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13" name="arrow.wav"/>
          </p:stSnd>
        </p:sndAc>
      </p:transition>
    </mc:Choice>
    <mc:Fallback>
      <p:transition spd="slow">
        <p:circle/>
        <p:sndAc>
          <p:stSnd>
            <p:snd r:embed="rId13" name="arrow.wav"/>
          </p:stSnd>
        </p:sndAc>
      </p:transition>
    </mc:Fallback>
  </mc:AlternateConten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711200" y="3971924"/>
            <a:ext cx="10472928" cy="1514476"/>
          </a:xfrm>
        </p:spPr>
        <p:txBody>
          <a:bodyPr>
            <a:norm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sr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Nenad Kocić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PZU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Dr.Koci</a:t>
            </a:r>
            <a:r>
              <a:rPr lang="sr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ć</a:t>
            </a:r>
          </a:p>
          <a:p>
            <a:r>
              <a:rPr lang="sr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Marksova 14</a:t>
            </a:r>
          </a:p>
          <a:p>
            <a:r>
              <a:rPr lang="sr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Veles</a:t>
            </a:r>
          </a:p>
          <a:p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nenadkocic@y</a:t>
            </a:r>
            <a:r>
              <a:rPr lang="sr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ahoo.co.uk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en-US" sz="2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POJAV</a:t>
            </a:r>
            <a:r>
              <a:rPr lang="mk-MK" sz="2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2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OSTEOPENIJE I OSTEOPOROZE KOD PACIJENTKE </a:t>
            </a:r>
            <a:r>
              <a:rPr lang="sr-Latn-BA" sz="2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KOJE PRIMAJU UPOREĐENO SA ONIMA KOJE NE PRIMAJU </a:t>
            </a:r>
            <a:r>
              <a:rPr lang="en-US" sz="2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HRONIĆNU KORTIKOSTEROIDNU TERAPIJU; RETROSPETIVNA KOHORTNA STUDIJA PO STAROSNIM GRUPAMA</a:t>
            </a:r>
            <a:endParaRPr lang="en-US" sz="20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9628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3" name="arrow.wav"/>
          </p:stSnd>
        </p:sndAc>
      </p:transition>
    </mc:Choice>
    <mc:Fallback>
      <p:transition spd="slow">
        <p:circle/>
        <p:sndAc>
          <p:stSnd>
            <p:snd r:embed="rId3" name="arrow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3A0A1F79-42BC-204F-CB76-41C6FD282E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1200" y="1828799"/>
            <a:ext cx="11074400" cy="4350328"/>
          </a:xfrm>
        </p:spPr>
        <p:txBody>
          <a:bodyPr>
            <a:norm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Osteoporoza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je veoma česta metabolička bolest razvijenog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sveta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koju karakterizira smanjenje koštane mase i poremećena mikroarhitektura kostiju do te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mere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da se povećava rizik od nastajanja fraktura, čak i u odsustvu značajnih trauma.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Ima značajan ekonomski i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zdrastveni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impakt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jer  pogađa oko 200 miliona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ljudi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širom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sveta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godišnje.</a:t>
            </a: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Najveći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zdrastveni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problem kao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posledica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osteoporoze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je pojava frakture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Frakture su uzrok za 15-20% smrtnih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slućajeva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Osteoporoza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deli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 dva tipa: primarna i sekundarna.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Primarna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osteoporoza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je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najćešći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tip i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deli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 na dva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pottipa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TIP 1 tzv.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postmenopauzalna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TIP 2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tzv.senilna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osteoporoza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Postoji više uzroka za sekundarnu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oseoporozu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koja nastaje kao rezultat gubljenja koštane mase kao rezultat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specifičniih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medicinskih faktora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8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F6DC002-98C7-CC2D-B0FC-8D39126C74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337127"/>
          </a:xfrm>
        </p:spPr>
        <p:txBody>
          <a:bodyPr>
            <a:noAutofit/>
          </a:bodyPr>
          <a:lstStyle/>
          <a:p>
            <a:pPr algn="l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Uvod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532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613363D-4858-3A3F-2B13-28407A2C82DF}"/>
              </a:ext>
            </a:extLst>
          </p:cNvPr>
          <p:cNvSpPr txBox="1"/>
          <p:nvPr/>
        </p:nvSpPr>
        <p:spPr>
          <a:xfrm>
            <a:off x="517235" y="1323976"/>
            <a:ext cx="10884189" cy="4247317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Najčešći uzroci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285750" indent="-285750" algn="just">
              <a:buFontTx/>
              <a:buChar char="-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endokrini i nutritivni poremećaji</a:t>
            </a: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bolesti vezivnog tkiva i koštane srži</a:t>
            </a: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jatrogeni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faktori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 pr.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osteoporoza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izazvana od kortikosteroidima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</a:p>
          <a:p>
            <a:pPr algn="just"/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BMD (Bone mineral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density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je najbolji prediktor rizika od frakture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oristi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 kao surogat marker rizika nastajanja frakture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SZO definira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osteoporozu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kod žena kao smanjena koštana gustina(BMD) za najmanje 2,5 standardnih devijacija ispod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vrednosti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kod mladih, zdravih osoba,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mereno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DEXA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absorbimetrom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steopeniju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je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smanjena koštana gustina(BMD) za najmanje 1 standardnu devijaciju ispod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vrednosti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kod mladih, zdravih osoba.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695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3159A50-D618-D3F9-6679-46DF2BE9AFDF}"/>
              </a:ext>
            </a:extLst>
          </p:cNvPr>
          <p:cNvSpPr txBox="1"/>
          <p:nvPr/>
        </p:nvSpPr>
        <p:spPr>
          <a:xfrm>
            <a:off x="1052945" y="1008611"/>
            <a:ext cx="10307782" cy="462992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sr-Latn-BA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CILJ:</a:t>
            </a:r>
            <a:r>
              <a:rPr lang="sr-Latn-BA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.Da se utvrdi procenat pojave </a:t>
            </a:r>
            <a:r>
              <a:rPr lang="sr-Latn-BA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osteoporoze</a:t>
            </a: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kod </a:t>
            </a:r>
            <a:r>
              <a:rPr lang="sr-Latn-BA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pacijentke</a:t>
            </a: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sr-Latn-BA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zdrastvenoj</a:t>
            </a: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ustanovi, </a:t>
            </a:r>
            <a:r>
              <a:rPr lang="sr-Latn-BA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podeljene</a:t>
            </a: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prema godinama starosti.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2.Utvrditi uticaj na pojavu </a:t>
            </a:r>
            <a:r>
              <a:rPr lang="sr-Latn-BA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osteopenije</a:t>
            </a: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sr-Latn-BA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osteporoze</a:t>
            </a: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kod žena koje redovno primaju  hroničnu </a:t>
            </a:r>
            <a:r>
              <a:rPr lang="sr-Latn-BA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kortikosteroidnu</a:t>
            </a: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terapiju (doza oralnog </a:t>
            </a:r>
            <a:r>
              <a:rPr lang="sr-Latn-BA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prednizolona</a:t>
            </a: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iznad 7,5mg/dan).  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3.Utvrditi procenat rizika od nastajanja frakture kod osoba sa </a:t>
            </a:r>
            <a:r>
              <a:rPr lang="sr-Latn-BA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osteoporozom</a:t>
            </a: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 i bez terapiju sa kortikosteroidima.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14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DE1C0F4C-0F6B-A7E6-82FC-D0309C96F0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1199" y="2105890"/>
            <a:ext cx="11046691" cy="408536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sr-Latn-B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Ispitanici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opulaciono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bazirana retrospektivna  studija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Uključeno 100 žena,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podeljene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tri grupa, do 45 godina, od 45 do 65 godina i iznad 65 godina.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50% primaju redovnu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kortikosteroidnu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terapiju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 dozi od 7,5 do 10mg/dan.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8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A963DF7-CBB9-5B18-EB63-5F4B9D513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504825"/>
          </a:xfrm>
        </p:spPr>
        <p:txBody>
          <a:bodyPr>
            <a:normAutofit/>
          </a:bodyPr>
          <a:lstStyle/>
          <a:p>
            <a:pPr algn="l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METODI</a:t>
            </a:r>
          </a:p>
        </p:txBody>
      </p:sp>
    </p:spTree>
    <p:extLst>
      <p:ext uri="{BB962C8B-B14F-4D97-AF65-F5344CB8AC3E}">
        <p14:creationId xmlns:p14="http://schemas.microsoft.com/office/powerpoint/2010/main" val="2837739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3608106-8ED9-E638-7AEB-4BA25E2AF97F}"/>
              </a:ext>
            </a:extLst>
          </p:cNvPr>
          <p:cNvSpPr txBox="1"/>
          <p:nvPr/>
        </p:nvSpPr>
        <p:spPr>
          <a:xfrm>
            <a:off x="914399" y="1261469"/>
            <a:ext cx="10446327" cy="4524315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endParaRPr lang="en-US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Ispitivanje se vrši u medicinskoj ustanovi u periodu od 1 godinu(2019-2020).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Izbor ispitanika je nasumično.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Ispitanici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odbeležani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brojevima od 1 do 100. 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Faktori za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iskljuchivanje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iz studije: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prethodna fraktura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tibije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ili radijusa ili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netraumatska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fraktura  bilo koje kosti;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primanje terapije koja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utiće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na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osteoporozu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kancer zadnjih 10 godina koji je mogao da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metastazita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 kosti ili metastaze u kostima;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hiperkalcemija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koshtane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abnormalnosti;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renalni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kalkuli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zadnjih 10 godina.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9501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8B394EE-5DCB-C4BE-359D-E2B40C2A1BCD}"/>
              </a:ext>
            </a:extLst>
          </p:cNvPr>
          <p:cNvSpPr txBox="1"/>
          <p:nvPr/>
        </p:nvSpPr>
        <p:spPr>
          <a:xfrm>
            <a:off x="526473" y="1330036"/>
            <a:ext cx="10917382" cy="385022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spcAft>
                <a:spcPts val="800"/>
              </a:spcAft>
            </a:pPr>
            <a:endParaRPr lang="en-US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sr-Latn-BA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Procedura studije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Merenja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vrshe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aparatom za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ultrazvuchnu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denzitometriju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registriranjem T i Z skora.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T-skore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broj standardnih devijacija od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prosečne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vrednosti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BMD kod 30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godišne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mlade zena</a:t>
            </a: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Z skore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standardnih devijacija od srednje BMD kod vrsnika istog pola, sa istom tezinom i BMI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WHO koristi T-skore kao oficijalan  marker za rizik od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osteoporoze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790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09600" y="997527"/>
            <a:ext cx="10972800" cy="594821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spcAft>
                <a:spcPts val="800"/>
              </a:spcAft>
              <a:buNone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Referentne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vrednosti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T-skora su: iznad -1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T-skore u prilogu normalne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BMD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od -1 do -2,5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osteopenija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ispod -2,5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osteoporoza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(tabela1).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  <a:p>
            <a:pPr marL="1527048" lvl="5" indent="0">
              <a:buNone/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sr-Latn-BA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Tabela 1. Referentne </a:t>
            </a:r>
            <a:r>
              <a:rPr lang="sr-Latn-BA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vrednosti</a:t>
            </a:r>
            <a:r>
              <a:rPr lang="sr-Latn-BA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T-skora</a:t>
            </a:r>
            <a:endParaRPr lang="sr-Latn-RS" dirty="0"/>
          </a:p>
          <a:p>
            <a:endParaRPr lang="sr-Latn-RS" dirty="0"/>
          </a:p>
          <a:p>
            <a:pPr marL="393192" lvl="1" indent="0">
              <a:buNone/>
            </a:pPr>
            <a:endParaRPr lang="sr-Latn-RS" dirty="0"/>
          </a:p>
          <a:p>
            <a:endParaRPr lang="sr-Latn-RS" dirty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7994873"/>
              </p:ext>
            </p:extLst>
          </p:nvPr>
        </p:nvGraphicFramePr>
        <p:xfrm>
          <a:off x="2428875" y="3334329"/>
          <a:ext cx="6829426" cy="31673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4713">
                  <a:extLst>
                    <a:ext uri="{9D8B030D-6E8A-4147-A177-3AD203B41FA5}">
                      <a16:colId xmlns:a16="http://schemas.microsoft.com/office/drawing/2014/main" val="284198833"/>
                    </a:ext>
                  </a:extLst>
                </a:gridCol>
                <a:gridCol w="3414713">
                  <a:extLst>
                    <a:ext uri="{9D8B030D-6E8A-4147-A177-3AD203B41FA5}">
                      <a16:colId xmlns:a16="http://schemas.microsoft.com/office/drawing/2014/main" val="125112146"/>
                    </a:ext>
                  </a:extLst>
                </a:gridCol>
              </a:tblGrid>
              <a:tr h="83453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T-</a:t>
                      </a:r>
                      <a:r>
                        <a:rPr lang="en-US" sz="18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skore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8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Značenje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98929437"/>
                  </a:ext>
                </a:extLst>
              </a:tr>
              <a:tr h="372083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&lt; 1,00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Normalna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47076841"/>
                  </a:ext>
                </a:extLst>
              </a:tr>
              <a:tr h="1240125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Do -2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sr-Latn-BA" sz="16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Osteopenija</a:t>
                      </a: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koja ukazuje da je </a:t>
                      </a:r>
                      <a:r>
                        <a:rPr lang="sr-Latn-BA" sz="16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koshtana</a:t>
                      </a: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masa mala, ali nedovoljno da se klasificira kao </a:t>
                      </a:r>
                      <a:r>
                        <a:rPr lang="sr-Latn-BA" sz="16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osteoporoza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87922533"/>
                  </a:ext>
                </a:extLst>
              </a:tr>
              <a:tr h="372083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&lt;-2,5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Osteoporoza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996498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1935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D3F085AA-2744-A0FE-3CF5-2826BD3829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1200" y="2059709"/>
            <a:ext cx="10472928" cy="3426691"/>
          </a:xfrm>
        </p:spPr>
        <p:txBody>
          <a:bodyPr>
            <a:norm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Merenje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osteoporoze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zapochinje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markiranjem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mesta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levu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ruku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(radius)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merenjem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sredine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izmedju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srednjeg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prsta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lakata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levoj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tibiji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merenjem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sredine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izmegju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proksimalnog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dela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kolena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stopala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Aparat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kalibrira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prema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sobnoj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prostoriji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gde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vrshi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merenje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oviso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od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sobne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temperature</a:t>
            </a:r>
          </a:p>
          <a:p>
            <a:pPr algn="just"/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Unose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sve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osnovne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informacije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pacijentu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Potrebno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da se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naprave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najmanje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tri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validna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snimanja</a:t>
            </a: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BAE4C29-841F-220C-936B-6A6650CC4A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281709"/>
          </a:xfrm>
        </p:spPr>
        <p:txBody>
          <a:bodyPr>
            <a:normAutofit/>
          </a:bodyPr>
          <a:lstStyle/>
          <a:p>
            <a:pPr algn="l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Priprema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ispitanika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0621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B7FAF323-C83B-109C-1E97-2F603931AB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1200" y="2493818"/>
            <a:ext cx="10472928" cy="2487318"/>
          </a:xfrm>
        </p:spPr>
        <p:txBody>
          <a:bodyPr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deskriptivnu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statistiku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korišćen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Studentov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t-test (za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kontinualne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varijable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Chi-Square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(za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kategoričke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varijable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upoređivanje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nivoa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između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tri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starosne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grupe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korišćena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two tailed Mann-Whitney 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Sve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analize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podataka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vršene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korišćenjem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IBM SPSS Statistics 10. Za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nivo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značajnosti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uzeto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je 0,05.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9731BE9-EA1C-02D2-1733-4284C32A94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1200" y="1409701"/>
            <a:ext cx="10468864" cy="244764"/>
          </a:xfrm>
        </p:spPr>
        <p:txBody>
          <a:bodyPr>
            <a:noAutofit/>
          </a:bodyPr>
          <a:lstStyle/>
          <a:p>
            <a:pPr algn="l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sr-Latn-B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tatistička</a:t>
            </a:r>
            <a:r>
              <a:rPr lang="sr-Latn-B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analiza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765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F48EC2D8-6C88-A6CA-6351-48A322046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1200" y="2022764"/>
            <a:ext cx="10472928" cy="2958372"/>
          </a:xfrm>
        </p:spPr>
        <p:txBody>
          <a:bodyPr>
            <a:normAutofit lnSpcReduction="10000"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 osnovu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vrednosti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BMD-a ispitanika i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delimo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ih u tri grupa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285750" indent="-285750" algn="just">
              <a:buFontTx/>
              <a:buChar char="-"/>
            </a:pP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acijentke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sa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osteoporozom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osteopenijom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normalnom koštanom masom.</a:t>
            </a: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 prvoj grupi do 45 godina ima 20 ispitanika(na KST su 10)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grup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od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45-65 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40 ispitanika(na KST su 20)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reć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grupa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iznad 65 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40 ispitanika(20 na KST).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dređujemo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prosečan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BMD kod svih starosnih grupa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poređujemo procenat ispitanika sa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osteopenijom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osteoporozom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broj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ućesnika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studiji. </a:t>
            </a: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F138FAA-6DE6-BF28-19C3-A8371B35CB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61568" y="1362075"/>
            <a:ext cx="10468864" cy="346364"/>
          </a:xfrm>
        </p:spPr>
        <p:txBody>
          <a:bodyPr>
            <a:noAutofit/>
          </a:bodyPr>
          <a:lstStyle/>
          <a:p>
            <a:pPr algn="just"/>
            <a:r>
              <a:rPr lang="sr-Latn-B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5061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BB517858-F739-CA4D-549C-0EF9CC0DBB4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9121622"/>
              </p:ext>
            </p:extLst>
          </p:nvPr>
        </p:nvGraphicFramePr>
        <p:xfrm>
          <a:off x="1238250" y="2392219"/>
          <a:ext cx="9620250" cy="3315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3375">
                  <a:extLst>
                    <a:ext uri="{9D8B030D-6E8A-4147-A177-3AD203B41FA5}">
                      <a16:colId xmlns:a16="http://schemas.microsoft.com/office/drawing/2014/main" val="3909917955"/>
                    </a:ext>
                  </a:extLst>
                </a:gridCol>
                <a:gridCol w="1603375">
                  <a:extLst>
                    <a:ext uri="{9D8B030D-6E8A-4147-A177-3AD203B41FA5}">
                      <a16:colId xmlns:a16="http://schemas.microsoft.com/office/drawing/2014/main" val="1237625644"/>
                    </a:ext>
                  </a:extLst>
                </a:gridCol>
                <a:gridCol w="1603375">
                  <a:extLst>
                    <a:ext uri="{9D8B030D-6E8A-4147-A177-3AD203B41FA5}">
                      <a16:colId xmlns:a16="http://schemas.microsoft.com/office/drawing/2014/main" val="861469798"/>
                    </a:ext>
                  </a:extLst>
                </a:gridCol>
                <a:gridCol w="1603375">
                  <a:extLst>
                    <a:ext uri="{9D8B030D-6E8A-4147-A177-3AD203B41FA5}">
                      <a16:colId xmlns:a16="http://schemas.microsoft.com/office/drawing/2014/main" val="1549502537"/>
                    </a:ext>
                  </a:extLst>
                </a:gridCol>
                <a:gridCol w="1603375">
                  <a:extLst>
                    <a:ext uri="{9D8B030D-6E8A-4147-A177-3AD203B41FA5}">
                      <a16:colId xmlns:a16="http://schemas.microsoft.com/office/drawing/2014/main" val="4072891353"/>
                    </a:ext>
                  </a:extLst>
                </a:gridCol>
                <a:gridCol w="1603375">
                  <a:extLst>
                    <a:ext uri="{9D8B030D-6E8A-4147-A177-3AD203B41FA5}">
                      <a16:colId xmlns:a16="http://schemas.microsoft.com/office/drawing/2014/main" val="4095653008"/>
                    </a:ext>
                  </a:extLst>
                </a:gridCol>
              </a:tblGrid>
              <a:tr h="598169">
                <a:tc>
                  <a:txBody>
                    <a:bodyPr/>
                    <a:lstStyle/>
                    <a:p>
                      <a:pPr algn="l">
                        <a:lnSpc>
                          <a:spcPct val="200000"/>
                        </a:lnSpc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Total(n=100)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&gt;65(n=50)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45-65(n=30)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&lt;20 (n =20)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p-value*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extLst>
                  <a:ext uri="{0D108BD9-81ED-4DB2-BD59-A6C34878D82A}">
                    <a16:rowId xmlns:a16="http://schemas.microsoft.com/office/drawing/2014/main" val="3245199261"/>
                  </a:ext>
                </a:extLst>
              </a:tr>
              <a:tr h="356482">
                <a:tc>
                  <a:txBody>
                    <a:bodyPr/>
                    <a:lstStyle/>
                    <a:p>
                      <a:pPr algn="l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Starost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70,9±9,1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50,5± 8,8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39±3,5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0,331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extLst>
                  <a:ext uri="{0D108BD9-81ED-4DB2-BD59-A6C34878D82A}">
                    <a16:rowId xmlns:a16="http://schemas.microsoft.com/office/drawing/2014/main" val="3088332644"/>
                  </a:ext>
                </a:extLst>
              </a:tr>
              <a:tr h="356482">
                <a:tc>
                  <a:txBody>
                    <a:bodyPr/>
                    <a:lstStyle/>
                    <a:p>
                      <a:pPr algn="l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 KST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50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40/20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40/20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20/10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0,375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extLst>
                  <a:ext uri="{0D108BD9-81ED-4DB2-BD59-A6C34878D82A}">
                    <a16:rowId xmlns:a16="http://schemas.microsoft.com/office/drawing/2014/main" val="4105333196"/>
                  </a:ext>
                </a:extLst>
              </a:tr>
              <a:tr h="1345617">
                <a:tc>
                  <a:txBody>
                    <a:bodyPr/>
                    <a:lstStyle/>
                    <a:p>
                      <a:pPr algn="l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BMD-prose</a:t>
                      </a:r>
                      <a:r>
                        <a:rPr lang="sr-Latn-BA" sz="1400" b="1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čan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-0,57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-0,92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-2,46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0,356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/>
                </a:tc>
                <a:extLst>
                  <a:ext uri="{0D108BD9-81ED-4DB2-BD59-A6C34878D82A}">
                    <a16:rowId xmlns:a16="http://schemas.microsoft.com/office/drawing/2014/main" val="2542651277"/>
                  </a:ext>
                </a:extLst>
              </a:tr>
              <a:tr h="485057">
                <a:tc>
                  <a:txBody>
                    <a:bodyPr/>
                    <a:lstStyle/>
                    <a:p>
                      <a:r>
                        <a:rPr lang="sr-Latn-BA" sz="14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Prosek</a:t>
                      </a:r>
                      <a:r>
                        <a:rPr lang="sr-Latn-BA" sz="1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r-Latn-BA" sz="14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ri</a:t>
                      </a:r>
                      <a:r>
                        <a:rPr lang="en-US" sz="1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zika od </a:t>
                      </a:r>
                      <a:r>
                        <a:rPr lang="en-US" sz="14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frakture</a:t>
                      </a:r>
                      <a:endParaRPr lang="en-US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1,72%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3,94%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19,80%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642948"/>
                  </a:ext>
                </a:extLst>
              </a:tr>
            </a:tbl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97067A3D-6DA4-6C3F-E28E-A294811B9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Tabela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Osnovne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karakteristike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ispitanika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studiji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03510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05CBEDB-703E-DA58-E4F3-D97798EE90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935479"/>
            <a:ext cx="10150764" cy="3162993"/>
          </a:xfrm>
        </p:spPr>
        <p:txBody>
          <a:bodyPr/>
          <a:lstStyle/>
          <a:p>
            <a:pPr algn="just"/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 100 ispitanika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ukljuchenih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studiji, dolaze iz Velesa i regija Povardarja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 su  ženskog pola, srednja uzrast (± standardna devijacija) je  56 ± 12 godina.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Medijana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uzrasta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59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godine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rangu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od 33 do 77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godina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algn="just"/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broj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ispitanika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grugoj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tre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ćoj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grupi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najmanje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prvoj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zbog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manjeg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broja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ispitanika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oralnu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KST).</a:t>
            </a: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C5AD0A3-EF52-44BE-A4EA-D5042DF57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542821"/>
          </a:xfrm>
        </p:spPr>
        <p:txBody>
          <a:bodyPr>
            <a:normAutofit/>
          </a:bodyPr>
          <a:lstStyle/>
          <a:p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Demografske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karakteristike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4210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1EF584C6-7CC2-C7C9-17DC-0C074A23A1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1200" y="2438400"/>
            <a:ext cx="10472928" cy="2752436"/>
          </a:xfrm>
        </p:spPr>
        <p:txBody>
          <a:bodyPr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Prosečna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vrednost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BMD je bila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</a:p>
          <a:p>
            <a:pPr marL="285750" indent="-285750" algn="just">
              <a:buFontTx/>
              <a:buChar char="-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kod mladih -0,57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kod srednju uzrast –0,92 </a:t>
            </a: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kod najstarijih -2,46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Tx/>
              <a:buChar char="-"/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Prosečno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24,00% od ispitanika je imalo BMD u prilogu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osteoporoze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36,00%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osteopenije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a 40,00% BMD u prilogu normalne koštane mase. </a:t>
            </a: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364CDAB-90C5-AF2F-0848-ADE1AA3857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549564"/>
          </a:xfrm>
        </p:spPr>
        <p:txBody>
          <a:bodyPr>
            <a:normAutofit/>
          </a:bodyPr>
          <a:lstStyle/>
          <a:p>
            <a:pPr algn="just"/>
            <a:r>
              <a:rPr lang="en-US" sz="32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Prevalenca</a:t>
            </a:r>
            <a:r>
              <a:rPr lang="en-US" sz="32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osteoporoze</a:t>
            </a:r>
            <a:r>
              <a:rPr lang="en-US" sz="32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32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osteopenije</a:t>
            </a:r>
            <a:endParaRPr lang="en-US" sz="3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90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F864F6F-325D-5E6E-2402-82627A4AD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133474"/>
            <a:ext cx="10972800" cy="801689"/>
          </a:xfrm>
        </p:spPr>
        <p:txBody>
          <a:bodyPr>
            <a:normAutofit fontScale="90000"/>
          </a:bodyPr>
          <a:lstStyle/>
          <a:p>
            <a:r>
              <a:rPr lang="sr-Latn-BA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Grafički prikaz 1</a:t>
            </a:r>
            <a:r>
              <a:rPr lang="sr-Latn-BA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-Prosek BMD-a kod ispitanika</a:t>
            </a:r>
            <a:b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3200" dirty="0"/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392D48D7-3AA0-FB80-077C-AE70A9DB4F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131148"/>
              </p:ext>
            </p:extLst>
          </p:nvPr>
        </p:nvGraphicFramePr>
        <p:xfrm>
          <a:off x="2028825" y="1935164"/>
          <a:ext cx="8010525" cy="37893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92112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A94414-CD13-8D67-F1D7-71C31E9B1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935480"/>
            <a:ext cx="10972800" cy="4922520"/>
          </a:xfrm>
        </p:spPr>
        <p:txBody>
          <a:bodyPr/>
          <a:lstStyle/>
          <a:p>
            <a:pPr algn="just"/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Najvechi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broj ispitanika koji su imali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ostoporozu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su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pacijentke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iznad 65 godina(11%)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ladji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ispitani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ci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 45 godina(4%)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 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45-65 godina(6%)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Osteopenija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je bila prisutna kod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Tx/>
              <a:buChar char="-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36% ispitanika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iznad 65 godina(19%)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grupi 45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65(11%) i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6% u grupi do 45 godina.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 grupu sa normalnom BMD su bili 10% ispitanika do 45 godina, 20% od 45 do 65 i  10% iznad 65 godina. (Tabela 3)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118569E-B306-5C33-5E82-445B48DB1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0" y="895351"/>
            <a:ext cx="10858500" cy="1171574"/>
          </a:xfrm>
        </p:spPr>
        <p:txBody>
          <a:bodyPr>
            <a:normAutofit fontScale="90000"/>
          </a:bodyPr>
          <a:lstStyle/>
          <a:p>
            <a:r>
              <a:rPr lang="sr-Latn-BA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BMD indeks i uzrast</a:t>
            </a:r>
            <a:b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5302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EBB136CE-F22F-F318-4389-B247EA7FE88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7239111"/>
              </p:ext>
            </p:extLst>
          </p:nvPr>
        </p:nvGraphicFramePr>
        <p:xfrm>
          <a:off x="933451" y="2047875"/>
          <a:ext cx="9705975" cy="31623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195">
                  <a:extLst>
                    <a:ext uri="{9D8B030D-6E8A-4147-A177-3AD203B41FA5}">
                      <a16:colId xmlns:a16="http://schemas.microsoft.com/office/drawing/2014/main" val="3759334266"/>
                    </a:ext>
                  </a:extLst>
                </a:gridCol>
                <a:gridCol w="1941195">
                  <a:extLst>
                    <a:ext uri="{9D8B030D-6E8A-4147-A177-3AD203B41FA5}">
                      <a16:colId xmlns:a16="http://schemas.microsoft.com/office/drawing/2014/main" val="1157840179"/>
                    </a:ext>
                  </a:extLst>
                </a:gridCol>
                <a:gridCol w="1941195">
                  <a:extLst>
                    <a:ext uri="{9D8B030D-6E8A-4147-A177-3AD203B41FA5}">
                      <a16:colId xmlns:a16="http://schemas.microsoft.com/office/drawing/2014/main" val="452987254"/>
                    </a:ext>
                  </a:extLst>
                </a:gridCol>
                <a:gridCol w="1941195">
                  <a:extLst>
                    <a:ext uri="{9D8B030D-6E8A-4147-A177-3AD203B41FA5}">
                      <a16:colId xmlns:a16="http://schemas.microsoft.com/office/drawing/2014/main" val="262099258"/>
                    </a:ext>
                  </a:extLst>
                </a:gridCol>
                <a:gridCol w="1941195">
                  <a:extLst>
                    <a:ext uri="{9D8B030D-6E8A-4147-A177-3AD203B41FA5}">
                      <a16:colId xmlns:a16="http://schemas.microsoft.com/office/drawing/2014/main" val="1991367132"/>
                    </a:ext>
                  </a:extLst>
                </a:gridCol>
              </a:tblGrid>
              <a:tr h="519593"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Starost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Osteoporoza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Osteopenija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Normalno</a:t>
                      </a:r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9206921"/>
                  </a:ext>
                </a:extLst>
              </a:tr>
              <a:tr h="660677"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&gt;65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11%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19%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10%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40%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94003402"/>
                  </a:ext>
                </a:extLst>
              </a:tr>
              <a:tr h="660677"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45-65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9%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11%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20%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40%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66781055"/>
                  </a:ext>
                </a:extLst>
              </a:tr>
              <a:tr h="660677"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&lt;45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4%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6%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10%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20%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47298780"/>
                  </a:ext>
                </a:extLst>
              </a:tr>
              <a:tr h="660677">
                <a:tc>
                  <a:txBody>
                    <a:bodyPr/>
                    <a:lstStyle/>
                    <a:p>
                      <a:r>
                        <a:rPr lang="en-US" sz="18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24%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36%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40%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3220881"/>
                  </a:ext>
                </a:extLst>
              </a:tr>
            </a:tbl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CC6C5EC8-FA1C-28B1-C860-B15D45042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496062"/>
          </a:xfrm>
        </p:spPr>
        <p:txBody>
          <a:bodyPr>
            <a:noAutofit/>
          </a:bodyPr>
          <a:lstStyle/>
          <a:p>
            <a:pPr algn="just"/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</a:t>
            </a:r>
            <a:r>
              <a:rPr lang="sr-Latn-BA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Tabela 3. Rezultati studije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67947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79DEEC11-B41E-73EA-64BD-4ACDBF50D7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1200" y="2371725"/>
            <a:ext cx="10472928" cy="3486150"/>
          </a:xfrm>
        </p:spPr>
        <p:txBody>
          <a:bodyPr>
            <a:normAutofit/>
          </a:bodyPr>
          <a:lstStyle/>
          <a:p>
            <a:pPr algn="just"/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Kod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mladih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ispitanika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od 20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pacijenata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10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kortikosteroidnu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terapiju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Kod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ispitanika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(50%)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postoji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redukcija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koštane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mase.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uzrast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od 45-65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godina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od 40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ispitanika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kortikosteroidnu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terapiju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Kod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ispitanika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(50%)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postoji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redukcija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koštane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mase.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uzrast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iznad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65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godina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od 40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ispitanika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kortikosteroidnu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terapiju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Kod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ispitanika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(75%)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postoji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redukcija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koštane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mase.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Grafikon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2)</a:t>
            </a: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3D50907-1B20-99F6-E2DA-E202690A7A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1200" y="1847850"/>
            <a:ext cx="10468864" cy="1314450"/>
          </a:xfrm>
        </p:spPr>
        <p:txBody>
          <a:bodyPr>
            <a:normAutofit fontScale="90000"/>
          </a:bodyPr>
          <a:lstStyle/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sr-Latn-BA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b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sr-Latn-BA" sz="3600" b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Rizik od frakture kod ispitanika na  </a:t>
            </a:r>
            <a:r>
              <a:rPr lang="sr-Latn-BA" sz="3600" b="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kortikosteroidama</a:t>
            </a:r>
            <a:r>
              <a:rPr lang="en-US" sz="3600" b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3600" b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prema uzrastu</a:t>
            </a:r>
            <a:b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9992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74021361-2964-606D-E20C-C477BEEE966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6349443"/>
              </p:ext>
            </p:extLst>
          </p:nvPr>
        </p:nvGraphicFramePr>
        <p:xfrm>
          <a:off x="1095374" y="2381251"/>
          <a:ext cx="9420225" cy="3943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4AE49893-75C8-9A9B-A5EF-1340035CB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Grafički prikaz 2.  Rizik od frakture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840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6BD48A5-B18F-B770-0933-861724845A15}"/>
              </a:ext>
            </a:extLst>
          </p:cNvPr>
          <p:cNvSpPr txBox="1"/>
          <p:nvPr/>
        </p:nvSpPr>
        <p:spPr>
          <a:xfrm>
            <a:off x="895350" y="511682"/>
            <a:ext cx="10534650" cy="4398897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spcAft>
                <a:spcPts val="800"/>
              </a:spcAft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BMD-a u prvoj grupi(srednja </a:t>
            </a:r>
            <a:r>
              <a:rPr lang="sr-Latn-BA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vrednost</a:t>
            </a: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-0,57) na rizik od frakture od 2,28%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sr-Latn-BA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rug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grup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(srednja </a:t>
            </a:r>
            <a:r>
              <a:rPr lang="sr-Latn-BA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vrednost</a:t>
            </a: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-0,92)  rizik od frakture 3,82% 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sr-Latn-BA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reća</a:t>
            </a: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grupa (srednja </a:t>
            </a:r>
            <a:r>
              <a:rPr lang="sr-Latn-BA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vrednost</a:t>
            </a: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BMD-a -2,46)  rizik od frakture od  19,82%. </a:t>
            </a: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800"/>
              </a:spcAft>
            </a:pP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Rezultat je vizuelan, </a:t>
            </a:r>
            <a:r>
              <a:rPr lang="sr-Latn-BA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podeljen</a:t>
            </a: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tri polja prema </a:t>
            </a:r>
            <a:r>
              <a:rPr lang="sr-Latn-BA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vrednostima</a:t>
            </a: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T-skora. Crvena boja je </a:t>
            </a:r>
            <a:r>
              <a:rPr lang="sr-Latn-BA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osteoporoza</a:t>
            </a: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žuta </a:t>
            </a:r>
            <a:r>
              <a:rPr lang="sr-Latn-BA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osteopenija</a:t>
            </a: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 zelena je normalna BMD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sr-Latn-B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(Grafikon 3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0536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8E958BC3-DFEE-7862-5F3B-4A686DD46546}"/>
              </a:ext>
            </a:extLst>
          </p:cNvPr>
          <p:cNvSpPr txBox="1"/>
          <p:nvPr/>
        </p:nvSpPr>
        <p:spPr>
          <a:xfrm>
            <a:off x="3036094" y="1019176"/>
            <a:ext cx="6412706" cy="1121269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spcAft>
                <a:spcPts val="800"/>
              </a:spcAft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Grafički prikaz 3. Prikaz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merenja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sa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ultrazvuchnom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denzitometrijom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Open photo">
            <a:extLst>
              <a:ext uri="{FF2B5EF4-FFF2-40B4-BE49-F238E27FC236}">
                <a16:creationId xmlns:a16="http://schemas.microsoft.com/office/drawing/2014/main" id="{9FB24E1A-4917-C5BC-1EAC-775F47D9D6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881591"/>
            <a:ext cx="9037994" cy="32048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32510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8829A644-B7DC-2585-7A20-E1CB1FAD78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1199" y="1343025"/>
            <a:ext cx="11042651" cy="3933825"/>
          </a:xfrm>
        </p:spPr>
        <p:txBody>
          <a:bodyPr>
            <a:normAutofit fontScale="25000" lnSpcReduction="20000"/>
          </a:bodyPr>
          <a:lstStyle/>
          <a:p>
            <a:pPr algn="just">
              <a:lnSpc>
                <a:spcPct val="200000"/>
              </a:lnSpc>
              <a:spcAft>
                <a:spcPts val="800"/>
              </a:spcAft>
            </a:pPr>
            <a:endParaRPr lang="en-US" sz="7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sr-Latn-BA" sz="7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Ograničenja</a:t>
            </a:r>
            <a:endParaRPr lang="en-US" sz="7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57250" indent="-857250" algn="just"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7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sr-Latn-BA" sz="7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eci</a:t>
            </a:r>
            <a:r>
              <a:rPr lang="sr-Latn-BA" sz="7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broj ispitanika su bili iznad 45 godina</a:t>
            </a:r>
            <a:endParaRPr lang="en-US" sz="7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57250" indent="-857250" algn="just"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7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sr-Latn-BA" sz="7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isu bili uzeti u obzir  neki faktori za pojavu </a:t>
            </a:r>
            <a:r>
              <a:rPr lang="sr-Latn-BA" sz="7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osteoporoze</a:t>
            </a:r>
            <a:r>
              <a:rPr lang="en-US" sz="7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sr-Latn-BA" sz="7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pušenje, unos alkohola, deficit vitamina D, </a:t>
            </a:r>
            <a:r>
              <a:rPr lang="sr-Latn-BA" sz="7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fizichka</a:t>
            </a:r>
            <a:r>
              <a:rPr lang="sr-Latn-BA" sz="7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7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aktivnos</a:t>
            </a:r>
            <a:r>
              <a:rPr lang="en-US" sz="7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t.</a:t>
            </a:r>
          </a:p>
          <a:p>
            <a:pPr marL="857250" indent="-857250" algn="just"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7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sr-Latn-BA" sz="7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zbor pacijenata je sveden na </a:t>
            </a:r>
            <a:r>
              <a:rPr lang="sr-Latn-BA" sz="7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posetioce</a:t>
            </a:r>
            <a:r>
              <a:rPr lang="sr-Latn-BA" sz="7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jedne </a:t>
            </a:r>
            <a:r>
              <a:rPr lang="sr-Latn-BA" sz="7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zdrastvene</a:t>
            </a:r>
            <a:r>
              <a:rPr lang="sr-Latn-BA" sz="7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ustanove</a:t>
            </a:r>
            <a:endParaRPr lang="en-US" sz="7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57250" indent="-857250" algn="just"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7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sr-Latn-BA" sz="7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emanje</a:t>
            </a:r>
            <a:r>
              <a:rPr lang="sr-Latn-BA" sz="7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informacija oko statusa koštane mase </a:t>
            </a:r>
            <a:r>
              <a:rPr lang="sr-Latn-BA" sz="7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</a:t>
            </a:r>
            <a:r>
              <a:rPr lang="sr-Latn-BA" sz="7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započinjanju sa terapijom kortikosteroidima</a:t>
            </a:r>
            <a:r>
              <a:rPr lang="en-US" sz="7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</a:t>
            </a:r>
            <a:r>
              <a:rPr lang="sr-Latn-BA" sz="7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 života ispitanika, fizička aktivnost, </a:t>
            </a:r>
            <a:r>
              <a:rPr lang="sr-Latn-BA" sz="7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primenu</a:t>
            </a:r>
            <a:r>
              <a:rPr lang="sr-Latn-BA" sz="7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suplemenata i način ishrane, kao i </a:t>
            </a:r>
            <a:r>
              <a:rPr lang="sr-Latn-BA" sz="7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primena</a:t>
            </a:r>
            <a:r>
              <a:rPr lang="sr-Latn-BA" sz="7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terapije</a:t>
            </a:r>
            <a:endParaRPr lang="en-US" sz="7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5FBB5C8-A38C-966F-F8CF-87BC1B1B94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7136" y="1343025"/>
            <a:ext cx="10468864" cy="323850"/>
          </a:xfrm>
        </p:spPr>
        <p:txBody>
          <a:bodyPr>
            <a:noAutofit/>
          </a:bodyPr>
          <a:lstStyle/>
          <a:p>
            <a:pPr algn="l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DISKUSIJA</a:t>
            </a:r>
          </a:p>
        </p:txBody>
      </p:sp>
    </p:spTree>
    <p:extLst>
      <p:ext uri="{BB962C8B-B14F-4D97-AF65-F5344CB8AC3E}">
        <p14:creationId xmlns:p14="http://schemas.microsoft.com/office/powerpoint/2010/main" val="4020433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FC1162B-6685-DBEB-0999-02B7166C004A}"/>
              </a:ext>
            </a:extLst>
          </p:cNvPr>
          <p:cNvSpPr txBox="1"/>
          <p:nvPr/>
        </p:nvSpPr>
        <p:spPr>
          <a:xfrm>
            <a:off x="809625" y="0"/>
            <a:ext cx="10572750" cy="5655844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spcAft>
                <a:spcPts val="80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  <a:spcAft>
                <a:spcPts val="800"/>
              </a:spcAft>
            </a:pP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Eksterna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primenljivost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  <a:spcAft>
                <a:spcPts val="800"/>
              </a:spcAft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ojava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osteoporoze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kod 24% zene koje su ispitivane, je vrlo slično  globalnoj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prvalenci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osteoporoze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od 22%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Upotreba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ultrazvćune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denzitometrije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za ovu studiju je bio sa ciljem da se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smanju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troškovi i izloženost zračenja ispitanika 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Ispitivanje je jeftino, brzo i nema štetnog zračenja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tudij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je 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disperzibiln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iskustva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primenljiva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925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10A15CCA-7CB4-5C26-B08F-81D6535150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1200" y="1838325"/>
            <a:ext cx="10472928" cy="3590925"/>
          </a:xfrm>
        </p:spPr>
        <p:txBody>
          <a:bodyPr>
            <a:norm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Najveći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procent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ispitanika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koji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postavljeni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KST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imaju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redukciju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koštane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mase</a:t>
            </a:r>
          </a:p>
          <a:p>
            <a:pPr algn="just"/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Oba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fakora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starost ispitanika i hronična upotreba KST, zajedno, značajno utiču na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procent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ispitanika kod kojih  se povećava rizik od nastajanja frakture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lađi pacijenti su imali viši BMD i manju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prevalencu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osteoporoze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tariji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pokazali manji BMD i veću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prevalencu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osteoporoze</a:t>
            </a: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revalenca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osteoporoze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je očekivano raste sa uzrastom šta ima sekundarno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znachenje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 opadanju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koshtane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sr-Latn-BA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srzi</a:t>
            </a: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6244275-2AA2-90D5-C0D0-416F1E6A8F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5000" y="1362074"/>
            <a:ext cx="10468864" cy="276225"/>
          </a:xfrm>
        </p:spPr>
        <p:txBody>
          <a:bodyPr>
            <a:noAutofit/>
          </a:bodyPr>
          <a:lstStyle/>
          <a:p>
            <a:pPr algn="l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Interpretacija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762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19BD2DA2-553A-7018-3E33-73AFBFF89F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1200" y="2076450"/>
            <a:ext cx="10472928" cy="3609976"/>
          </a:xfrm>
        </p:spPr>
        <p:txBody>
          <a:bodyPr>
            <a:normAutofit/>
          </a:bodyPr>
          <a:lstStyle/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Oba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predikora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uzrast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primena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hronične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KST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značajan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faktor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pojavu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redukciji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koštane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mase</a:t>
            </a:r>
          </a:p>
          <a:p>
            <a:pPr algn="just"/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Upotreba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oralnih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kortikosteroida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kao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hroničnu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terapiju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značajan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uticaj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redukciju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koštane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mase</a:t>
            </a:r>
          </a:p>
          <a:p>
            <a:pPr algn="just"/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Kod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večeg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broja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ispitanika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registruje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osteopenija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kod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manjeg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osteoporoze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Prevencijom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osteoporoze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upotrebom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suplemenata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(vit D, Ca..),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bifosfonata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hormonalnu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terapiju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fizička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aktivnost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redukciju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pušenja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mogli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bismo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značajno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smanjimo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rizik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od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frakture</a:t>
            </a:r>
            <a:endParaRPr lang="en-US" sz="18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0897B14-5395-4963-636B-4A21AF136C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1200" y="1371601"/>
            <a:ext cx="10468864" cy="323850"/>
          </a:xfrm>
        </p:spPr>
        <p:txBody>
          <a:bodyPr>
            <a:noAutofit/>
          </a:bodyPr>
          <a:lstStyle/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sr-Latn-B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AKLJUČAK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091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C8276-0EF6-B34D-FF08-86F2D7012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371973"/>
            <a:ext cx="11074400" cy="1285876"/>
          </a:xfrm>
        </p:spPr>
        <p:txBody>
          <a:bodyPr>
            <a:normAutofit fontScale="90000"/>
          </a:bodyPr>
          <a:lstStyle/>
          <a:p>
            <a:pPr>
              <a:lnSpc>
                <a:spcPct val="200000"/>
              </a:lnSpc>
              <a:spcAft>
                <a:spcPts val="800"/>
              </a:spcAft>
            </a:pPr>
            <a:r>
              <a:rPr lang="sr-Latn-BA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Priznanja</a:t>
            </a:r>
            <a:b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sr-Latn-B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Autor je zahvalni medicinskim sestrama Milena </a:t>
            </a:r>
            <a:r>
              <a:rPr lang="sr-Latn-BA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Bogdanova</a:t>
            </a:r>
            <a:r>
              <a:rPr lang="sr-Latn-B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Fileva</a:t>
            </a:r>
            <a:r>
              <a:rPr lang="sr-Latn-B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sr-Latn-BA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Gabiela</a:t>
            </a:r>
            <a:r>
              <a:rPr lang="sr-Latn-B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Todorova</a:t>
            </a:r>
            <a:b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sr-Latn-BA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b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Hvala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paznji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837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arrow.wav"/>
          </p:stSnd>
        </p:sndAc>
      </p:transition>
    </mc:Choice>
    <mc:Fallback>
      <p:transition spd="slow">
        <p:circle/>
        <p:sndAc>
          <p:stSnd>
            <p:snd r:embed="rId2" name="arrow.wav"/>
          </p:stSnd>
        </p:sndAc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esentation on brainstorming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entury Gothic-Palatino Linotype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none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 on brainstorming" id="{C229246F-E851-40FB-8E1D-535DCA6AFD71}" vid="{8D346C02-FE09-4A8E-BC58-EB73E373F09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93BE57A2-D666-4652-B423-3EEF5C79D95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1663</Words>
  <Application>Microsoft Office PowerPoint</Application>
  <PresentationFormat>Widescreen</PresentationFormat>
  <Paragraphs>239</Paragraphs>
  <Slides>26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Century Gothic</vt:lpstr>
      <vt:lpstr>Palatino Linotype</vt:lpstr>
      <vt:lpstr>Times New Roman</vt:lpstr>
      <vt:lpstr>Wingdings 2</vt:lpstr>
      <vt:lpstr>Presentation on brainstorming</vt:lpstr>
      <vt:lpstr>POJAVА OSTEOPENIJE I OSTEOPOROZE KOD PACIJENTKE KOJE PRIMAJU UPOREĐENO SA ONIMA KOJE NE PRIMAJU HRONIĆNU KORTIKOSTEROIDNU TERAPIJU; RETROSPETIVNA KOHORTNA STUDIJA PO STAROSNIM GRUPAMA</vt:lpstr>
      <vt:lpstr>Uvod</vt:lpstr>
      <vt:lpstr>PowerPoint Presentation</vt:lpstr>
      <vt:lpstr>PowerPoint Presentation</vt:lpstr>
      <vt:lpstr>METODI</vt:lpstr>
      <vt:lpstr>PowerPoint Presentation</vt:lpstr>
      <vt:lpstr>PowerPoint Presentation</vt:lpstr>
      <vt:lpstr>PowerPoint Presentation</vt:lpstr>
      <vt:lpstr>Priprema ispitanika</vt:lpstr>
      <vt:lpstr>Statistička analiza</vt:lpstr>
      <vt:lpstr>REZULTATI</vt:lpstr>
      <vt:lpstr>     Tabela 2. Osnovne karakteristike ispitanika u studiji </vt:lpstr>
      <vt:lpstr>Demografske karakteristike</vt:lpstr>
      <vt:lpstr>Prevalenca osteoporoze i osteopenije</vt:lpstr>
      <vt:lpstr>Grafički prikaz 1-Prosek BMD-a kod ispitanika </vt:lpstr>
      <vt:lpstr>BMD indeks i uzrast </vt:lpstr>
      <vt:lpstr>   Tabela 3. Rezultati studije</vt:lpstr>
      <vt:lpstr>  Rizik od frakture kod ispitanika na  kortikosteroidama prema uzrastu </vt:lpstr>
      <vt:lpstr>Grafički prikaz 2.  Rizik od frakture</vt:lpstr>
      <vt:lpstr>PowerPoint Presentation</vt:lpstr>
      <vt:lpstr>PowerPoint Presentation</vt:lpstr>
      <vt:lpstr>DISKUSIJA</vt:lpstr>
      <vt:lpstr>PowerPoint Presentation</vt:lpstr>
      <vt:lpstr>Interpretacija</vt:lpstr>
      <vt:lpstr>ZAKLJUČAK</vt:lpstr>
      <vt:lpstr>Priznanja Autor je zahvalni medicinskim sestrama Milena Bogdanova Fileva i Gabiela Todorova                                                                                                                                                                     Hvala na paznji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2017-05-21T20:35:42Z</dcterms:created>
  <dcterms:modified xsi:type="dcterms:W3CDTF">2023-01-31T06:42:29Z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TC034606379991</vt:lpwstr>
  </property>
</Properties>
</file>