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8288000" cy="10287000"/>
  <p:notesSz cx="6858000" cy="9144000"/>
  <p:embeddedFontLst>
    <p:embeddedFont>
      <p:font typeface="Akzidenz-Grotesk" panose="02000503030000020003" pitchFamily="2" charset="77"/>
      <p:regular r:id="rId16"/>
    </p:embeddedFont>
    <p:embeddedFont>
      <p:font typeface="Calibri" panose="020F0502020204030204" pitchFamily="34" charset="0"/>
      <p:regular r:id="rId17"/>
      <p:bold r:id="rId18"/>
      <p:italic r:id="rId19"/>
      <p:boldItalic r:id="rId20"/>
    </p:embeddedFont>
    <p:embeddedFont>
      <p:font typeface="DM Sans" pitchFamily="2" charset="77"/>
      <p:regular r:id="rId21"/>
    </p:embeddedFont>
    <p:embeddedFont>
      <p:font typeface="DM Sans Bold" pitchFamily="2" charset="77"/>
      <p:regular r:id="rId22"/>
      <p:bold r:id="rId23"/>
    </p:embeddedFont>
    <p:embeddedFont>
      <p:font typeface="DM Sans Italics" pitchFamily="2" charset="77"/>
      <p:regular r:id="rId24"/>
      <p:italic r:id="rId25"/>
    </p:embeddedFont>
    <p:embeddedFont>
      <p:font typeface="Helvetica World" pitchFamily="2" charset="0"/>
      <p:regular r:id="rId26"/>
    </p:embeddedFont>
    <p:embeddedFont>
      <p:font typeface="Helvetica World Bold" pitchFamily="2" charset="0"/>
      <p:regular r:id="rId27"/>
    </p:embeddedFont>
    <p:embeddedFont>
      <p:font typeface="Open Sauce" pitchFamily="2" charset="77"/>
      <p:regular r:id="rId28"/>
    </p:embeddedFont>
    <p:embeddedFont>
      <p:font typeface="Open Sauce Bold" pitchFamily="2" charset="77"/>
      <p:regular r:id="rId29"/>
      <p:bold r:id="rId30"/>
    </p:embeddedFont>
    <p:embeddedFont>
      <p:font typeface="Open Sauce Bold Italics" pitchFamily="2" charset="77"/>
      <p:regular r:id="rId31"/>
      <p:bold r:id="rId32"/>
      <p:italic r:id="rId33"/>
      <p:boldItalic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94618" autoAdjust="0"/>
  </p:normalViewPr>
  <p:slideViewPr>
    <p:cSldViewPr>
      <p:cViewPr varScale="1">
        <p:scale>
          <a:sx n="69" d="100"/>
          <a:sy n="69" d="100"/>
        </p:scale>
        <p:origin x="920" y="22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21" Type="http://schemas.openxmlformats.org/officeDocument/2006/relationships/font" Target="fonts/font6.fntdata"/><Relationship Id="rId34" Type="http://schemas.openxmlformats.org/officeDocument/2006/relationships/font" Target="fonts/font1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font" Target="fonts/font18.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font" Target="fonts/font17.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8.fntdata"/><Relationship Id="rId28" Type="http://schemas.openxmlformats.org/officeDocument/2006/relationships/font" Target="fonts/font13.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8/22/24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sv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sv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hyperlink" Target="https://www.sciencedirect.com/science/article/pii/S1600613522037339" TargetMode="External"/><Relationship Id="rId5" Type="http://schemas.openxmlformats.org/officeDocument/2006/relationships/image" Target="../media/image15.sv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sv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2.svg"/><Relationship Id="rId7" Type="http://schemas.openxmlformats.org/officeDocument/2006/relationships/image" Target="../media/image24.png"/><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4.svg"/><Relationship Id="rId4" Type="http://schemas.openxmlformats.org/officeDocument/2006/relationships/image" Target="../media/image3.png"/><Relationship Id="rId9" Type="http://schemas.openxmlformats.org/officeDocument/2006/relationships/image" Target="../media/image26.svg"/></Relationships>
</file>

<file path=ppt/slides/_rels/slide6.xml.rels><?xml version="1.0" encoding="UTF-8" standalone="yes"?>
<Relationships xmlns="http://schemas.openxmlformats.org/package/2006/relationships"><Relationship Id="rId3" Type="http://schemas.openxmlformats.org/officeDocument/2006/relationships/image" Target="../media/image28.sv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svg"/></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7.xml"/><Relationship Id="rId5" Type="http://schemas.openxmlformats.org/officeDocument/2006/relationships/image" Target="../media/image43.svg"/><Relationship Id="rId4" Type="http://schemas.openxmlformats.org/officeDocument/2006/relationships/image" Target="../media/image42.png"/></Relationships>
</file>

<file path=ppt/slides/_rels/slide11.xml.rels><?xml version="1.0" encoding="UTF-8" standalone="yes"?>
<Relationships xmlns="http://schemas.openxmlformats.org/package/2006/relationships"><Relationship Id="rId3" Type="http://schemas.openxmlformats.org/officeDocument/2006/relationships/image" Target="../media/image45.svg"/><Relationship Id="rId7" Type="http://schemas.openxmlformats.org/officeDocument/2006/relationships/image" Target="../media/image49.svg"/><Relationship Id="rId2" Type="http://schemas.openxmlformats.org/officeDocument/2006/relationships/image" Target="../media/image44.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svg"/><Relationship Id="rId4" Type="http://schemas.openxmlformats.org/officeDocument/2006/relationships/image" Target="../media/image46.png"/></Relationships>
</file>

<file path=ppt/slides/_rels/slide12.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slides/_rels/slide13.xml.rels><?xml version="1.0" encoding="UTF-8" standalone="yes"?>
<Relationships xmlns="http://schemas.openxmlformats.org/package/2006/relationships"><Relationship Id="rId3" Type="http://schemas.openxmlformats.org/officeDocument/2006/relationships/image" Target="../media/image57.svg"/><Relationship Id="rId7" Type="http://schemas.openxmlformats.org/officeDocument/2006/relationships/image" Target="../media/image61.svg"/><Relationship Id="rId2" Type="http://schemas.openxmlformats.org/officeDocument/2006/relationships/image" Target="../media/image56.png"/><Relationship Id="rId1" Type="http://schemas.openxmlformats.org/officeDocument/2006/relationships/slideLayout" Target="../slideLayouts/slideLayout7.xml"/><Relationship Id="rId6" Type="http://schemas.openxmlformats.org/officeDocument/2006/relationships/image" Target="../media/image60.png"/><Relationship Id="rId5" Type="http://schemas.openxmlformats.org/officeDocument/2006/relationships/image" Target="../media/image59.svg"/><Relationship Id="rId4" Type="http://schemas.openxmlformats.org/officeDocument/2006/relationships/image" Target="../media/image58.png"/></Relationships>
</file>

<file path=ppt/slides/_rels/slide14.xml.rels><?xml version="1.0" encoding="UTF-8" standalone="yes"?>
<Relationships xmlns="http://schemas.openxmlformats.org/package/2006/relationships"><Relationship Id="rId8" Type="http://schemas.openxmlformats.org/officeDocument/2006/relationships/image" Target="../media/image67.jpeg"/><Relationship Id="rId3" Type="http://schemas.openxmlformats.org/officeDocument/2006/relationships/image" Target="../media/image62.jpeg"/><Relationship Id="rId7" Type="http://schemas.openxmlformats.org/officeDocument/2006/relationships/image" Target="../media/image66.jpeg"/><Relationship Id="rId12" Type="http://schemas.openxmlformats.org/officeDocument/2006/relationships/image" Target="../media/image71.jpe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65.jpeg"/><Relationship Id="rId11" Type="http://schemas.openxmlformats.org/officeDocument/2006/relationships/image" Target="../media/image70.jpeg"/><Relationship Id="rId5" Type="http://schemas.openxmlformats.org/officeDocument/2006/relationships/image" Target="../media/image64.jpeg"/><Relationship Id="rId10" Type="http://schemas.openxmlformats.org/officeDocument/2006/relationships/image" Target="../media/image69.jpeg"/><Relationship Id="rId4" Type="http://schemas.openxmlformats.org/officeDocument/2006/relationships/image" Target="../media/image63.jpeg"/><Relationship Id="rId9" Type="http://schemas.openxmlformats.org/officeDocument/2006/relationships/image" Target="../media/image68.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2" name="Freeform 2"/>
          <p:cNvSpPr/>
          <p:nvPr/>
        </p:nvSpPr>
        <p:spPr>
          <a:xfrm>
            <a:off x="15047759" y="3749017"/>
            <a:ext cx="3240241" cy="6504134"/>
          </a:xfrm>
          <a:custGeom>
            <a:avLst/>
            <a:gdLst/>
            <a:ahLst/>
            <a:cxnLst/>
            <a:rect l="l" t="t" r="r" b="b"/>
            <a:pathLst>
              <a:path w="3240241" h="6504134">
                <a:moveTo>
                  <a:pt x="0" y="0"/>
                </a:moveTo>
                <a:lnTo>
                  <a:pt x="3240241" y="0"/>
                </a:lnTo>
                <a:lnTo>
                  <a:pt x="3240241" y="6504133"/>
                </a:lnTo>
                <a:lnTo>
                  <a:pt x="0" y="6504133"/>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3" name="Group 3"/>
          <p:cNvGrpSpPr/>
          <p:nvPr/>
        </p:nvGrpSpPr>
        <p:grpSpPr>
          <a:xfrm>
            <a:off x="13032403" y="-1448305"/>
            <a:ext cx="5255597" cy="13183610"/>
            <a:chOff x="0" y="0"/>
            <a:chExt cx="1384190" cy="3472227"/>
          </a:xfrm>
        </p:grpSpPr>
        <p:sp>
          <p:nvSpPr>
            <p:cNvPr id="4" name="Freeform 4"/>
            <p:cNvSpPr/>
            <p:nvPr/>
          </p:nvSpPr>
          <p:spPr>
            <a:xfrm>
              <a:off x="0" y="0"/>
              <a:ext cx="1384190" cy="3472226"/>
            </a:xfrm>
            <a:custGeom>
              <a:avLst/>
              <a:gdLst/>
              <a:ahLst/>
              <a:cxnLst/>
              <a:rect l="l" t="t" r="r" b="b"/>
              <a:pathLst>
                <a:path w="1384190" h="3472226">
                  <a:moveTo>
                    <a:pt x="0" y="0"/>
                  </a:moveTo>
                  <a:lnTo>
                    <a:pt x="1384190" y="0"/>
                  </a:lnTo>
                  <a:lnTo>
                    <a:pt x="1384190" y="3472226"/>
                  </a:lnTo>
                  <a:lnTo>
                    <a:pt x="0" y="3472226"/>
                  </a:lnTo>
                  <a:close/>
                </a:path>
              </a:pathLst>
            </a:custGeom>
            <a:solidFill>
              <a:srgbClr val="106861"/>
            </a:solidFill>
          </p:spPr>
        </p:sp>
        <p:sp>
          <p:nvSpPr>
            <p:cNvPr id="5" name="TextBox 5"/>
            <p:cNvSpPr txBox="1"/>
            <p:nvPr/>
          </p:nvSpPr>
          <p:spPr>
            <a:xfrm>
              <a:off x="0" y="-19050"/>
              <a:ext cx="1384190" cy="3491277"/>
            </a:xfrm>
            <a:prstGeom prst="rect">
              <a:avLst/>
            </a:prstGeom>
          </p:spPr>
          <p:txBody>
            <a:bodyPr lIns="50800" tIns="50800" rIns="50800" bIns="50800" rtlCol="0" anchor="ctr"/>
            <a:lstStyle/>
            <a:p>
              <a:pPr algn="ctr">
                <a:lnSpc>
                  <a:spcPts val="2859"/>
                </a:lnSpc>
              </a:pPr>
              <a:endParaRPr/>
            </a:p>
          </p:txBody>
        </p:sp>
      </p:grpSp>
      <p:sp>
        <p:nvSpPr>
          <p:cNvPr id="6" name="Freeform 6"/>
          <p:cNvSpPr/>
          <p:nvPr/>
        </p:nvSpPr>
        <p:spPr>
          <a:xfrm>
            <a:off x="9432880" y="1526000"/>
            <a:ext cx="7234999" cy="7234999"/>
          </a:xfrm>
          <a:custGeom>
            <a:avLst/>
            <a:gdLst/>
            <a:ahLst/>
            <a:cxnLst/>
            <a:rect l="l" t="t" r="r" b="b"/>
            <a:pathLst>
              <a:path w="7234999" h="7234999">
                <a:moveTo>
                  <a:pt x="0" y="0"/>
                </a:moveTo>
                <a:lnTo>
                  <a:pt x="7234999" y="0"/>
                </a:lnTo>
                <a:lnTo>
                  <a:pt x="7234999" y="7235000"/>
                </a:lnTo>
                <a:lnTo>
                  <a:pt x="0" y="7235000"/>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sq">
            <a:noFill/>
            <a:prstDash val="solid"/>
            <a:miter/>
          </a:ln>
        </p:spPr>
      </p:sp>
      <p:grpSp>
        <p:nvGrpSpPr>
          <p:cNvPr id="7" name="Group 7"/>
          <p:cNvGrpSpPr/>
          <p:nvPr/>
        </p:nvGrpSpPr>
        <p:grpSpPr>
          <a:xfrm>
            <a:off x="10106590" y="2199722"/>
            <a:ext cx="5887580" cy="5887556"/>
            <a:chOff x="0" y="0"/>
            <a:chExt cx="6350000" cy="6349975"/>
          </a:xfrm>
        </p:grpSpPr>
        <p:sp>
          <p:nvSpPr>
            <p:cNvPr id="8" name="Freeform 8"/>
            <p:cNvSpPr/>
            <p:nvPr/>
          </p:nvSpPr>
          <p:spPr>
            <a:xfrm>
              <a:off x="0" y="0"/>
              <a:ext cx="6350000" cy="6349975"/>
            </a:xfrm>
            <a:custGeom>
              <a:avLst/>
              <a:gdLst/>
              <a:ahLst/>
              <a:cxnLst/>
              <a:rect l="l" t="t" r="r" b="b"/>
              <a:pathLst>
                <a:path w="6350000" h="6349975">
                  <a:moveTo>
                    <a:pt x="6350000" y="3175025"/>
                  </a:moveTo>
                  <a:cubicBezTo>
                    <a:pt x="6350000" y="4928451"/>
                    <a:pt x="4928476" y="6349975"/>
                    <a:pt x="3175000" y="6349975"/>
                  </a:cubicBezTo>
                  <a:cubicBezTo>
                    <a:pt x="1421498" y="6349975"/>
                    <a:pt x="0" y="4928451"/>
                    <a:pt x="0" y="3175025"/>
                  </a:cubicBezTo>
                  <a:cubicBezTo>
                    <a:pt x="0" y="1421511"/>
                    <a:pt x="1421498" y="0"/>
                    <a:pt x="3175000" y="0"/>
                  </a:cubicBezTo>
                  <a:cubicBezTo>
                    <a:pt x="4928502" y="0"/>
                    <a:pt x="6350000" y="1421511"/>
                    <a:pt x="6350000" y="3175025"/>
                  </a:cubicBezTo>
                  <a:close/>
                </a:path>
              </a:pathLst>
            </a:custGeom>
            <a:blipFill>
              <a:blip r:embed="rId6"/>
              <a:stretch>
                <a:fillRect l="-14980" r="-14980"/>
              </a:stretch>
            </a:blipFill>
          </p:spPr>
        </p:sp>
      </p:grpSp>
      <p:grpSp>
        <p:nvGrpSpPr>
          <p:cNvPr id="9" name="Group 9"/>
          <p:cNvGrpSpPr/>
          <p:nvPr/>
        </p:nvGrpSpPr>
        <p:grpSpPr>
          <a:xfrm>
            <a:off x="1057435" y="3489495"/>
            <a:ext cx="78988" cy="3562352"/>
            <a:chOff x="0" y="0"/>
            <a:chExt cx="20803" cy="938233"/>
          </a:xfrm>
        </p:grpSpPr>
        <p:sp>
          <p:nvSpPr>
            <p:cNvPr id="10" name="Freeform 10"/>
            <p:cNvSpPr/>
            <p:nvPr/>
          </p:nvSpPr>
          <p:spPr>
            <a:xfrm>
              <a:off x="0" y="0"/>
              <a:ext cx="20803" cy="938233"/>
            </a:xfrm>
            <a:custGeom>
              <a:avLst/>
              <a:gdLst/>
              <a:ahLst/>
              <a:cxnLst/>
              <a:rect l="l" t="t" r="r" b="b"/>
              <a:pathLst>
                <a:path w="20803" h="938233">
                  <a:moveTo>
                    <a:pt x="0" y="0"/>
                  </a:moveTo>
                  <a:lnTo>
                    <a:pt x="20803" y="0"/>
                  </a:lnTo>
                  <a:lnTo>
                    <a:pt x="20803" y="938233"/>
                  </a:lnTo>
                  <a:lnTo>
                    <a:pt x="0" y="938233"/>
                  </a:lnTo>
                  <a:close/>
                </a:path>
              </a:pathLst>
            </a:custGeom>
            <a:solidFill>
              <a:srgbClr val="123D33"/>
            </a:solidFill>
            <a:ln cap="sq">
              <a:noFill/>
              <a:prstDash val="solid"/>
              <a:miter/>
            </a:ln>
          </p:spPr>
        </p:sp>
        <p:sp>
          <p:nvSpPr>
            <p:cNvPr id="11" name="TextBox 11"/>
            <p:cNvSpPr txBox="1"/>
            <p:nvPr/>
          </p:nvSpPr>
          <p:spPr>
            <a:xfrm>
              <a:off x="0" y="-19050"/>
              <a:ext cx="20803" cy="957283"/>
            </a:xfrm>
            <a:prstGeom prst="rect">
              <a:avLst/>
            </a:prstGeom>
          </p:spPr>
          <p:txBody>
            <a:bodyPr lIns="50800" tIns="50800" rIns="50800" bIns="50800" rtlCol="0" anchor="ctr"/>
            <a:lstStyle/>
            <a:p>
              <a:pPr marL="0" lvl="0" indent="0" algn="ctr">
                <a:lnSpc>
                  <a:spcPts val="2859"/>
                </a:lnSpc>
                <a:spcBef>
                  <a:spcPct val="0"/>
                </a:spcBef>
              </a:pPr>
              <a:endParaRPr/>
            </a:p>
          </p:txBody>
        </p:sp>
      </p:grpSp>
      <p:sp>
        <p:nvSpPr>
          <p:cNvPr id="12" name="Freeform 12"/>
          <p:cNvSpPr/>
          <p:nvPr/>
        </p:nvSpPr>
        <p:spPr>
          <a:xfrm>
            <a:off x="76381" y="0"/>
            <a:ext cx="3016762" cy="2199722"/>
          </a:xfrm>
          <a:custGeom>
            <a:avLst/>
            <a:gdLst/>
            <a:ahLst/>
            <a:cxnLst/>
            <a:rect l="l" t="t" r="r" b="b"/>
            <a:pathLst>
              <a:path w="3016762" h="2199722">
                <a:moveTo>
                  <a:pt x="0" y="0"/>
                </a:moveTo>
                <a:lnTo>
                  <a:pt x="3016762" y="0"/>
                </a:lnTo>
                <a:lnTo>
                  <a:pt x="3016762" y="2199722"/>
                </a:lnTo>
                <a:lnTo>
                  <a:pt x="0" y="2199722"/>
                </a:lnTo>
                <a:lnTo>
                  <a:pt x="0" y="0"/>
                </a:lnTo>
                <a:close/>
              </a:path>
            </a:pathLst>
          </a:custGeom>
          <a:blipFill>
            <a:blip r:embed="rId7"/>
            <a:stretch>
              <a:fillRect/>
            </a:stretch>
          </a:blipFill>
        </p:spPr>
      </p:sp>
      <p:sp>
        <p:nvSpPr>
          <p:cNvPr id="13" name="TextBox 13"/>
          <p:cNvSpPr txBox="1"/>
          <p:nvPr/>
        </p:nvSpPr>
        <p:spPr>
          <a:xfrm>
            <a:off x="1476007" y="7346806"/>
            <a:ext cx="7214594" cy="728779"/>
          </a:xfrm>
          <a:prstGeom prst="rect">
            <a:avLst/>
          </a:prstGeom>
        </p:spPr>
        <p:txBody>
          <a:bodyPr lIns="0" tIns="0" rIns="0" bIns="0" rtlCol="0" anchor="t">
            <a:spAutoFit/>
          </a:bodyPr>
          <a:lstStyle/>
          <a:p>
            <a:pPr algn="l">
              <a:lnSpc>
                <a:spcPts val="6031"/>
              </a:lnSpc>
            </a:pPr>
            <a:r>
              <a:rPr lang="en-US" sz="4307" i="1" spc="-86" dirty="0">
                <a:solidFill>
                  <a:srgbClr val="191919"/>
                </a:solidFill>
                <a:latin typeface="Open Sauce"/>
              </a:rPr>
              <a:t>WHERE ARE WE TODAY?</a:t>
            </a:r>
          </a:p>
        </p:txBody>
      </p:sp>
      <p:sp>
        <p:nvSpPr>
          <p:cNvPr id="14" name="TextBox 14"/>
          <p:cNvSpPr txBox="1"/>
          <p:nvPr/>
        </p:nvSpPr>
        <p:spPr>
          <a:xfrm>
            <a:off x="1476007" y="3154128"/>
            <a:ext cx="8293728" cy="5280100"/>
          </a:xfrm>
          <a:prstGeom prst="rect">
            <a:avLst/>
          </a:prstGeom>
        </p:spPr>
        <p:txBody>
          <a:bodyPr lIns="0" tIns="0" rIns="0" bIns="0" rtlCol="0" anchor="t">
            <a:spAutoFit/>
          </a:bodyPr>
          <a:lstStyle/>
          <a:p>
            <a:r>
              <a:rPr lang="hr-HR" sz="5400" b="1" kern="100" dirty="0">
                <a:effectLst/>
                <a:latin typeface="Times New Roman" panose="02020603050405020304" pitchFamily="18" charset="0"/>
                <a:ea typeface="Calibri" panose="020F0502020204030204" pitchFamily="34" charset="0"/>
                <a:cs typeface="Times New Roman" panose="02020603050405020304" pitchFamily="18" charset="0"/>
              </a:rPr>
              <a:t>FREQUENCY OF VASCULAR VARIATIONS IN POTENTIAL LIVING KIDNEY DONORS IN UKC TUZLA</a:t>
            </a:r>
            <a:endParaRPr lang="en-BA" sz="5400" kern="100" dirty="0">
              <a:effectLst/>
              <a:latin typeface="Calibri" panose="020F0502020204030204" pitchFamily="34" charset="0"/>
              <a:ea typeface="Calibri" panose="020F0502020204030204" pitchFamily="34" charset="0"/>
              <a:cs typeface="Times New Roman" panose="02020603050405020304" pitchFamily="18" charset="0"/>
            </a:endParaRPr>
          </a:p>
          <a:p>
            <a:pPr algn="l">
              <a:lnSpc>
                <a:spcPts val="9582"/>
              </a:lnSpc>
            </a:pPr>
            <a:endParaRPr lang="en-US" sz="6844" spc="-136" dirty="0">
              <a:solidFill>
                <a:srgbClr val="191919"/>
              </a:solidFill>
              <a:latin typeface="Open Sauce Bold"/>
            </a:endParaRPr>
          </a:p>
        </p:txBody>
      </p:sp>
      <p:sp>
        <p:nvSpPr>
          <p:cNvPr id="15" name="TextBox 15"/>
          <p:cNvSpPr txBox="1"/>
          <p:nvPr/>
        </p:nvSpPr>
        <p:spPr>
          <a:xfrm>
            <a:off x="1136422" y="9521506"/>
            <a:ext cx="6832368" cy="498675"/>
          </a:xfrm>
          <a:prstGeom prst="rect">
            <a:avLst/>
          </a:prstGeom>
        </p:spPr>
        <p:txBody>
          <a:bodyPr lIns="0" tIns="0" rIns="0" bIns="0" rtlCol="0" anchor="t">
            <a:spAutoFit/>
          </a:bodyPr>
          <a:lstStyle/>
          <a:p>
            <a:pPr algn="l">
              <a:lnSpc>
                <a:spcPts val="4195"/>
              </a:lnSpc>
            </a:pPr>
            <a:r>
              <a:rPr lang="en-US" sz="3018">
                <a:solidFill>
                  <a:srgbClr val="191919"/>
                </a:solidFill>
                <a:latin typeface="Open Sauce"/>
              </a:rPr>
              <a:t>Naida Morić, JZU UKC TUZLA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8288000" cy="10287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2"/>
            <a:stretch>
              <a:fillRect t="-38888" b="-38888"/>
            </a:stretch>
          </a:blipFill>
        </p:spPr>
      </p:sp>
      <p:pic>
        <p:nvPicPr>
          <p:cNvPr id="3" name="Picture 3"/>
          <p:cNvPicPr>
            <a:picLocks noChangeAspect="1"/>
          </p:cNvPicPr>
          <p:nvPr/>
        </p:nvPicPr>
        <p:blipFill>
          <a:blip r:embed="rId3"/>
          <a:stretch>
            <a:fillRect/>
          </a:stretch>
        </p:blipFill>
        <p:spPr>
          <a:xfrm>
            <a:off x="5743100" y="7883588"/>
            <a:ext cx="4536606" cy="1399249"/>
          </a:xfrm>
          <a:prstGeom prst="rect">
            <a:avLst/>
          </a:prstGeom>
        </p:spPr>
      </p:pic>
      <p:grpSp>
        <p:nvGrpSpPr>
          <p:cNvPr id="4" name="Group 4"/>
          <p:cNvGrpSpPr/>
          <p:nvPr/>
        </p:nvGrpSpPr>
        <p:grpSpPr>
          <a:xfrm>
            <a:off x="2363980" y="0"/>
            <a:ext cx="1453786" cy="10674983"/>
            <a:chOff x="0" y="0"/>
            <a:chExt cx="382890" cy="2811518"/>
          </a:xfrm>
        </p:grpSpPr>
        <p:sp>
          <p:nvSpPr>
            <p:cNvPr id="5" name="Freeform 5"/>
            <p:cNvSpPr/>
            <p:nvPr/>
          </p:nvSpPr>
          <p:spPr>
            <a:xfrm>
              <a:off x="0" y="0"/>
              <a:ext cx="382890" cy="2811518"/>
            </a:xfrm>
            <a:custGeom>
              <a:avLst/>
              <a:gdLst/>
              <a:ahLst/>
              <a:cxnLst/>
              <a:rect l="l" t="t" r="r" b="b"/>
              <a:pathLst>
                <a:path w="382890" h="2811518">
                  <a:moveTo>
                    <a:pt x="0" y="0"/>
                  </a:moveTo>
                  <a:lnTo>
                    <a:pt x="382890" y="0"/>
                  </a:lnTo>
                  <a:lnTo>
                    <a:pt x="382890" y="2811518"/>
                  </a:lnTo>
                  <a:lnTo>
                    <a:pt x="0" y="2811518"/>
                  </a:lnTo>
                  <a:close/>
                </a:path>
              </a:pathLst>
            </a:custGeom>
            <a:solidFill>
              <a:srgbClr val="FDFBFB"/>
            </a:solidFill>
            <a:ln cap="sq">
              <a:noFill/>
              <a:prstDash val="solid"/>
              <a:miter/>
            </a:ln>
          </p:spPr>
        </p:sp>
        <p:sp>
          <p:nvSpPr>
            <p:cNvPr id="6" name="TextBox 6"/>
            <p:cNvSpPr txBox="1"/>
            <p:nvPr/>
          </p:nvSpPr>
          <p:spPr>
            <a:xfrm>
              <a:off x="0" y="-19050"/>
              <a:ext cx="382890" cy="2830568"/>
            </a:xfrm>
            <a:prstGeom prst="rect">
              <a:avLst/>
            </a:prstGeom>
          </p:spPr>
          <p:txBody>
            <a:bodyPr lIns="50800" tIns="50800" rIns="50800" bIns="50800" rtlCol="0" anchor="ctr"/>
            <a:lstStyle/>
            <a:p>
              <a:pPr marL="0" lvl="0" indent="0" algn="ctr">
                <a:lnSpc>
                  <a:spcPts val="2859"/>
                </a:lnSpc>
                <a:spcBef>
                  <a:spcPct val="0"/>
                </a:spcBef>
              </a:pPr>
              <a:endParaRPr/>
            </a:p>
          </p:txBody>
        </p:sp>
      </p:grpSp>
      <p:sp>
        <p:nvSpPr>
          <p:cNvPr id="7" name="TextBox 7"/>
          <p:cNvSpPr txBox="1"/>
          <p:nvPr/>
        </p:nvSpPr>
        <p:spPr>
          <a:xfrm>
            <a:off x="4467365" y="368810"/>
            <a:ext cx="6979112" cy="2736717"/>
          </a:xfrm>
          <a:prstGeom prst="rect">
            <a:avLst/>
          </a:prstGeom>
        </p:spPr>
        <p:txBody>
          <a:bodyPr lIns="0" tIns="0" rIns="0" bIns="0" rtlCol="0" anchor="t">
            <a:spAutoFit/>
          </a:bodyPr>
          <a:lstStyle/>
          <a:p>
            <a:pPr marL="0" lvl="0" indent="0" algn="l">
              <a:lnSpc>
                <a:spcPts val="7291"/>
              </a:lnSpc>
              <a:spcBef>
                <a:spcPct val="0"/>
              </a:spcBef>
            </a:pPr>
            <a:r>
              <a:rPr lang="en-US" sz="5283" spc="-105">
                <a:solidFill>
                  <a:srgbClr val="191919"/>
                </a:solidFill>
                <a:latin typeface="Open Sauce"/>
              </a:rPr>
              <a:t>Transplantation data in Bosnia and Herzegovina</a:t>
            </a:r>
          </a:p>
        </p:txBody>
      </p:sp>
      <p:sp>
        <p:nvSpPr>
          <p:cNvPr id="8" name="Freeform 8"/>
          <p:cNvSpPr/>
          <p:nvPr/>
        </p:nvSpPr>
        <p:spPr>
          <a:xfrm>
            <a:off x="11331109" y="2335242"/>
            <a:ext cx="3650772" cy="2669627"/>
          </a:xfrm>
          <a:custGeom>
            <a:avLst/>
            <a:gdLst/>
            <a:ahLst/>
            <a:cxnLst/>
            <a:rect l="l" t="t" r="r" b="b"/>
            <a:pathLst>
              <a:path w="3650772" h="2669627">
                <a:moveTo>
                  <a:pt x="0" y="0"/>
                </a:moveTo>
                <a:lnTo>
                  <a:pt x="3650772" y="0"/>
                </a:lnTo>
                <a:lnTo>
                  <a:pt x="3650772" y="2669627"/>
                </a:lnTo>
                <a:lnTo>
                  <a:pt x="0" y="2669627"/>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9" name="Picture 9"/>
          <p:cNvPicPr>
            <a:picLocks noChangeAspect="1"/>
          </p:cNvPicPr>
          <p:nvPr/>
        </p:nvPicPr>
        <p:blipFill>
          <a:blip r:embed="rId6"/>
          <a:stretch>
            <a:fillRect/>
          </a:stretch>
        </p:blipFill>
        <p:spPr>
          <a:xfrm>
            <a:off x="10483262" y="7883588"/>
            <a:ext cx="4536606" cy="1399249"/>
          </a:xfrm>
          <a:prstGeom prst="rect">
            <a:avLst/>
          </a:prstGeom>
        </p:spPr>
      </p:pic>
      <p:sp>
        <p:nvSpPr>
          <p:cNvPr id="10" name="TextBox 10"/>
          <p:cNvSpPr txBox="1"/>
          <p:nvPr/>
        </p:nvSpPr>
        <p:spPr>
          <a:xfrm>
            <a:off x="6121151" y="5741453"/>
            <a:ext cx="3780505" cy="2106002"/>
          </a:xfrm>
          <a:prstGeom prst="rect">
            <a:avLst/>
          </a:prstGeom>
        </p:spPr>
        <p:txBody>
          <a:bodyPr lIns="0" tIns="0" rIns="0" bIns="0" rtlCol="0" anchor="t">
            <a:spAutoFit/>
          </a:bodyPr>
          <a:lstStyle/>
          <a:p>
            <a:pPr marL="0" lvl="0" indent="0" algn="ctr">
              <a:lnSpc>
                <a:spcPts val="17191"/>
              </a:lnSpc>
              <a:spcBef>
                <a:spcPct val="0"/>
              </a:spcBef>
            </a:pPr>
            <a:r>
              <a:rPr lang="en-US" sz="12457" spc="-249">
                <a:solidFill>
                  <a:srgbClr val="191919"/>
                </a:solidFill>
                <a:latin typeface="Open Sauce Bold"/>
              </a:rPr>
              <a:t>247</a:t>
            </a:r>
          </a:p>
        </p:txBody>
      </p:sp>
      <p:sp>
        <p:nvSpPr>
          <p:cNvPr id="11" name="TextBox 11"/>
          <p:cNvSpPr txBox="1"/>
          <p:nvPr/>
        </p:nvSpPr>
        <p:spPr>
          <a:xfrm>
            <a:off x="4467365" y="3291384"/>
            <a:ext cx="4950833" cy="452967"/>
          </a:xfrm>
          <a:prstGeom prst="rect">
            <a:avLst/>
          </a:prstGeom>
        </p:spPr>
        <p:txBody>
          <a:bodyPr lIns="0" tIns="0" rIns="0" bIns="0" rtlCol="0" anchor="t">
            <a:spAutoFit/>
          </a:bodyPr>
          <a:lstStyle/>
          <a:p>
            <a:pPr algn="l">
              <a:lnSpc>
                <a:spcPts val="3705"/>
              </a:lnSpc>
            </a:pPr>
            <a:r>
              <a:rPr lang="en-US" sz="2685">
                <a:solidFill>
                  <a:srgbClr val="191919"/>
                </a:solidFill>
                <a:latin typeface="Open Sauce"/>
              </a:rPr>
              <a:t>JZU UKC Tuzla</a:t>
            </a:r>
          </a:p>
        </p:txBody>
      </p:sp>
      <p:sp>
        <p:nvSpPr>
          <p:cNvPr id="12" name="TextBox 12"/>
          <p:cNvSpPr txBox="1"/>
          <p:nvPr/>
        </p:nvSpPr>
        <p:spPr>
          <a:xfrm>
            <a:off x="10861313" y="5741453"/>
            <a:ext cx="3780505" cy="2106002"/>
          </a:xfrm>
          <a:prstGeom prst="rect">
            <a:avLst/>
          </a:prstGeom>
        </p:spPr>
        <p:txBody>
          <a:bodyPr lIns="0" tIns="0" rIns="0" bIns="0" rtlCol="0" anchor="t">
            <a:spAutoFit/>
          </a:bodyPr>
          <a:lstStyle/>
          <a:p>
            <a:pPr marL="0" lvl="0" indent="0" algn="ctr">
              <a:lnSpc>
                <a:spcPts val="17191"/>
              </a:lnSpc>
              <a:spcBef>
                <a:spcPct val="0"/>
              </a:spcBef>
            </a:pPr>
            <a:r>
              <a:rPr lang="en-US" sz="12457" spc="-249">
                <a:solidFill>
                  <a:srgbClr val="191919"/>
                </a:solidFill>
                <a:latin typeface="Open Sauce Bold"/>
              </a:rPr>
              <a:t>41</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8881967" y="-2828925"/>
            <a:ext cx="5657850" cy="5657850"/>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06861"/>
            </a:solidFill>
            <a:ln cap="sq">
              <a:noFill/>
              <a:prstDash val="solid"/>
              <a:miter/>
            </a:ln>
          </p:spPr>
        </p:sp>
        <p:sp>
          <p:nvSpPr>
            <p:cNvPr id="4" name="TextBox 4"/>
            <p:cNvSpPr txBox="1"/>
            <p:nvPr/>
          </p:nvSpPr>
          <p:spPr>
            <a:xfrm>
              <a:off x="76200" y="57150"/>
              <a:ext cx="660400" cy="679450"/>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5" name="Group 5"/>
          <p:cNvGrpSpPr/>
          <p:nvPr/>
        </p:nvGrpSpPr>
        <p:grpSpPr>
          <a:xfrm>
            <a:off x="11710892" y="0"/>
            <a:ext cx="6648057" cy="10287000"/>
            <a:chOff x="0" y="0"/>
            <a:chExt cx="1750928" cy="2709333"/>
          </a:xfrm>
        </p:grpSpPr>
        <p:sp>
          <p:nvSpPr>
            <p:cNvPr id="6" name="Freeform 6"/>
            <p:cNvSpPr/>
            <p:nvPr/>
          </p:nvSpPr>
          <p:spPr>
            <a:xfrm>
              <a:off x="0" y="0"/>
              <a:ext cx="1750928" cy="2709333"/>
            </a:xfrm>
            <a:custGeom>
              <a:avLst/>
              <a:gdLst/>
              <a:ahLst/>
              <a:cxnLst/>
              <a:rect l="l" t="t" r="r" b="b"/>
              <a:pathLst>
                <a:path w="1750928" h="2709333">
                  <a:moveTo>
                    <a:pt x="0" y="0"/>
                  </a:moveTo>
                  <a:lnTo>
                    <a:pt x="1750928" y="0"/>
                  </a:lnTo>
                  <a:lnTo>
                    <a:pt x="1750928" y="2709333"/>
                  </a:lnTo>
                  <a:lnTo>
                    <a:pt x="0" y="2709333"/>
                  </a:lnTo>
                  <a:close/>
                </a:path>
              </a:pathLst>
            </a:custGeom>
            <a:solidFill>
              <a:srgbClr val="106861"/>
            </a:solidFill>
            <a:ln cap="sq">
              <a:noFill/>
              <a:prstDash val="solid"/>
              <a:miter/>
            </a:ln>
          </p:spPr>
        </p:sp>
        <p:sp>
          <p:nvSpPr>
            <p:cNvPr id="7" name="TextBox 7"/>
            <p:cNvSpPr txBox="1"/>
            <p:nvPr/>
          </p:nvSpPr>
          <p:spPr>
            <a:xfrm>
              <a:off x="0" y="-19050"/>
              <a:ext cx="1750928" cy="2728383"/>
            </a:xfrm>
            <a:prstGeom prst="rect">
              <a:avLst/>
            </a:prstGeom>
          </p:spPr>
          <p:txBody>
            <a:bodyPr lIns="50800" tIns="50800" rIns="50800" bIns="50800" rtlCol="0" anchor="ctr"/>
            <a:lstStyle/>
            <a:p>
              <a:pPr marL="0" lvl="0" indent="0" algn="ctr">
                <a:lnSpc>
                  <a:spcPts val="2859"/>
                </a:lnSpc>
                <a:spcBef>
                  <a:spcPct val="0"/>
                </a:spcBef>
              </a:pPr>
              <a:endParaRPr/>
            </a:p>
          </p:txBody>
        </p:sp>
      </p:grpSp>
      <p:sp>
        <p:nvSpPr>
          <p:cNvPr id="8" name="TextBox 8"/>
          <p:cNvSpPr txBox="1"/>
          <p:nvPr/>
        </p:nvSpPr>
        <p:spPr>
          <a:xfrm>
            <a:off x="1295137" y="1754095"/>
            <a:ext cx="3630003" cy="803369"/>
          </a:xfrm>
          <a:prstGeom prst="rect">
            <a:avLst/>
          </a:prstGeom>
        </p:spPr>
        <p:txBody>
          <a:bodyPr lIns="0" tIns="0" rIns="0" bIns="0" rtlCol="0" anchor="t">
            <a:spAutoFit/>
          </a:bodyPr>
          <a:lstStyle/>
          <a:p>
            <a:pPr marL="0" lvl="0" indent="0" algn="l">
              <a:lnSpc>
                <a:spcPts val="6644"/>
              </a:lnSpc>
              <a:spcBef>
                <a:spcPct val="0"/>
              </a:spcBef>
            </a:pPr>
            <a:r>
              <a:rPr lang="en-US" sz="4746" spc="-94">
                <a:solidFill>
                  <a:srgbClr val="191919"/>
                </a:solidFill>
                <a:latin typeface="Open Sauce"/>
              </a:rPr>
              <a:t>Overview</a:t>
            </a:r>
          </a:p>
        </p:txBody>
      </p:sp>
      <p:sp>
        <p:nvSpPr>
          <p:cNvPr id="9" name="TextBox 9"/>
          <p:cNvSpPr txBox="1"/>
          <p:nvPr/>
        </p:nvSpPr>
        <p:spPr>
          <a:xfrm>
            <a:off x="1695141" y="3067533"/>
            <a:ext cx="5224262" cy="5614886"/>
          </a:xfrm>
          <a:prstGeom prst="rect">
            <a:avLst/>
          </a:prstGeom>
        </p:spPr>
        <p:txBody>
          <a:bodyPr lIns="0" tIns="0" rIns="0" bIns="0" rtlCol="0" anchor="t">
            <a:spAutoFit/>
          </a:bodyPr>
          <a:lstStyle/>
          <a:p>
            <a:pPr marL="651596" lvl="1" indent="-325798" algn="l">
              <a:lnSpc>
                <a:spcPts val="5009"/>
              </a:lnSpc>
              <a:buFont typeface="Arial"/>
              <a:buChar char="•"/>
            </a:pPr>
            <a:r>
              <a:rPr lang="en-US" sz="3018">
                <a:solidFill>
                  <a:srgbClr val="191919"/>
                </a:solidFill>
                <a:latin typeface="Open Sauce"/>
              </a:rPr>
              <a:t>Aberrrant renovascular anatomy and transplantation</a:t>
            </a:r>
          </a:p>
          <a:p>
            <a:pPr marL="651596" lvl="1" indent="-325798" algn="l">
              <a:lnSpc>
                <a:spcPts val="5009"/>
              </a:lnSpc>
              <a:buFont typeface="Arial"/>
              <a:buChar char="•"/>
            </a:pPr>
            <a:r>
              <a:rPr lang="en-US" sz="3018">
                <a:solidFill>
                  <a:srgbClr val="191919"/>
                </a:solidFill>
                <a:latin typeface="Open Sauce"/>
              </a:rPr>
              <a:t>Correlation between Renal Artery Anatomy and Hypertension</a:t>
            </a:r>
          </a:p>
          <a:p>
            <a:pPr marL="651596" lvl="1" indent="-325798" algn="l">
              <a:lnSpc>
                <a:spcPts val="5009"/>
              </a:lnSpc>
              <a:buFont typeface="Arial"/>
              <a:buChar char="•"/>
            </a:pPr>
            <a:r>
              <a:rPr lang="en-US" sz="3018">
                <a:solidFill>
                  <a:srgbClr val="191919"/>
                </a:solidFill>
                <a:latin typeface="Open Sauce"/>
              </a:rPr>
              <a:t>Resistant Hypertension</a:t>
            </a:r>
          </a:p>
          <a:p>
            <a:pPr marL="651596" lvl="1" indent="-325798" algn="l">
              <a:lnSpc>
                <a:spcPts val="5009"/>
              </a:lnSpc>
              <a:buFont typeface="Arial"/>
              <a:buChar char="•"/>
            </a:pPr>
            <a:r>
              <a:rPr lang="en-US" sz="3018">
                <a:solidFill>
                  <a:srgbClr val="191919"/>
                </a:solidFill>
                <a:latin typeface="Open Sauce"/>
              </a:rPr>
              <a:t>Case report</a:t>
            </a:r>
          </a:p>
          <a:p>
            <a:pPr algn="l">
              <a:lnSpc>
                <a:spcPts val="5009"/>
              </a:lnSpc>
            </a:pPr>
            <a:endParaRPr lang="en-US" sz="3018">
              <a:solidFill>
                <a:srgbClr val="191919"/>
              </a:solidFill>
              <a:latin typeface="Open Sauce"/>
            </a:endParaRPr>
          </a:p>
        </p:txBody>
      </p:sp>
      <p:sp>
        <p:nvSpPr>
          <p:cNvPr id="10" name="TextBox 10"/>
          <p:cNvSpPr txBox="1"/>
          <p:nvPr/>
        </p:nvSpPr>
        <p:spPr>
          <a:xfrm>
            <a:off x="7462950" y="2934183"/>
            <a:ext cx="1681050" cy="6339654"/>
          </a:xfrm>
          <a:prstGeom prst="rect">
            <a:avLst/>
          </a:prstGeom>
        </p:spPr>
        <p:txBody>
          <a:bodyPr lIns="0" tIns="0" rIns="0" bIns="0" rtlCol="0" anchor="t">
            <a:spAutoFit/>
          </a:bodyPr>
          <a:lstStyle/>
          <a:p>
            <a:pPr algn="r">
              <a:lnSpc>
                <a:spcPts val="10127"/>
              </a:lnSpc>
            </a:pPr>
            <a:r>
              <a:rPr lang="en-US" sz="6101" spc="-122">
                <a:solidFill>
                  <a:srgbClr val="191919"/>
                </a:solidFill>
                <a:latin typeface="Open Sauce"/>
              </a:rPr>
              <a:t>01</a:t>
            </a:r>
          </a:p>
          <a:p>
            <a:pPr algn="r">
              <a:lnSpc>
                <a:spcPts val="10127"/>
              </a:lnSpc>
            </a:pPr>
            <a:r>
              <a:rPr lang="en-US" sz="6101" spc="-122">
                <a:solidFill>
                  <a:srgbClr val="191919"/>
                </a:solidFill>
                <a:latin typeface="Open Sauce"/>
              </a:rPr>
              <a:t>02</a:t>
            </a:r>
          </a:p>
          <a:p>
            <a:pPr algn="r">
              <a:lnSpc>
                <a:spcPts val="10127"/>
              </a:lnSpc>
            </a:pPr>
            <a:r>
              <a:rPr lang="en-US" sz="6101" spc="-122">
                <a:solidFill>
                  <a:srgbClr val="191919"/>
                </a:solidFill>
                <a:latin typeface="Open Sauce"/>
              </a:rPr>
              <a:t>03</a:t>
            </a:r>
          </a:p>
          <a:p>
            <a:pPr algn="r">
              <a:lnSpc>
                <a:spcPts val="10127"/>
              </a:lnSpc>
            </a:pPr>
            <a:r>
              <a:rPr lang="en-US" sz="6101" spc="-122">
                <a:solidFill>
                  <a:srgbClr val="191919"/>
                </a:solidFill>
                <a:latin typeface="Open Sauce"/>
              </a:rPr>
              <a:t>04</a:t>
            </a:r>
          </a:p>
          <a:p>
            <a:pPr algn="r">
              <a:lnSpc>
                <a:spcPts val="10127"/>
              </a:lnSpc>
            </a:pPr>
            <a:endParaRPr lang="en-US" sz="6101" spc="-122">
              <a:solidFill>
                <a:srgbClr val="191919"/>
              </a:solidFill>
              <a:latin typeface="Open Sauce"/>
            </a:endParaRPr>
          </a:p>
        </p:txBody>
      </p:sp>
      <p:sp>
        <p:nvSpPr>
          <p:cNvPr id="11" name="Freeform 11"/>
          <p:cNvSpPr/>
          <p:nvPr/>
        </p:nvSpPr>
        <p:spPr>
          <a:xfrm>
            <a:off x="11710892" y="0"/>
            <a:ext cx="6577108" cy="10287000"/>
          </a:xfrm>
          <a:custGeom>
            <a:avLst/>
            <a:gdLst/>
            <a:ahLst/>
            <a:cxnLst/>
            <a:rect l="l" t="t" r="r" b="b"/>
            <a:pathLst>
              <a:path w="6577108" h="10287000">
                <a:moveTo>
                  <a:pt x="0" y="0"/>
                </a:moveTo>
                <a:lnTo>
                  <a:pt x="6577108" y="0"/>
                </a:lnTo>
                <a:lnTo>
                  <a:pt x="6577108" y="10287000"/>
                </a:lnTo>
                <a:lnTo>
                  <a:pt x="0" y="10287000"/>
                </a:lnTo>
                <a:lnTo>
                  <a:pt x="0" y="0"/>
                </a:lnTo>
                <a:close/>
              </a:path>
            </a:pathLst>
          </a:custGeom>
          <a:blipFill>
            <a:blip r:embed="rId2">
              <a:alphaModFix amt="59000"/>
            </a:blip>
            <a:stretch>
              <a:fillRect l="-67377" r="-67377"/>
            </a:stretch>
          </a:blipFill>
        </p:spPr>
      </p:sp>
      <p:grpSp>
        <p:nvGrpSpPr>
          <p:cNvPr id="12" name="Group 12"/>
          <p:cNvGrpSpPr/>
          <p:nvPr/>
        </p:nvGrpSpPr>
        <p:grpSpPr>
          <a:xfrm>
            <a:off x="-1390959" y="8567821"/>
            <a:ext cx="3086100" cy="3086100"/>
            <a:chOff x="0" y="0"/>
            <a:chExt cx="812800" cy="812800"/>
          </a:xfrm>
        </p:grpSpPr>
        <p:sp>
          <p:nvSpPr>
            <p:cNvPr id="13" name="Freeform 1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06861"/>
            </a:solidFill>
            <a:ln cap="sq">
              <a:noFill/>
              <a:prstDash val="solid"/>
              <a:miter/>
            </a:ln>
          </p:spPr>
        </p:sp>
        <p:sp>
          <p:nvSpPr>
            <p:cNvPr id="14" name="TextBox 14"/>
            <p:cNvSpPr txBox="1"/>
            <p:nvPr/>
          </p:nvSpPr>
          <p:spPr>
            <a:xfrm>
              <a:off x="76200" y="57150"/>
              <a:ext cx="660400" cy="679450"/>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15" name="Group 15"/>
          <p:cNvGrpSpPr/>
          <p:nvPr/>
        </p:nvGrpSpPr>
        <p:grpSpPr>
          <a:xfrm>
            <a:off x="10206536" y="3314080"/>
            <a:ext cx="654889" cy="654889"/>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23D33"/>
            </a:solidFill>
            <a:ln cap="sq">
              <a:noFill/>
              <a:prstDash val="solid"/>
              <a:miter/>
            </a:ln>
          </p:spPr>
        </p:sp>
        <p:sp>
          <p:nvSpPr>
            <p:cNvPr id="17" name="TextBox 17"/>
            <p:cNvSpPr txBox="1"/>
            <p:nvPr/>
          </p:nvSpPr>
          <p:spPr>
            <a:xfrm>
              <a:off x="76200" y="57150"/>
              <a:ext cx="660400" cy="679450"/>
            </a:xfrm>
            <a:prstGeom prst="rect">
              <a:avLst/>
            </a:prstGeom>
          </p:spPr>
          <p:txBody>
            <a:bodyPr lIns="50800" tIns="50800" rIns="50800" bIns="50800" rtlCol="0" anchor="ctr"/>
            <a:lstStyle/>
            <a:p>
              <a:pPr marL="0" lvl="0" indent="0" algn="ctr">
                <a:lnSpc>
                  <a:spcPts val="2859"/>
                </a:lnSpc>
                <a:spcBef>
                  <a:spcPct val="0"/>
                </a:spcBef>
              </a:pPr>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8288000" cy="10287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2"/>
            <a:stretch>
              <a:fillRect t="-38888" b="-38888"/>
            </a:stretch>
          </a:blipFill>
        </p:spPr>
      </p:sp>
      <p:grpSp>
        <p:nvGrpSpPr>
          <p:cNvPr id="3" name="Group 3"/>
          <p:cNvGrpSpPr/>
          <p:nvPr/>
        </p:nvGrpSpPr>
        <p:grpSpPr>
          <a:xfrm>
            <a:off x="13662994" y="337474"/>
            <a:ext cx="4296549" cy="9570246"/>
            <a:chOff x="0" y="0"/>
            <a:chExt cx="1131601" cy="2520559"/>
          </a:xfrm>
        </p:grpSpPr>
        <p:sp>
          <p:nvSpPr>
            <p:cNvPr id="4" name="Freeform 4"/>
            <p:cNvSpPr/>
            <p:nvPr/>
          </p:nvSpPr>
          <p:spPr>
            <a:xfrm>
              <a:off x="0" y="0"/>
              <a:ext cx="1131601" cy="2520559"/>
            </a:xfrm>
            <a:custGeom>
              <a:avLst/>
              <a:gdLst/>
              <a:ahLst/>
              <a:cxnLst/>
              <a:rect l="l" t="t" r="r" b="b"/>
              <a:pathLst>
                <a:path w="1131601" h="2520559">
                  <a:moveTo>
                    <a:pt x="0" y="0"/>
                  </a:moveTo>
                  <a:lnTo>
                    <a:pt x="1131601" y="0"/>
                  </a:lnTo>
                  <a:lnTo>
                    <a:pt x="1131601" y="2520559"/>
                  </a:lnTo>
                  <a:lnTo>
                    <a:pt x="0" y="2520559"/>
                  </a:lnTo>
                  <a:close/>
                </a:path>
              </a:pathLst>
            </a:custGeom>
            <a:solidFill>
              <a:srgbClr val="106861"/>
            </a:solidFill>
          </p:spPr>
        </p:sp>
        <p:sp>
          <p:nvSpPr>
            <p:cNvPr id="5" name="TextBox 5"/>
            <p:cNvSpPr txBox="1"/>
            <p:nvPr/>
          </p:nvSpPr>
          <p:spPr>
            <a:xfrm>
              <a:off x="0" y="-19050"/>
              <a:ext cx="1131601" cy="2539609"/>
            </a:xfrm>
            <a:prstGeom prst="rect">
              <a:avLst/>
            </a:prstGeom>
          </p:spPr>
          <p:txBody>
            <a:bodyPr lIns="50800" tIns="50800" rIns="50800" bIns="50800" rtlCol="0" anchor="ctr"/>
            <a:lstStyle/>
            <a:p>
              <a:pPr algn="ctr">
                <a:lnSpc>
                  <a:spcPts val="2859"/>
                </a:lnSpc>
              </a:pPr>
              <a:endParaRPr/>
            </a:p>
          </p:txBody>
        </p:sp>
      </p:grpSp>
      <p:sp>
        <p:nvSpPr>
          <p:cNvPr id="6" name="Freeform 6"/>
          <p:cNvSpPr/>
          <p:nvPr/>
        </p:nvSpPr>
        <p:spPr>
          <a:xfrm>
            <a:off x="2142191" y="4828880"/>
            <a:ext cx="9752965" cy="1032847"/>
          </a:xfrm>
          <a:custGeom>
            <a:avLst/>
            <a:gdLst/>
            <a:ahLst/>
            <a:cxnLst/>
            <a:rect l="l" t="t" r="r" b="b"/>
            <a:pathLst>
              <a:path w="9752965" h="1032847">
                <a:moveTo>
                  <a:pt x="0" y="0"/>
                </a:moveTo>
                <a:lnTo>
                  <a:pt x="9752965" y="0"/>
                </a:lnTo>
                <a:lnTo>
                  <a:pt x="9752965" y="1032847"/>
                </a:lnTo>
                <a:lnTo>
                  <a:pt x="0" y="1032847"/>
                </a:lnTo>
                <a:lnTo>
                  <a:pt x="0" y="0"/>
                </a:lnTo>
                <a:close/>
              </a:path>
            </a:pathLst>
          </a:custGeom>
          <a:blipFill>
            <a:blip r:embed="rId3"/>
            <a:stretch>
              <a:fillRect t="-86495"/>
            </a:stretch>
          </a:blipFill>
        </p:spPr>
      </p:sp>
      <p:grpSp>
        <p:nvGrpSpPr>
          <p:cNvPr id="7" name="Group 7"/>
          <p:cNvGrpSpPr/>
          <p:nvPr/>
        </p:nvGrpSpPr>
        <p:grpSpPr>
          <a:xfrm>
            <a:off x="0" y="3244105"/>
            <a:ext cx="11016813" cy="1948998"/>
            <a:chOff x="0" y="0"/>
            <a:chExt cx="4221018" cy="746746"/>
          </a:xfrm>
        </p:grpSpPr>
        <p:sp>
          <p:nvSpPr>
            <p:cNvPr id="8" name="Freeform 8"/>
            <p:cNvSpPr/>
            <p:nvPr/>
          </p:nvSpPr>
          <p:spPr>
            <a:xfrm>
              <a:off x="0" y="0"/>
              <a:ext cx="4221018" cy="746746"/>
            </a:xfrm>
            <a:custGeom>
              <a:avLst/>
              <a:gdLst/>
              <a:ahLst/>
              <a:cxnLst/>
              <a:rect l="l" t="t" r="r" b="b"/>
              <a:pathLst>
                <a:path w="4221018" h="746746">
                  <a:moveTo>
                    <a:pt x="0" y="0"/>
                  </a:moveTo>
                  <a:lnTo>
                    <a:pt x="4221018" y="0"/>
                  </a:lnTo>
                  <a:lnTo>
                    <a:pt x="4221018" y="746746"/>
                  </a:lnTo>
                  <a:lnTo>
                    <a:pt x="0" y="746746"/>
                  </a:lnTo>
                  <a:close/>
                </a:path>
              </a:pathLst>
            </a:custGeom>
            <a:solidFill>
              <a:srgbClr val="FDFBFB"/>
            </a:solidFill>
          </p:spPr>
        </p:sp>
        <p:sp>
          <p:nvSpPr>
            <p:cNvPr id="9" name="TextBox 9"/>
            <p:cNvSpPr txBox="1"/>
            <p:nvPr/>
          </p:nvSpPr>
          <p:spPr>
            <a:xfrm>
              <a:off x="0" y="-19050"/>
              <a:ext cx="4221018" cy="765796"/>
            </a:xfrm>
            <a:prstGeom prst="rect">
              <a:avLst/>
            </a:prstGeom>
          </p:spPr>
          <p:txBody>
            <a:bodyPr lIns="50800" tIns="50800" rIns="50800" bIns="50800" rtlCol="0" anchor="ctr"/>
            <a:lstStyle/>
            <a:p>
              <a:pPr algn="ctr">
                <a:lnSpc>
                  <a:spcPts val="2859"/>
                </a:lnSpc>
              </a:pPr>
              <a:endParaRPr/>
            </a:p>
          </p:txBody>
        </p:sp>
      </p:grpSp>
      <p:sp>
        <p:nvSpPr>
          <p:cNvPr id="10" name="Freeform 10"/>
          <p:cNvSpPr/>
          <p:nvPr/>
        </p:nvSpPr>
        <p:spPr>
          <a:xfrm>
            <a:off x="271181" y="3631744"/>
            <a:ext cx="1156649" cy="1173721"/>
          </a:xfrm>
          <a:custGeom>
            <a:avLst/>
            <a:gdLst/>
            <a:ahLst/>
            <a:cxnLst/>
            <a:rect l="l" t="t" r="r" b="b"/>
            <a:pathLst>
              <a:path w="1156649" h="1173721">
                <a:moveTo>
                  <a:pt x="0" y="0"/>
                </a:moveTo>
                <a:lnTo>
                  <a:pt x="1156649" y="0"/>
                </a:lnTo>
                <a:lnTo>
                  <a:pt x="1156649" y="1173721"/>
                </a:lnTo>
                <a:lnTo>
                  <a:pt x="0" y="1173721"/>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1" name="Freeform 11"/>
          <p:cNvSpPr/>
          <p:nvPr/>
        </p:nvSpPr>
        <p:spPr>
          <a:xfrm>
            <a:off x="2142191" y="7210022"/>
            <a:ext cx="9752965" cy="1032847"/>
          </a:xfrm>
          <a:custGeom>
            <a:avLst/>
            <a:gdLst/>
            <a:ahLst/>
            <a:cxnLst/>
            <a:rect l="l" t="t" r="r" b="b"/>
            <a:pathLst>
              <a:path w="9752965" h="1032847">
                <a:moveTo>
                  <a:pt x="0" y="0"/>
                </a:moveTo>
                <a:lnTo>
                  <a:pt x="9752965" y="0"/>
                </a:lnTo>
                <a:lnTo>
                  <a:pt x="9752965" y="1032847"/>
                </a:lnTo>
                <a:lnTo>
                  <a:pt x="0" y="1032847"/>
                </a:lnTo>
                <a:lnTo>
                  <a:pt x="0" y="0"/>
                </a:lnTo>
                <a:close/>
              </a:path>
            </a:pathLst>
          </a:custGeom>
          <a:blipFill>
            <a:blip r:embed="rId3"/>
            <a:stretch>
              <a:fillRect t="-86495"/>
            </a:stretch>
          </a:blipFill>
        </p:spPr>
      </p:sp>
      <p:grpSp>
        <p:nvGrpSpPr>
          <p:cNvPr id="12" name="Group 12"/>
          <p:cNvGrpSpPr/>
          <p:nvPr/>
        </p:nvGrpSpPr>
        <p:grpSpPr>
          <a:xfrm>
            <a:off x="0" y="5668384"/>
            <a:ext cx="11016813" cy="1948998"/>
            <a:chOff x="0" y="0"/>
            <a:chExt cx="4221018" cy="746746"/>
          </a:xfrm>
        </p:grpSpPr>
        <p:sp>
          <p:nvSpPr>
            <p:cNvPr id="13" name="Freeform 13"/>
            <p:cNvSpPr/>
            <p:nvPr/>
          </p:nvSpPr>
          <p:spPr>
            <a:xfrm>
              <a:off x="0" y="0"/>
              <a:ext cx="4221018" cy="746746"/>
            </a:xfrm>
            <a:custGeom>
              <a:avLst/>
              <a:gdLst/>
              <a:ahLst/>
              <a:cxnLst/>
              <a:rect l="l" t="t" r="r" b="b"/>
              <a:pathLst>
                <a:path w="4221018" h="746746">
                  <a:moveTo>
                    <a:pt x="0" y="0"/>
                  </a:moveTo>
                  <a:lnTo>
                    <a:pt x="4221018" y="0"/>
                  </a:lnTo>
                  <a:lnTo>
                    <a:pt x="4221018" y="746746"/>
                  </a:lnTo>
                  <a:lnTo>
                    <a:pt x="0" y="746746"/>
                  </a:lnTo>
                  <a:close/>
                </a:path>
              </a:pathLst>
            </a:custGeom>
            <a:solidFill>
              <a:srgbClr val="FDFBFB"/>
            </a:solidFill>
          </p:spPr>
        </p:sp>
        <p:sp>
          <p:nvSpPr>
            <p:cNvPr id="14" name="TextBox 14"/>
            <p:cNvSpPr txBox="1"/>
            <p:nvPr/>
          </p:nvSpPr>
          <p:spPr>
            <a:xfrm>
              <a:off x="0" y="-19050"/>
              <a:ext cx="4221018" cy="765796"/>
            </a:xfrm>
            <a:prstGeom prst="rect">
              <a:avLst/>
            </a:prstGeom>
          </p:spPr>
          <p:txBody>
            <a:bodyPr lIns="50800" tIns="50800" rIns="50800" bIns="50800" rtlCol="0" anchor="ctr"/>
            <a:lstStyle/>
            <a:p>
              <a:pPr algn="ctr">
                <a:lnSpc>
                  <a:spcPts val="2859"/>
                </a:lnSpc>
              </a:pPr>
              <a:endParaRPr/>
            </a:p>
          </p:txBody>
        </p:sp>
      </p:grpSp>
      <p:sp>
        <p:nvSpPr>
          <p:cNvPr id="15" name="Freeform 15"/>
          <p:cNvSpPr/>
          <p:nvPr/>
        </p:nvSpPr>
        <p:spPr>
          <a:xfrm>
            <a:off x="268375" y="6053511"/>
            <a:ext cx="1159455" cy="1178744"/>
          </a:xfrm>
          <a:custGeom>
            <a:avLst/>
            <a:gdLst/>
            <a:ahLst/>
            <a:cxnLst/>
            <a:rect l="l" t="t" r="r" b="b"/>
            <a:pathLst>
              <a:path w="1159455" h="1178744">
                <a:moveTo>
                  <a:pt x="0" y="0"/>
                </a:moveTo>
                <a:lnTo>
                  <a:pt x="1159455" y="0"/>
                </a:lnTo>
                <a:lnTo>
                  <a:pt x="1159455" y="1178744"/>
                </a:lnTo>
                <a:lnTo>
                  <a:pt x="0" y="117874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6" name="TextBox 16"/>
          <p:cNvSpPr txBox="1"/>
          <p:nvPr/>
        </p:nvSpPr>
        <p:spPr>
          <a:xfrm>
            <a:off x="1732388" y="6024936"/>
            <a:ext cx="8538950" cy="1502045"/>
          </a:xfrm>
          <a:prstGeom prst="rect">
            <a:avLst/>
          </a:prstGeom>
        </p:spPr>
        <p:txBody>
          <a:bodyPr lIns="0" tIns="0" rIns="0" bIns="0" rtlCol="0" anchor="t">
            <a:spAutoFit/>
          </a:bodyPr>
          <a:lstStyle/>
          <a:p>
            <a:pPr marL="477229" lvl="1" indent="-238614" algn="l">
              <a:lnSpc>
                <a:spcPts val="3050"/>
              </a:lnSpc>
              <a:buFont typeface="Arial"/>
              <a:buChar char="•"/>
            </a:pPr>
            <a:r>
              <a:rPr lang="en-US" sz="2210">
                <a:solidFill>
                  <a:srgbClr val="191919"/>
                </a:solidFill>
                <a:latin typeface="Open Sauce"/>
              </a:rPr>
              <a:t>Anatomical nomenclatures describing the accessory renal artery like-supernumerary, multiple, aberrant, additional</a:t>
            </a:r>
          </a:p>
          <a:p>
            <a:pPr marL="477229" lvl="1" indent="-238614" algn="l">
              <a:lnSpc>
                <a:spcPts val="3050"/>
              </a:lnSpc>
              <a:buFont typeface="Arial"/>
              <a:buChar char="•"/>
            </a:pPr>
            <a:r>
              <a:rPr lang="en-US" sz="2210">
                <a:solidFill>
                  <a:srgbClr val="191919"/>
                </a:solidFill>
                <a:latin typeface="Open Sauce"/>
              </a:rPr>
              <a:t>Different incidences of accessory renal arteries ranging from about 11% to 61%</a:t>
            </a:r>
          </a:p>
        </p:txBody>
      </p:sp>
      <p:sp>
        <p:nvSpPr>
          <p:cNvPr id="17" name="Freeform 17"/>
          <p:cNvSpPr/>
          <p:nvPr/>
        </p:nvSpPr>
        <p:spPr>
          <a:xfrm>
            <a:off x="-2779578" y="8547669"/>
            <a:ext cx="6440913" cy="6609146"/>
          </a:xfrm>
          <a:custGeom>
            <a:avLst/>
            <a:gdLst/>
            <a:ahLst/>
            <a:cxnLst/>
            <a:rect l="l" t="t" r="r" b="b"/>
            <a:pathLst>
              <a:path w="6440913" h="6609146">
                <a:moveTo>
                  <a:pt x="0" y="0"/>
                </a:moveTo>
                <a:lnTo>
                  <a:pt x="6440912" y="0"/>
                </a:lnTo>
                <a:lnTo>
                  <a:pt x="6440912" y="6609146"/>
                </a:lnTo>
                <a:lnTo>
                  <a:pt x="0" y="6609146"/>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8" name="Freeform 18"/>
          <p:cNvSpPr/>
          <p:nvPr/>
        </p:nvSpPr>
        <p:spPr>
          <a:xfrm>
            <a:off x="11426714" y="2116398"/>
            <a:ext cx="5508132" cy="6012397"/>
          </a:xfrm>
          <a:custGeom>
            <a:avLst/>
            <a:gdLst/>
            <a:ahLst/>
            <a:cxnLst/>
            <a:rect l="l" t="t" r="r" b="b"/>
            <a:pathLst>
              <a:path w="5508132" h="6012397">
                <a:moveTo>
                  <a:pt x="0" y="0"/>
                </a:moveTo>
                <a:lnTo>
                  <a:pt x="5508131" y="0"/>
                </a:lnTo>
                <a:lnTo>
                  <a:pt x="5508131" y="6012398"/>
                </a:lnTo>
                <a:lnTo>
                  <a:pt x="0" y="6012398"/>
                </a:lnTo>
                <a:lnTo>
                  <a:pt x="0" y="0"/>
                </a:lnTo>
                <a:close/>
              </a:path>
            </a:pathLst>
          </a:custGeom>
          <a:blipFill>
            <a:blip r:embed="rId10"/>
            <a:stretch>
              <a:fillRect/>
            </a:stretch>
          </a:blipFill>
        </p:spPr>
      </p:sp>
      <p:sp>
        <p:nvSpPr>
          <p:cNvPr id="19" name="TextBox 19"/>
          <p:cNvSpPr txBox="1"/>
          <p:nvPr/>
        </p:nvSpPr>
        <p:spPr>
          <a:xfrm>
            <a:off x="2142191" y="945755"/>
            <a:ext cx="7416941" cy="1157119"/>
          </a:xfrm>
          <a:prstGeom prst="rect">
            <a:avLst/>
          </a:prstGeom>
        </p:spPr>
        <p:txBody>
          <a:bodyPr lIns="0" tIns="0" rIns="0" bIns="0" rtlCol="0" anchor="t">
            <a:spAutoFit/>
          </a:bodyPr>
          <a:lstStyle/>
          <a:p>
            <a:pPr algn="l">
              <a:lnSpc>
                <a:spcPts val="9497"/>
              </a:lnSpc>
            </a:pPr>
            <a:r>
              <a:rPr lang="en-US" sz="6882" spc="-137">
                <a:solidFill>
                  <a:srgbClr val="191919"/>
                </a:solidFill>
                <a:latin typeface="Open Sauce Bold"/>
              </a:rPr>
              <a:t>Nomenclature</a:t>
            </a:r>
          </a:p>
        </p:txBody>
      </p:sp>
      <p:sp>
        <p:nvSpPr>
          <p:cNvPr id="20" name="TextBox 20"/>
          <p:cNvSpPr txBox="1"/>
          <p:nvPr/>
        </p:nvSpPr>
        <p:spPr>
          <a:xfrm>
            <a:off x="1732388" y="3684420"/>
            <a:ext cx="8538950" cy="1502045"/>
          </a:xfrm>
          <a:prstGeom prst="rect">
            <a:avLst/>
          </a:prstGeom>
        </p:spPr>
        <p:txBody>
          <a:bodyPr lIns="0" tIns="0" rIns="0" bIns="0" rtlCol="0" anchor="t">
            <a:spAutoFit/>
          </a:bodyPr>
          <a:lstStyle/>
          <a:p>
            <a:pPr marL="477229" lvl="1" indent="-238614" algn="l">
              <a:lnSpc>
                <a:spcPts val="3050"/>
              </a:lnSpc>
              <a:buFont typeface="Arial"/>
              <a:buChar char="•"/>
            </a:pPr>
            <a:r>
              <a:rPr lang="en-US" sz="2210">
                <a:solidFill>
                  <a:srgbClr val="191919"/>
                </a:solidFill>
                <a:latin typeface="Open Sauce"/>
              </a:rPr>
              <a:t>Any artery, other than main renal artery, arising from abdominal aorta to supply the kidney either by passing through its hilum or directly entering its poles.</a:t>
            </a:r>
          </a:p>
          <a:p>
            <a:pPr marL="477229" lvl="1" indent="-238614" algn="l">
              <a:lnSpc>
                <a:spcPts val="3050"/>
              </a:lnSpc>
              <a:buFont typeface="Arial"/>
              <a:buChar char="•"/>
            </a:pPr>
            <a:r>
              <a:rPr lang="en-US" sz="2210">
                <a:solidFill>
                  <a:srgbClr val="191919"/>
                </a:solidFill>
                <a:latin typeface="Open Sauce"/>
              </a:rPr>
              <a:t>They are not extra but essential vessels </a:t>
            </a:r>
          </a:p>
        </p:txBody>
      </p:sp>
      <p:sp>
        <p:nvSpPr>
          <p:cNvPr id="21" name="TextBox 21"/>
          <p:cNvSpPr txBox="1"/>
          <p:nvPr/>
        </p:nvSpPr>
        <p:spPr>
          <a:xfrm>
            <a:off x="2258647" y="9229725"/>
            <a:ext cx="16029353" cy="982754"/>
          </a:xfrm>
          <a:prstGeom prst="rect">
            <a:avLst/>
          </a:prstGeom>
        </p:spPr>
        <p:txBody>
          <a:bodyPr lIns="0" tIns="0" rIns="0" bIns="0" rtlCol="0" anchor="t">
            <a:spAutoFit/>
          </a:bodyPr>
          <a:lstStyle/>
          <a:p>
            <a:pPr marL="309580" lvl="1" indent="-154790" algn="l">
              <a:lnSpc>
                <a:spcPts val="2007"/>
              </a:lnSpc>
              <a:buAutoNum type="arabicPeriod"/>
            </a:pPr>
            <a:r>
              <a:rPr lang="en-US" sz="1433">
                <a:solidFill>
                  <a:srgbClr val="191919"/>
                </a:solidFill>
                <a:latin typeface="DM Sans"/>
              </a:rPr>
              <a:t> Mutyalapati Venkata Ramulu, Lokadolalu Chandracharya Prasanna. Accessory renal arteries – Anatomical details with surgical perception. Journal of the Anatomical Society of India, (2016)</a:t>
            </a:r>
          </a:p>
          <a:p>
            <a:pPr marL="309580" lvl="1" indent="-154790" algn="l">
              <a:lnSpc>
                <a:spcPts val="2007"/>
              </a:lnSpc>
              <a:buAutoNum type="arabicPeriod"/>
            </a:pPr>
            <a:r>
              <a:rPr lang="en-US" sz="1433">
                <a:solidFill>
                  <a:srgbClr val="191919"/>
                </a:solidFill>
                <a:latin typeface="DM Sans"/>
              </a:rPr>
              <a:t> S.A. Ames et al. </a:t>
            </a:r>
            <a:r>
              <a:rPr lang="en-US" sz="1433" u="sng">
                <a:solidFill>
                  <a:srgbClr val="191919"/>
                </a:solidFill>
                <a:latin typeface="DM Sans"/>
                <a:hlinkClick r:id="rId11" tooltip="https://www.sciencedirect.com/science/article/pii/S1600613522037339"/>
              </a:rPr>
              <a:t>Assessment of kidneys by magnetic resonance angiography and venography: accuracy and impact on outcomes</a:t>
            </a:r>
            <a:r>
              <a:rPr lang="en-US" sz="1433">
                <a:solidFill>
                  <a:srgbClr val="191919"/>
                </a:solidFill>
                <a:latin typeface="DM Sans"/>
              </a:rPr>
              <a:t>. Am J Transplant (2005)</a:t>
            </a:r>
          </a:p>
          <a:p>
            <a:pPr marL="309580" lvl="1" indent="-154790" algn="l">
              <a:lnSpc>
                <a:spcPts val="2007"/>
              </a:lnSpc>
              <a:buAutoNum type="arabicPeriod"/>
            </a:pPr>
            <a:r>
              <a:rPr lang="en-US" sz="1433">
                <a:solidFill>
                  <a:srgbClr val="191919"/>
                </a:solidFill>
                <a:latin typeface="DM Sans"/>
              </a:rPr>
              <a:t> F.T. Graves. The aberrant renal artery. J Anat (1956)</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2" name="Freeform 2"/>
          <p:cNvSpPr/>
          <p:nvPr/>
        </p:nvSpPr>
        <p:spPr>
          <a:xfrm>
            <a:off x="15384679" y="4459167"/>
            <a:ext cx="2903321" cy="5827833"/>
          </a:xfrm>
          <a:custGeom>
            <a:avLst/>
            <a:gdLst/>
            <a:ahLst/>
            <a:cxnLst/>
            <a:rect l="l" t="t" r="r" b="b"/>
            <a:pathLst>
              <a:path w="2903321" h="5827833">
                <a:moveTo>
                  <a:pt x="0" y="0"/>
                </a:moveTo>
                <a:lnTo>
                  <a:pt x="2903321" y="0"/>
                </a:lnTo>
                <a:lnTo>
                  <a:pt x="2903321" y="5827833"/>
                </a:lnTo>
                <a:lnTo>
                  <a:pt x="0" y="5827833"/>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sp>
        <p:nvSpPr>
          <p:cNvPr id="3" name="AutoShape 3"/>
          <p:cNvSpPr/>
          <p:nvPr/>
        </p:nvSpPr>
        <p:spPr>
          <a:xfrm>
            <a:off x="4613208" y="5167336"/>
            <a:ext cx="897922" cy="0"/>
          </a:xfrm>
          <a:prstGeom prst="line">
            <a:avLst/>
          </a:prstGeom>
          <a:ln w="28575" cap="rnd">
            <a:solidFill>
              <a:srgbClr val="123D33"/>
            </a:solidFill>
            <a:prstDash val="sysDot"/>
            <a:headEnd type="none" w="sm" len="sm"/>
            <a:tailEnd type="oval" w="lg" len="lg"/>
          </a:ln>
        </p:spPr>
      </p:sp>
      <p:sp>
        <p:nvSpPr>
          <p:cNvPr id="4" name="Freeform 4"/>
          <p:cNvSpPr/>
          <p:nvPr/>
        </p:nvSpPr>
        <p:spPr>
          <a:xfrm>
            <a:off x="1885579" y="3996960"/>
            <a:ext cx="2312177" cy="2312177"/>
          </a:xfrm>
          <a:custGeom>
            <a:avLst/>
            <a:gdLst/>
            <a:ahLst/>
            <a:cxnLst/>
            <a:rect l="l" t="t" r="r" b="b"/>
            <a:pathLst>
              <a:path w="2312177" h="2312177">
                <a:moveTo>
                  <a:pt x="0" y="0"/>
                </a:moveTo>
                <a:lnTo>
                  <a:pt x="2312177" y="0"/>
                </a:lnTo>
                <a:lnTo>
                  <a:pt x="2312177" y="2312177"/>
                </a:lnTo>
                <a:lnTo>
                  <a:pt x="0" y="2312177"/>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rnd">
            <a:noFill/>
            <a:prstDash val="solid"/>
            <a:round/>
          </a:ln>
        </p:spPr>
      </p:sp>
      <p:pic>
        <p:nvPicPr>
          <p:cNvPr id="5" name="Picture 5"/>
          <p:cNvPicPr>
            <a:picLocks noChangeAspect="1"/>
          </p:cNvPicPr>
          <p:nvPr/>
        </p:nvPicPr>
        <p:blipFill>
          <a:blip r:embed="rId6"/>
          <a:stretch>
            <a:fillRect/>
          </a:stretch>
        </p:blipFill>
        <p:spPr>
          <a:xfrm>
            <a:off x="1949823" y="4061203"/>
            <a:ext cx="2183690" cy="2183690"/>
          </a:xfrm>
          <a:prstGeom prst="rect">
            <a:avLst/>
          </a:prstGeom>
        </p:spPr>
      </p:pic>
      <p:sp>
        <p:nvSpPr>
          <p:cNvPr id="6" name="AutoShape 6"/>
          <p:cNvSpPr/>
          <p:nvPr/>
        </p:nvSpPr>
        <p:spPr>
          <a:xfrm flipV="1">
            <a:off x="4613208" y="7676615"/>
            <a:ext cx="830149" cy="3057"/>
          </a:xfrm>
          <a:prstGeom prst="line">
            <a:avLst/>
          </a:prstGeom>
          <a:ln w="28575" cap="rnd">
            <a:solidFill>
              <a:srgbClr val="123D33"/>
            </a:solidFill>
            <a:prstDash val="sysDot"/>
            <a:headEnd type="none" w="sm" len="sm"/>
            <a:tailEnd type="oval" w="lg" len="lg"/>
          </a:ln>
        </p:spPr>
      </p:sp>
      <p:sp>
        <p:nvSpPr>
          <p:cNvPr id="7" name="Freeform 7"/>
          <p:cNvSpPr/>
          <p:nvPr/>
        </p:nvSpPr>
        <p:spPr>
          <a:xfrm>
            <a:off x="1885414" y="6504710"/>
            <a:ext cx="2312177" cy="2312177"/>
          </a:xfrm>
          <a:custGeom>
            <a:avLst/>
            <a:gdLst/>
            <a:ahLst/>
            <a:cxnLst/>
            <a:rect l="l" t="t" r="r" b="b"/>
            <a:pathLst>
              <a:path w="2312177" h="2312177">
                <a:moveTo>
                  <a:pt x="0" y="0"/>
                </a:moveTo>
                <a:lnTo>
                  <a:pt x="2312177" y="0"/>
                </a:lnTo>
                <a:lnTo>
                  <a:pt x="2312177" y="2312177"/>
                </a:lnTo>
                <a:lnTo>
                  <a:pt x="0" y="2312177"/>
                </a:lnTo>
                <a:lnTo>
                  <a:pt x="0" y="0"/>
                </a:lnTo>
                <a:close/>
              </a:path>
            </a:pathLst>
          </a:custGeom>
          <a:blipFill>
            <a:blip r:embed="rId4">
              <a:extLst>
                <a:ext uri="{96DAC541-7B7A-43D3-8B79-37D633B846F1}">
                  <asvg:svgBlip xmlns:asvg="http://schemas.microsoft.com/office/drawing/2016/SVG/main" r:embed="rId5"/>
                </a:ext>
              </a:extLst>
            </a:blip>
            <a:stretch>
              <a:fillRect/>
            </a:stretch>
          </a:blipFill>
          <a:ln cap="rnd">
            <a:noFill/>
            <a:prstDash val="solid"/>
            <a:round/>
          </a:ln>
        </p:spPr>
      </p:sp>
      <p:pic>
        <p:nvPicPr>
          <p:cNvPr id="8" name="Picture 8"/>
          <p:cNvPicPr>
            <a:picLocks noChangeAspect="1"/>
          </p:cNvPicPr>
          <p:nvPr/>
        </p:nvPicPr>
        <p:blipFill>
          <a:blip r:embed="rId7"/>
          <a:stretch>
            <a:fillRect/>
          </a:stretch>
        </p:blipFill>
        <p:spPr>
          <a:xfrm>
            <a:off x="1949823" y="6568954"/>
            <a:ext cx="2183690" cy="2183690"/>
          </a:xfrm>
          <a:prstGeom prst="rect">
            <a:avLst/>
          </a:prstGeom>
        </p:spPr>
      </p:pic>
      <p:sp>
        <p:nvSpPr>
          <p:cNvPr id="9" name="Freeform 9"/>
          <p:cNvSpPr/>
          <p:nvPr/>
        </p:nvSpPr>
        <p:spPr>
          <a:xfrm>
            <a:off x="-1801378" y="-610072"/>
            <a:ext cx="3299321" cy="4114800"/>
          </a:xfrm>
          <a:custGeom>
            <a:avLst/>
            <a:gdLst/>
            <a:ahLst/>
            <a:cxnLst/>
            <a:rect l="l" t="t" r="r" b="b"/>
            <a:pathLst>
              <a:path w="3299321" h="4114800">
                <a:moveTo>
                  <a:pt x="0" y="0"/>
                </a:moveTo>
                <a:lnTo>
                  <a:pt x="3299321" y="0"/>
                </a:lnTo>
                <a:lnTo>
                  <a:pt x="3299321" y="4114800"/>
                </a:lnTo>
                <a:lnTo>
                  <a:pt x="0" y="4114800"/>
                </a:lnTo>
                <a:lnTo>
                  <a:pt x="0" y="0"/>
                </a:lnTo>
                <a:close/>
              </a:path>
            </a:pathLst>
          </a:custGeom>
          <a:blipFill>
            <a:blip r:embed="rId8">
              <a:extLst>
                <a:ext uri="{96DAC541-7B7A-43D3-8B79-37D633B846F1}">
                  <asvg:svgBlip xmlns:asvg="http://schemas.microsoft.com/office/drawing/2016/SVG/main" r:embed="rId9"/>
                </a:ext>
              </a:extLst>
            </a:blip>
            <a:stretch>
              <a:fillRect/>
            </a:stretch>
          </a:blipFill>
          <a:ln cap="sq">
            <a:noFill/>
            <a:prstDash val="solid"/>
            <a:miter/>
          </a:ln>
        </p:spPr>
      </p:sp>
      <p:sp>
        <p:nvSpPr>
          <p:cNvPr id="10" name="TextBox 10"/>
          <p:cNvSpPr txBox="1"/>
          <p:nvPr/>
        </p:nvSpPr>
        <p:spPr>
          <a:xfrm>
            <a:off x="1885414" y="1333746"/>
            <a:ext cx="6285737" cy="438976"/>
          </a:xfrm>
          <a:prstGeom prst="rect">
            <a:avLst/>
          </a:prstGeom>
        </p:spPr>
        <p:txBody>
          <a:bodyPr lIns="0" tIns="0" rIns="0" bIns="0" rtlCol="0" anchor="t">
            <a:spAutoFit/>
          </a:bodyPr>
          <a:lstStyle/>
          <a:p>
            <a:pPr marL="0" lvl="0" indent="0" algn="l">
              <a:lnSpc>
                <a:spcPts val="3629"/>
              </a:lnSpc>
              <a:spcBef>
                <a:spcPct val="0"/>
              </a:spcBef>
            </a:pPr>
            <a:r>
              <a:rPr lang="en-US" sz="2592">
                <a:solidFill>
                  <a:srgbClr val="191919"/>
                </a:solidFill>
                <a:latin typeface="Open Sauce"/>
              </a:rPr>
              <a:t>Statistics</a:t>
            </a:r>
          </a:p>
        </p:txBody>
      </p:sp>
      <p:sp>
        <p:nvSpPr>
          <p:cNvPr id="11" name="TextBox 11"/>
          <p:cNvSpPr txBox="1"/>
          <p:nvPr/>
        </p:nvSpPr>
        <p:spPr>
          <a:xfrm>
            <a:off x="1885579" y="2039084"/>
            <a:ext cx="11465800" cy="1285898"/>
          </a:xfrm>
          <a:prstGeom prst="rect">
            <a:avLst/>
          </a:prstGeom>
        </p:spPr>
        <p:txBody>
          <a:bodyPr lIns="0" tIns="0" rIns="0" bIns="0" rtlCol="0" anchor="t">
            <a:spAutoFit/>
          </a:bodyPr>
          <a:lstStyle/>
          <a:p>
            <a:pPr marL="0" lvl="0" indent="0" algn="l">
              <a:lnSpc>
                <a:spcPts val="5249"/>
              </a:lnSpc>
            </a:pPr>
            <a:r>
              <a:rPr lang="en-US" sz="3499" spc="-69">
                <a:solidFill>
                  <a:srgbClr val="191919"/>
                </a:solidFill>
                <a:latin typeface="Open Sauce Bold"/>
              </a:rPr>
              <a:t>A cohort of 136 potential kidney donors in living related kidney transplantation</a:t>
            </a:r>
          </a:p>
        </p:txBody>
      </p:sp>
      <p:sp>
        <p:nvSpPr>
          <p:cNvPr id="12" name="TextBox 12"/>
          <p:cNvSpPr txBox="1"/>
          <p:nvPr/>
        </p:nvSpPr>
        <p:spPr>
          <a:xfrm>
            <a:off x="6168355" y="4895738"/>
            <a:ext cx="5722599" cy="480399"/>
          </a:xfrm>
          <a:prstGeom prst="rect">
            <a:avLst/>
          </a:prstGeom>
        </p:spPr>
        <p:txBody>
          <a:bodyPr lIns="0" tIns="0" rIns="0" bIns="0" rtlCol="0" anchor="t">
            <a:spAutoFit/>
          </a:bodyPr>
          <a:lstStyle/>
          <a:p>
            <a:pPr marL="0" lvl="0" indent="0" algn="l">
              <a:lnSpc>
                <a:spcPts val="3971"/>
              </a:lnSpc>
              <a:spcBef>
                <a:spcPct val="0"/>
              </a:spcBef>
            </a:pPr>
            <a:r>
              <a:rPr lang="en-US" sz="2836" spc="-56">
                <a:solidFill>
                  <a:srgbClr val="191919"/>
                </a:solidFill>
                <a:latin typeface="Open Sauce"/>
              </a:rPr>
              <a:t>Potential female donor</a:t>
            </a:r>
          </a:p>
        </p:txBody>
      </p:sp>
      <p:sp>
        <p:nvSpPr>
          <p:cNvPr id="13" name="TextBox 13"/>
          <p:cNvSpPr txBox="1"/>
          <p:nvPr/>
        </p:nvSpPr>
        <p:spPr>
          <a:xfrm>
            <a:off x="6282700" y="7408075"/>
            <a:ext cx="5722599" cy="480399"/>
          </a:xfrm>
          <a:prstGeom prst="rect">
            <a:avLst/>
          </a:prstGeom>
        </p:spPr>
        <p:txBody>
          <a:bodyPr lIns="0" tIns="0" rIns="0" bIns="0" rtlCol="0" anchor="t">
            <a:spAutoFit/>
          </a:bodyPr>
          <a:lstStyle/>
          <a:p>
            <a:pPr marL="0" lvl="0" indent="0" algn="l">
              <a:lnSpc>
                <a:spcPts val="3971"/>
              </a:lnSpc>
              <a:spcBef>
                <a:spcPct val="0"/>
              </a:spcBef>
            </a:pPr>
            <a:r>
              <a:rPr lang="en-US" sz="2836" spc="-56">
                <a:solidFill>
                  <a:srgbClr val="191919"/>
                </a:solidFill>
                <a:latin typeface="Open Sauce"/>
              </a:rPr>
              <a:t>Potential male donor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2770706" y="-3368517"/>
            <a:ext cx="4959890" cy="4959890"/>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06861"/>
            </a:solidFill>
          </p:spPr>
        </p:sp>
        <p:sp>
          <p:nvSpPr>
            <p:cNvPr id="4" name="TextBox 4"/>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grpSp>
        <p:nvGrpSpPr>
          <p:cNvPr id="5" name="Group 5"/>
          <p:cNvGrpSpPr/>
          <p:nvPr/>
        </p:nvGrpSpPr>
        <p:grpSpPr>
          <a:xfrm>
            <a:off x="9144000" y="1278539"/>
            <a:ext cx="13188954" cy="13188954"/>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106861"/>
            </a:solidFill>
          </p:spPr>
        </p:sp>
        <p:sp>
          <p:nvSpPr>
            <p:cNvPr id="7" name="TextBox 7"/>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sp>
        <p:nvSpPr>
          <p:cNvPr id="8" name="Freeform 8"/>
          <p:cNvSpPr/>
          <p:nvPr/>
        </p:nvSpPr>
        <p:spPr>
          <a:xfrm>
            <a:off x="-6639105" y="-5979128"/>
            <a:ext cx="12110389" cy="12426705"/>
          </a:xfrm>
          <a:custGeom>
            <a:avLst/>
            <a:gdLst/>
            <a:ahLst/>
            <a:cxnLst/>
            <a:rect l="l" t="t" r="r" b="b"/>
            <a:pathLst>
              <a:path w="12110389" h="12426705">
                <a:moveTo>
                  <a:pt x="0" y="0"/>
                </a:moveTo>
                <a:lnTo>
                  <a:pt x="12110389" y="0"/>
                </a:lnTo>
                <a:lnTo>
                  <a:pt x="12110389" y="12426706"/>
                </a:lnTo>
                <a:lnTo>
                  <a:pt x="0" y="12426706"/>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9" name="Freeform 9"/>
          <p:cNvSpPr/>
          <p:nvPr/>
        </p:nvSpPr>
        <p:spPr>
          <a:xfrm rot="-3986589">
            <a:off x="5084777" y="6259532"/>
            <a:ext cx="9894000" cy="10152425"/>
          </a:xfrm>
          <a:custGeom>
            <a:avLst/>
            <a:gdLst/>
            <a:ahLst/>
            <a:cxnLst/>
            <a:rect l="l" t="t" r="r" b="b"/>
            <a:pathLst>
              <a:path w="9894000" h="10152425">
                <a:moveTo>
                  <a:pt x="0" y="0"/>
                </a:moveTo>
                <a:lnTo>
                  <a:pt x="9894000" y="0"/>
                </a:lnTo>
                <a:lnTo>
                  <a:pt x="9894000" y="10152425"/>
                </a:lnTo>
                <a:lnTo>
                  <a:pt x="0" y="1015242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10" name="TextBox 10"/>
          <p:cNvSpPr txBox="1"/>
          <p:nvPr/>
        </p:nvSpPr>
        <p:spPr>
          <a:xfrm>
            <a:off x="2720102" y="3395119"/>
            <a:ext cx="7942168" cy="1283024"/>
          </a:xfrm>
          <a:prstGeom prst="rect">
            <a:avLst/>
          </a:prstGeom>
        </p:spPr>
        <p:txBody>
          <a:bodyPr lIns="0" tIns="0" rIns="0" bIns="0" rtlCol="0" anchor="t">
            <a:spAutoFit/>
          </a:bodyPr>
          <a:lstStyle/>
          <a:p>
            <a:pPr algn="l">
              <a:lnSpc>
                <a:spcPts val="10522"/>
              </a:lnSpc>
            </a:pPr>
            <a:r>
              <a:rPr lang="en-US" sz="7624" spc="-152">
                <a:solidFill>
                  <a:srgbClr val="191919"/>
                </a:solidFill>
                <a:latin typeface="Open Sauce Bold"/>
              </a:rPr>
              <a:t>statistics</a:t>
            </a:r>
          </a:p>
        </p:txBody>
      </p:sp>
      <p:sp>
        <p:nvSpPr>
          <p:cNvPr id="11" name="TextBox 11"/>
          <p:cNvSpPr txBox="1"/>
          <p:nvPr/>
        </p:nvSpPr>
        <p:spPr>
          <a:xfrm>
            <a:off x="1460397" y="4978832"/>
            <a:ext cx="6470546" cy="1961157"/>
          </a:xfrm>
          <a:prstGeom prst="rect">
            <a:avLst/>
          </a:prstGeom>
        </p:spPr>
        <p:txBody>
          <a:bodyPr lIns="0" tIns="0" rIns="0" bIns="0" rtlCol="0" anchor="t">
            <a:spAutoFit/>
          </a:bodyPr>
          <a:lstStyle/>
          <a:p>
            <a:pPr algn="l">
              <a:lnSpc>
                <a:spcPts val="5234"/>
              </a:lnSpc>
            </a:pPr>
            <a:r>
              <a:rPr lang="en-US" sz="3793">
                <a:solidFill>
                  <a:srgbClr val="191919"/>
                </a:solidFill>
                <a:latin typeface="Open Sauce"/>
              </a:rPr>
              <a:t>Out of 136 potential kidney donors 51 people had vascular variation</a:t>
            </a:r>
          </a:p>
        </p:txBody>
      </p:sp>
      <p:sp>
        <p:nvSpPr>
          <p:cNvPr id="12" name="TextBox 12"/>
          <p:cNvSpPr txBox="1"/>
          <p:nvPr/>
        </p:nvSpPr>
        <p:spPr>
          <a:xfrm>
            <a:off x="10349972" y="3587454"/>
            <a:ext cx="7202160" cy="2668456"/>
          </a:xfrm>
          <a:prstGeom prst="rect">
            <a:avLst/>
          </a:prstGeom>
        </p:spPr>
        <p:txBody>
          <a:bodyPr lIns="0" tIns="0" rIns="0" bIns="0" rtlCol="0" anchor="t">
            <a:spAutoFit/>
          </a:bodyPr>
          <a:lstStyle/>
          <a:p>
            <a:pPr marL="0" lvl="0" indent="0" algn="ctr">
              <a:lnSpc>
                <a:spcPts val="21762"/>
              </a:lnSpc>
              <a:spcBef>
                <a:spcPct val="0"/>
              </a:spcBef>
            </a:pPr>
            <a:r>
              <a:rPr lang="en-US" sz="15769" spc="-315">
                <a:solidFill>
                  <a:srgbClr val="FFFFFF"/>
                </a:solidFill>
                <a:latin typeface="Open Sauce Bold"/>
              </a:rPr>
              <a:t>37.56%</a:t>
            </a:r>
          </a:p>
        </p:txBody>
      </p:sp>
      <p:pic>
        <p:nvPicPr>
          <p:cNvPr id="13" name="Picture 13"/>
          <p:cNvPicPr>
            <a:picLocks noChangeAspect="1"/>
          </p:cNvPicPr>
          <p:nvPr/>
        </p:nvPicPr>
        <p:blipFill>
          <a:blip r:embed="rId4"/>
          <a:stretch>
            <a:fillRect/>
          </a:stretch>
        </p:blipFill>
        <p:spPr>
          <a:xfrm>
            <a:off x="10697830" y="6408403"/>
            <a:ext cx="6506443" cy="2006816"/>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0" y="-8848"/>
            <a:ext cx="18288000" cy="10251030"/>
            <a:chOff x="0" y="0"/>
            <a:chExt cx="4816593" cy="2699860"/>
          </a:xfrm>
        </p:grpSpPr>
        <p:sp>
          <p:nvSpPr>
            <p:cNvPr id="3" name="Freeform 3"/>
            <p:cNvSpPr/>
            <p:nvPr/>
          </p:nvSpPr>
          <p:spPr>
            <a:xfrm>
              <a:off x="0" y="0"/>
              <a:ext cx="4816592" cy="2699860"/>
            </a:xfrm>
            <a:custGeom>
              <a:avLst/>
              <a:gdLst/>
              <a:ahLst/>
              <a:cxnLst/>
              <a:rect l="l" t="t" r="r" b="b"/>
              <a:pathLst>
                <a:path w="4816592" h="2699860">
                  <a:moveTo>
                    <a:pt x="0" y="0"/>
                  </a:moveTo>
                  <a:lnTo>
                    <a:pt x="4816592" y="0"/>
                  </a:lnTo>
                  <a:lnTo>
                    <a:pt x="4816592" y="2699860"/>
                  </a:lnTo>
                  <a:lnTo>
                    <a:pt x="0" y="2699860"/>
                  </a:lnTo>
                  <a:close/>
                </a:path>
              </a:pathLst>
            </a:custGeom>
            <a:solidFill>
              <a:srgbClr val="000000">
                <a:alpha val="0"/>
              </a:srgbClr>
            </a:solidFill>
            <a:ln w="381000" cap="sq">
              <a:solidFill>
                <a:srgbClr val="106861"/>
              </a:solidFill>
              <a:prstDash val="solid"/>
              <a:miter/>
            </a:ln>
          </p:spPr>
        </p:sp>
        <p:sp>
          <p:nvSpPr>
            <p:cNvPr id="4" name="TextBox 4"/>
            <p:cNvSpPr txBox="1"/>
            <p:nvPr/>
          </p:nvSpPr>
          <p:spPr>
            <a:xfrm>
              <a:off x="0" y="-38100"/>
              <a:ext cx="4816593" cy="2737960"/>
            </a:xfrm>
            <a:prstGeom prst="rect">
              <a:avLst/>
            </a:prstGeom>
          </p:spPr>
          <p:txBody>
            <a:bodyPr lIns="50800" tIns="50800" rIns="50800" bIns="50800" rtlCol="0" anchor="ctr"/>
            <a:lstStyle/>
            <a:p>
              <a:pPr algn="ctr">
                <a:lnSpc>
                  <a:spcPts val="3035"/>
                </a:lnSpc>
              </a:pPr>
              <a:endParaRPr/>
            </a:p>
          </p:txBody>
        </p:sp>
      </p:grpSp>
      <p:pic>
        <p:nvPicPr>
          <p:cNvPr id="5" name="Picture 5"/>
          <p:cNvPicPr>
            <a:picLocks noChangeAspect="1"/>
          </p:cNvPicPr>
          <p:nvPr/>
        </p:nvPicPr>
        <p:blipFill>
          <a:blip r:embed="rId2"/>
          <a:stretch>
            <a:fillRect/>
          </a:stretch>
        </p:blipFill>
        <p:spPr>
          <a:xfrm>
            <a:off x="6547973" y="-526231"/>
            <a:ext cx="9988334" cy="11631065"/>
          </a:xfrm>
          <a:prstGeom prst="rect">
            <a:avLst/>
          </a:prstGeom>
        </p:spPr>
      </p:pic>
      <p:sp>
        <p:nvSpPr>
          <p:cNvPr id="6" name="TextBox 6"/>
          <p:cNvSpPr txBox="1"/>
          <p:nvPr/>
        </p:nvSpPr>
        <p:spPr>
          <a:xfrm>
            <a:off x="1028700" y="3406747"/>
            <a:ext cx="4276000" cy="480399"/>
          </a:xfrm>
          <a:prstGeom prst="rect">
            <a:avLst/>
          </a:prstGeom>
        </p:spPr>
        <p:txBody>
          <a:bodyPr lIns="0" tIns="0" rIns="0" bIns="0" rtlCol="0" anchor="t">
            <a:spAutoFit/>
          </a:bodyPr>
          <a:lstStyle/>
          <a:p>
            <a:pPr marL="0" lvl="0" indent="0" algn="l">
              <a:lnSpc>
                <a:spcPts val="3971"/>
              </a:lnSpc>
              <a:spcBef>
                <a:spcPct val="0"/>
              </a:spcBef>
            </a:pPr>
            <a:r>
              <a:rPr lang="en-US" sz="2836" spc="-56">
                <a:solidFill>
                  <a:srgbClr val="191919"/>
                </a:solidFill>
                <a:latin typeface="Open Sauce"/>
              </a:rPr>
              <a:t>Statistics</a:t>
            </a:r>
          </a:p>
        </p:txBody>
      </p:sp>
      <p:sp>
        <p:nvSpPr>
          <p:cNvPr id="7" name="TextBox 7"/>
          <p:cNvSpPr txBox="1"/>
          <p:nvPr/>
        </p:nvSpPr>
        <p:spPr>
          <a:xfrm>
            <a:off x="1077017" y="3839522"/>
            <a:ext cx="4591104" cy="663633"/>
          </a:xfrm>
          <a:prstGeom prst="rect">
            <a:avLst/>
          </a:prstGeom>
        </p:spPr>
        <p:txBody>
          <a:bodyPr lIns="0" tIns="0" rIns="0" bIns="0" rtlCol="0" anchor="t">
            <a:spAutoFit/>
          </a:bodyPr>
          <a:lstStyle/>
          <a:p>
            <a:pPr marL="0" lvl="0" indent="0" algn="l">
              <a:lnSpc>
                <a:spcPts val="2747"/>
              </a:lnSpc>
            </a:pPr>
            <a:r>
              <a:rPr lang="en-US" sz="1831">
                <a:solidFill>
                  <a:srgbClr val="191919"/>
                </a:solidFill>
                <a:latin typeface="Open Sauce"/>
              </a:rPr>
              <a:t>51 out of 136 had some vascular variation</a:t>
            </a:r>
          </a:p>
        </p:txBody>
      </p:sp>
      <p:sp>
        <p:nvSpPr>
          <p:cNvPr id="8" name="TextBox 8"/>
          <p:cNvSpPr txBox="1"/>
          <p:nvPr/>
        </p:nvSpPr>
        <p:spPr>
          <a:xfrm>
            <a:off x="1028700" y="6872702"/>
            <a:ext cx="4687738" cy="480399"/>
          </a:xfrm>
          <a:prstGeom prst="rect">
            <a:avLst/>
          </a:prstGeom>
        </p:spPr>
        <p:txBody>
          <a:bodyPr lIns="0" tIns="0" rIns="0" bIns="0" rtlCol="0" anchor="t">
            <a:spAutoFit/>
          </a:bodyPr>
          <a:lstStyle/>
          <a:p>
            <a:pPr marL="0" lvl="0" indent="0" algn="l">
              <a:lnSpc>
                <a:spcPts val="3971"/>
              </a:lnSpc>
              <a:spcBef>
                <a:spcPct val="0"/>
              </a:spcBef>
            </a:pPr>
            <a:r>
              <a:rPr lang="en-US" sz="2836" spc="-56">
                <a:solidFill>
                  <a:srgbClr val="191919"/>
                </a:solidFill>
                <a:latin typeface="Open Sauce"/>
              </a:rPr>
              <a:t>Transplantation outcomes</a:t>
            </a:r>
          </a:p>
        </p:txBody>
      </p:sp>
      <p:sp>
        <p:nvSpPr>
          <p:cNvPr id="9" name="TextBox 9"/>
          <p:cNvSpPr txBox="1"/>
          <p:nvPr/>
        </p:nvSpPr>
        <p:spPr>
          <a:xfrm>
            <a:off x="1028700" y="7305476"/>
            <a:ext cx="4591104" cy="663633"/>
          </a:xfrm>
          <a:prstGeom prst="rect">
            <a:avLst/>
          </a:prstGeom>
        </p:spPr>
        <p:txBody>
          <a:bodyPr lIns="0" tIns="0" rIns="0" bIns="0" rtlCol="0" anchor="t">
            <a:spAutoFit/>
          </a:bodyPr>
          <a:lstStyle/>
          <a:p>
            <a:pPr marL="0" lvl="0" indent="0" algn="l">
              <a:lnSpc>
                <a:spcPts val="2747"/>
              </a:lnSpc>
            </a:pPr>
            <a:r>
              <a:rPr lang="en-US" sz="1831">
                <a:solidFill>
                  <a:srgbClr val="191919"/>
                </a:solidFill>
                <a:latin typeface="Open Sauce"/>
              </a:rPr>
              <a:t>46 out of 51 potential kidney donors (90.19%)</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6F6F6"/>
        </a:solidFill>
        <a:effectLst/>
      </p:bgPr>
    </p:bg>
    <p:spTree>
      <p:nvGrpSpPr>
        <p:cNvPr id="1" name=""/>
        <p:cNvGrpSpPr/>
        <p:nvPr/>
      </p:nvGrpSpPr>
      <p:grpSpPr>
        <a:xfrm>
          <a:off x="0" y="0"/>
          <a:ext cx="0" cy="0"/>
          <a:chOff x="0" y="0"/>
          <a:chExt cx="0" cy="0"/>
        </a:xfrm>
      </p:grpSpPr>
      <p:sp>
        <p:nvSpPr>
          <p:cNvPr id="2" name="AutoShape 2"/>
          <p:cNvSpPr/>
          <p:nvPr/>
        </p:nvSpPr>
        <p:spPr>
          <a:xfrm>
            <a:off x="1028703" y="388766"/>
            <a:ext cx="16230600" cy="0"/>
          </a:xfrm>
          <a:prstGeom prst="line">
            <a:avLst/>
          </a:prstGeom>
          <a:ln w="9525" cap="flat">
            <a:solidFill>
              <a:srgbClr val="000000"/>
            </a:solidFill>
            <a:prstDash val="solid"/>
            <a:headEnd type="none" w="sm" len="sm"/>
            <a:tailEnd type="none" w="sm" len="sm"/>
          </a:ln>
        </p:spPr>
      </p:sp>
      <p:sp>
        <p:nvSpPr>
          <p:cNvPr id="3" name="TextBox 3"/>
          <p:cNvSpPr txBox="1"/>
          <p:nvPr/>
        </p:nvSpPr>
        <p:spPr>
          <a:xfrm>
            <a:off x="1028700" y="729726"/>
            <a:ext cx="3979371" cy="481330"/>
          </a:xfrm>
          <a:prstGeom prst="rect">
            <a:avLst/>
          </a:prstGeom>
        </p:spPr>
        <p:txBody>
          <a:bodyPr lIns="0" tIns="0" rIns="0" bIns="0" rtlCol="0" anchor="t">
            <a:spAutoFit/>
          </a:bodyPr>
          <a:lstStyle/>
          <a:p>
            <a:pPr marL="0" lvl="0" indent="0" algn="l">
              <a:lnSpc>
                <a:spcPts val="3919"/>
              </a:lnSpc>
              <a:spcBef>
                <a:spcPct val="0"/>
              </a:spcBef>
            </a:pPr>
            <a:r>
              <a:rPr lang="en-US" sz="2799" spc="-139">
                <a:solidFill>
                  <a:srgbClr val="000000"/>
                </a:solidFill>
                <a:latin typeface="Akzidenz-Grotesk"/>
              </a:rPr>
              <a:t>Literature review</a:t>
            </a:r>
          </a:p>
        </p:txBody>
      </p:sp>
      <p:sp>
        <p:nvSpPr>
          <p:cNvPr id="4" name="TextBox 4"/>
          <p:cNvSpPr txBox="1"/>
          <p:nvPr/>
        </p:nvSpPr>
        <p:spPr>
          <a:xfrm>
            <a:off x="13589220" y="3365877"/>
            <a:ext cx="3670073" cy="1643379"/>
          </a:xfrm>
          <a:prstGeom prst="rect">
            <a:avLst/>
          </a:prstGeom>
        </p:spPr>
        <p:txBody>
          <a:bodyPr lIns="0" tIns="0" rIns="0" bIns="0" rtlCol="0" anchor="t">
            <a:spAutoFit/>
          </a:bodyPr>
          <a:lstStyle/>
          <a:p>
            <a:pPr algn="l">
              <a:lnSpc>
                <a:spcPts val="2240"/>
              </a:lnSpc>
            </a:pPr>
            <a:r>
              <a:rPr lang="en-US" sz="1400">
                <a:solidFill>
                  <a:srgbClr val="000000"/>
                </a:solidFill>
                <a:latin typeface="Helvetica World"/>
              </a:rPr>
              <a:t>Omar Salem Khattab Alomar,</a:t>
            </a:r>
          </a:p>
          <a:p>
            <a:pPr algn="l">
              <a:lnSpc>
                <a:spcPts val="2240"/>
              </a:lnSpc>
            </a:pPr>
            <a:r>
              <a:rPr lang="en-US" sz="1400">
                <a:solidFill>
                  <a:srgbClr val="000000"/>
                </a:solidFill>
                <a:latin typeface="Helvetica World"/>
              </a:rPr>
              <a:t>Comparison between single and multiple renal vessels in live donor allograft kidney transplantation: Surgical aspects and outcomes, 25 years experience,</a:t>
            </a:r>
          </a:p>
          <a:p>
            <a:pPr marL="0" lvl="0" indent="0" algn="l">
              <a:lnSpc>
                <a:spcPts val="2240"/>
              </a:lnSpc>
            </a:pPr>
            <a:r>
              <a:rPr lang="en-US" sz="1400">
                <a:solidFill>
                  <a:srgbClr val="000000"/>
                </a:solidFill>
                <a:latin typeface="Helvetica World"/>
              </a:rPr>
              <a:t>International Journal of Surgery Open, 2021.</a:t>
            </a:r>
          </a:p>
        </p:txBody>
      </p:sp>
      <p:sp>
        <p:nvSpPr>
          <p:cNvPr id="5" name="TextBox 5"/>
          <p:cNvSpPr txBox="1"/>
          <p:nvPr/>
        </p:nvSpPr>
        <p:spPr>
          <a:xfrm>
            <a:off x="9203341" y="3278955"/>
            <a:ext cx="3670073" cy="1209675"/>
          </a:xfrm>
          <a:prstGeom prst="rect">
            <a:avLst/>
          </a:prstGeom>
        </p:spPr>
        <p:txBody>
          <a:bodyPr lIns="0" tIns="0" rIns="0" bIns="0" rtlCol="0" anchor="t">
            <a:spAutoFit/>
          </a:bodyPr>
          <a:lstStyle/>
          <a:p>
            <a:pPr marL="0" lvl="0" indent="0" algn="l">
              <a:lnSpc>
                <a:spcPts val="2400"/>
              </a:lnSpc>
            </a:pPr>
            <a:r>
              <a:rPr lang="en-US" sz="1500">
                <a:solidFill>
                  <a:srgbClr val="000000"/>
                </a:solidFill>
                <a:latin typeface="Helvetica World"/>
              </a:rPr>
              <a:t>Kamali K, Abbasi MA, Ani A, Zargar MA, Shahrokh H. Renal transplantation in allografts with multiple versus single renal arteries. Saudi J Kidney Dis Transpl. 2012.</a:t>
            </a:r>
          </a:p>
        </p:txBody>
      </p:sp>
      <p:sp>
        <p:nvSpPr>
          <p:cNvPr id="6" name="TextBox 6"/>
          <p:cNvSpPr txBox="1"/>
          <p:nvPr/>
        </p:nvSpPr>
        <p:spPr>
          <a:xfrm>
            <a:off x="5008078" y="3236099"/>
            <a:ext cx="3670073" cy="1367154"/>
          </a:xfrm>
          <a:prstGeom prst="rect">
            <a:avLst/>
          </a:prstGeom>
        </p:spPr>
        <p:txBody>
          <a:bodyPr lIns="0" tIns="0" rIns="0" bIns="0" rtlCol="0" anchor="t">
            <a:spAutoFit/>
          </a:bodyPr>
          <a:lstStyle/>
          <a:p>
            <a:pPr marL="0" lvl="0" indent="0" algn="l">
              <a:lnSpc>
                <a:spcPts val="2240"/>
              </a:lnSpc>
            </a:pPr>
            <a:r>
              <a:rPr lang="en-US" sz="1400">
                <a:solidFill>
                  <a:srgbClr val="000000"/>
                </a:solidFill>
                <a:latin typeface="Helvetica World"/>
              </a:rPr>
              <a:t>Benedetti E, Troppmann C, Gillingham K, Sutherland DE, Payne WD, Dunn DL, Matas AJ, Najarian JS, Grussner RW. Short- and long-term outcomes of kidney transplants with multiple renal arteries. Ann Surg. 1995 </a:t>
            </a:r>
          </a:p>
        </p:txBody>
      </p:sp>
      <p:sp>
        <p:nvSpPr>
          <p:cNvPr id="7" name="AutoShape 7"/>
          <p:cNvSpPr/>
          <p:nvPr/>
        </p:nvSpPr>
        <p:spPr>
          <a:xfrm flipV="1">
            <a:off x="13589224" y="2455043"/>
            <a:ext cx="3670073" cy="2381"/>
          </a:xfrm>
          <a:prstGeom prst="line">
            <a:avLst/>
          </a:prstGeom>
          <a:ln w="9525" cap="flat">
            <a:solidFill>
              <a:srgbClr val="000000"/>
            </a:solidFill>
            <a:prstDash val="solid"/>
            <a:headEnd type="none" w="sm" len="sm"/>
            <a:tailEnd type="none" w="sm" len="sm"/>
          </a:ln>
        </p:spPr>
      </p:sp>
      <p:sp>
        <p:nvSpPr>
          <p:cNvPr id="8" name="AutoShape 8"/>
          <p:cNvSpPr/>
          <p:nvPr/>
        </p:nvSpPr>
        <p:spPr>
          <a:xfrm flipV="1">
            <a:off x="9297279" y="2447899"/>
            <a:ext cx="3670073" cy="2381"/>
          </a:xfrm>
          <a:prstGeom prst="line">
            <a:avLst/>
          </a:prstGeom>
          <a:ln w="9525" cap="flat">
            <a:solidFill>
              <a:srgbClr val="000000"/>
            </a:solidFill>
            <a:prstDash val="solid"/>
            <a:headEnd type="none" w="sm" len="sm"/>
            <a:tailEnd type="none" w="sm" len="sm"/>
          </a:ln>
        </p:spPr>
      </p:sp>
      <p:sp>
        <p:nvSpPr>
          <p:cNvPr id="9" name="AutoShape 9"/>
          <p:cNvSpPr/>
          <p:nvPr/>
        </p:nvSpPr>
        <p:spPr>
          <a:xfrm flipV="1">
            <a:off x="5008075" y="2440755"/>
            <a:ext cx="3670073" cy="2381"/>
          </a:xfrm>
          <a:prstGeom prst="line">
            <a:avLst/>
          </a:prstGeom>
          <a:ln w="9525" cap="flat">
            <a:solidFill>
              <a:srgbClr val="000000"/>
            </a:solidFill>
            <a:prstDash val="solid"/>
            <a:headEnd type="none" w="sm" len="sm"/>
            <a:tailEnd type="none" w="sm" len="sm"/>
          </a:ln>
        </p:spPr>
      </p:sp>
      <p:sp>
        <p:nvSpPr>
          <p:cNvPr id="10" name="TextBox 10"/>
          <p:cNvSpPr txBox="1"/>
          <p:nvPr/>
        </p:nvSpPr>
        <p:spPr>
          <a:xfrm>
            <a:off x="13589220" y="2726505"/>
            <a:ext cx="3670073" cy="342900"/>
          </a:xfrm>
          <a:prstGeom prst="rect">
            <a:avLst/>
          </a:prstGeom>
        </p:spPr>
        <p:txBody>
          <a:bodyPr lIns="0" tIns="0" rIns="0" bIns="0" rtlCol="0" anchor="t">
            <a:spAutoFit/>
          </a:bodyPr>
          <a:lstStyle/>
          <a:p>
            <a:pPr algn="l">
              <a:lnSpc>
                <a:spcPts val="2520"/>
              </a:lnSpc>
            </a:pPr>
            <a:r>
              <a:rPr lang="en-US" sz="2100" spc="-102">
                <a:solidFill>
                  <a:srgbClr val="000000"/>
                </a:solidFill>
                <a:latin typeface="Helvetica World Bold"/>
              </a:rPr>
              <a:t>2021</a:t>
            </a:r>
          </a:p>
        </p:txBody>
      </p:sp>
      <p:sp>
        <p:nvSpPr>
          <p:cNvPr id="11" name="TextBox 11"/>
          <p:cNvSpPr txBox="1"/>
          <p:nvPr/>
        </p:nvSpPr>
        <p:spPr>
          <a:xfrm>
            <a:off x="9203341" y="2726505"/>
            <a:ext cx="3670073" cy="342900"/>
          </a:xfrm>
          <a:prstGeom prst="rect">
            <a:avLst/>
          </a:prstGeom>
        </p:spPr>
        <p:txBody>
          <a:bodyPr lIns="0" tIns="0" rIns="0" bIns="0" rtlCol="0" anchor="t">
            <a:spAutoFit/>
          </a:bodyPr>
          <a:lstStyle/>
          <a:p>
            <a:pPr algn="l">
              <a:lnSpc>
                <a:spcPts val="2520"/>
              </a:lnSpc>
            </a:pPr>
            <a:r>
              <a:rPr lang="en-US" sz="2100" spc="-102">
                <a:solidFill>
                  <a:srgbClr val="000000"/>
                </a:solidFill>
                <a:latin typeface="Helvetica World Bold"/>
              </a:rPr>
              <a:t>2012</a:t>
            </a:r>
          </a:p>
        </p:txBody>
      </p:sp>
      <p:sp>
        <p:nvSpPr>
          <p:cNvPr id="12" name="TextBox 12"/>
          <p:cNvSpPr txBox="1"/>
          <p:nvPr/>
        </p:nvSpPr>
        <p:spPr>
          <a:xfrm>
            <a:off x="5008075" y="2726505"/>
            <a:ext cx="3670073" cy="342900"/>
          </a:xfrm>
          <a:prstGeom prst="rect">
            <a:avLst/>
          </a:prstGeom>
        </p:spPr>
        <p:txBody>
          <a:bodyPr lIns="0" tIns="0" rIns="0" bIns="0" rtlCol="0" anchor="t">
            <a:spAutoFit/>
          </a:bodyPr>
          <a:lstStyle/>
          <a:p>
            <a:pPr algn="l">
              <a:lnSpc>
                <a:spcPts val="2520"/>
              </a:lnSpc>
            </a:pPr>
            <a:r>
              <a:rPr lang="en-US" sz="2100" spc="-102">
                <a:solidFill>
                  <a:srgbClr val="000000"/>
                </a:solidFill>
                <a:latin typeface="Helvetica World Bold"/>
              </a:rPr>
              <a:t>1995</a:t>
            </a:r>
          </a:p>
        </p:txBody>
      </p:sp>
      <p:grpSp>
        <p:nvGrpSpPr>
          <p:cNvPr id="13" name="Group 13"/>
          <p:cNvGrpSpPr/>
          <p:nvPr/>
        </p:nvGrpSpPr>
        <p:grpSpPr>
          <a:xfrm>
            <a:off x="13590152" y="1308077"/>
            <a:ext cx="1235351" cy="722130"/>
            <a:chOff x="0" y="0"/>
            <a:chExt cx="695230" cy="406400"/>
          </a:xfrm>
        </p:grpSpPr>
        <p:sp>
          <p:nvSpPr>
            <p:cNvPr id="14" name="Freeform 14"/>
            <p:cNvSpPr/>
            <p:nvPr/>
          </p:nvSpPr>
          <p:spPr>
            <a:xfrm>
              <a:off x="0" y="0"/>
              <a:ext cx="695230" cy="406400"/>
            </a:xfrm>
            <a:custGeom>
              <a:avLst/>
              <a:gdLst/>
              <a:ahLst/>
              <a:cxnLst/>
              <a:rect l="l" t="t" r="r" b="b"/>
              <a:pathLst>
                <a:path w="695230" h="406400">
                  <a:moveTo>
                    <a:pt x="492030" y="0"/>
                  </a:moveTo>
                  <a:cubicBezTo>
                    <a:pt x="604255" y="0"/>
                    <a:pt x="695230" y="90976"/>
                    <a:pt x="695230" y="203200"/>
                  </a:cubicBezTo>
                  <a:cubicBezTo>
                    <a:pt x="695230" y="315424"/>
                    <a:pt x="604255" y="406400"/>
                    <a:pt x="492030" y="406400"/>
                  </a:cubicBezTo>
                  <a:lnTo>
                    <a:pt x="203200" y="406400"/>
                  </a:lnTo>
                  <a:cubicBezTo>
                    <a:pt x="90976" y="406400"/>
                    <a:pt x="0" y="315424"/>
                    <a:pt x="0" y="203200"/>
                  </a:cubicBezTo>
                  <a:cubicBezTo>
                    <a:pt x="0" y="90976"/>
                    <a:pt x="90976" y="0"/>
                    <a:pt x="203200" y="0"/>
                  </a:cubicBezTo>
                  <a:close/>
                </a:path>
              </a:pathLst>
            </a:custGeom>
            <a:solidFill>
              <a:srgbClr val="000000">
                <a:alpha val="0"/>
              </a:srgbClr>
            </a:solidFill>
            <a:ln w="9525" cap="sq">
              <a:solidFill>
                <a:srgbClr val="000000"/>
              </a:solidFill>
              <a:prstDash val="solid"/>
              <a:miter/>
            </a:ln>
          </p:spPr>
        </p:sp>
        <p:sp>
          <p:nvSpPr>
            <p:cNvPr id="15" name="TextBox 15"/>
            <p:cNvSpPr txBox="1"/>
            <p:nvPr/>
          </p:nvSpPr>
          <p:spPr>
            <a:xfrm>
              <a:off x="0" y="0"/>
              <a:ext cx="695230" cy="406400"/>
            </a:xfrm>
            <a:prstGeom prst="rect">
              <a:avLst/>
            </a:prstGeom>
          </p:spPr>
          <p:txBody>
            <a:bodyPr lIns="50800" tIns="50800" rIns="50800" bIns="50800" rtlCol="0" anchor="ctr"/>
            <a:lstStyle/>
            <a:p>
              <a:pPr algn="ctr">
                <a:lnSpc>
                  <a:spcPts val="2160"/>
                </a:lnSpc>
              </a:pPr>
              <a:endParaRPr/>
            </a:p>
          </p:txBody>
        </p:sp>
      </p:grpSp>
      <p:grpSp>
        <p:nvGrpSpPr>
          <p:cNvPr id="16" name="Group 16"/>
          <p:cNvGrpSpPr/>
          <p:nvPr/>
        </p:nvGrpSpPr>
        <p:grpSpPr>
          <a:xfrm>
            <a:off x="9297276" y="1308077"/>
            <a:ext cx="1235351" cy="722130"/>
            <a:chOff x="0" y="0"/>
            <a:chExt cx="695230" cy="406400"/>
          </a:xfrm>
        </p:grpSpPr>
        <p:sp>
          <p:nvSpPr>
            <p:cNvPr id="17" name="Freeform 17"/>
            <p:cNvSpPr/>
            <p:nvPr/>
          </p:nvSpPr>
          <p:spPr>
            <a:xfrm>
              <a:off x="0" y="0"/>
              <a:ext cx="695230" cy="406400"/>
            </a:xfrm>
            <a:custGeom>
              <a:avLst/>
              <a:gdLst/>
              <a:ahLst/>
              <a:cxnLst/>
              <a:rect l="l" t="t" r="r" b="b"/>
              <a:pathLst>
                <a:path w="695230" h="406400">
                  <a:moveTo>
                    <a:pt x="492030" y="0"/>
                  </a:moveTo>
                  <a:cubicBezTo>
                    <a:pt x="604255" y="0"/>
                    <a:pt x="695230" y="90976"/>
                    <a:pt x="695230" y="203200"/>
                  </a:cubicBezTo>
                  <a:cubicBezTo>
                    <a:pt x="695230" y="315424"/>
                    <a:pt x="604255" y="406400"/>
                    <a:pt x="492030" y="406400"/>
                  </a:cubicBezTo>
                  <a:lnTo>
                    <a:pt x="203200" y="406400"/>
                  </a:lnTo>
                  <a:cubicBezTo>
                    <a:pt x="90976" y="406400"/>
                    <a:pt x="0" y="315424"/>
                    <a:pt x="0" y="203200"/>
                  </a:cubicBezTo>
                  <a:cubicBezTo>
                    <a:pt x="0" y="90976"/>
                    <a:pt x="90976" y="0"/>
                    <a:pt x="203200" y="0"/>
                  </a:cubicBezTo>
                  <a:close/>
                </a:path>
              </a:pathLst>
            </a:custGeom>
            <a:solidFill>
              <a:srgbClr val="000000">
                <a:alpha val="0"/>
              </a:srgbClr>
            </a:solidFill>
            <a:ln w="9525" cap="sq">
              <a:solidFill>
                <a:srgbClr val="000000"/>
              </a:solidFill>
              <a:prstDash val="solid"/>
              <a:miter/>
            </a:ln>
          </p:spPr>
        </p:sp>
        <p:sp>
          <p:nvSpPr>
            <p:cNvPr id="18" name="TextBox 18"/>
            <p:cNvSpPr txBox="1"/>
            <p:nvPr/>
          </p:nvSpPr>
          <p:spPr>
            <a:xfrm>
              <a:off x="0" y="0"/>
              <a:ext cx="695230" cy="406400"/>
            </a:xfrm>
            <a:prstGeom prst="rect">
              <a:avLst/>
            </a:prstGeom>
          </p:spPr>
          <p:txBody>
            <a:bodyPr lIns="50800" tIns="50800" rIns="50800" bIns="50800" rtlCol="0" anchor="ctr"/>
            <a:lstStyle/>
            <a:p>
              <a:pPr algn="ctr">
                <a:lnSpc>
                  <a:spcPts val="2160"/>
                </a:lnSpc>
              </a:pPr>
              <a:endParaRPr/>
            </a:p>
          </p:txBody>
        </p:sp>
      </p:grpSp>
      <p:grpSp>
        <p:nvGrpSpPr>
          <p:cNvPr id="19" name="Group 19"/>
          <p:cNvGrpSpPr/>
          <p:nvPr/>
        </p:nvGrpSpPr>
        <p:grpSpPr>
          <a:xfrm>
            <a:off x="5008071" y="1308077"/>
            <a:ext cx="1235351" cy="722130"/>
            <a:chOff x="0" y="0"/>
            <a:chExt cx="695230" cy="406400"/>
          </a:xfrm>
        </p:grpSpPr>
        <p:sp>
          <p:nvSpPr>
            <p:cNvPr id="20" name="Freeform 20"/>
            <p:cNvSpPr/>
            <p:nvPr/>
          </p:nvSpPr>
          <p:spPr>
            <a:xfrm>
              <a:off x="0" y="0"/>
              <a:ext cx="695230" cy="406400"/>
            </a:xfrm>
            <a:custGeom>
              <a:avLst/>
              <a:gdLst/>
              <a:ahLst/>
              <a:cxnLst/>
              <a:rect l="l" t="t" r="r" b="b"/>
              <a:pathLst>
                <a:path w="695230" h="406400">
                  <a:moveTo>
                    <a:pt x="492030" y="0"/>
                  </a:moveTo>
                  <a:cubicBezTo>
                    <a:pt x="604255" y="0"/>
                    <a:pt x="695230" y="90976"/>
                    <a:pt x="695230" y="203200"/>
                  </a:cubicBezTo>
                  <a:cubicBezTo>
                    <a:pt x="695230" y="315424"/>
                    <a:pt x="604255" y="406400"/>
                    <a:pt x="492030" y="406400"/>
                  </a:cubicBezTo>
                  <a:lnTo>
                    <a:pt x="203200" y="406400"/>
                  </a:lnTo>
                  <a:cubicBezTo>
                    <a:pt x="90976" y="406400"/>
                    <a:pt x="0" y="315424"/>
                    <a:pt x="0" y="203200"/>
                  </a:cubicBezTo>
                  <a:cubicBezTo>
                    <a:pt x="0" y="90976"/>
                    <a:pt x="90976" y="0"/>
                    <a:pt x="203200" y="0"/>
                  </a:cubicBezTo>
                  <a:close/>
                </a:path>
              </a:pathLst>
            </a:custGeom>
            <a:solidFill>
              <a:srgbClr val="000000">
                <a:alpha val="0"/>
              </a:srgbClr>
            </a:solidFill>
            <a:ln w="9525" cap="sq">
              <a:solidFill>
                <a:srgbClr val="000000"/>
              </a:solidFill>
              <a:prstDash val="solid"/>
              <a:miter/>
            </a:ln>
          </p:spPr>
        </p:sp>
        <p:sp>
          <p:nvSpPr>
            <p:cNvPr id="21" name="TextBox 21"/>
            <p:cNvSpPr txBox="1"/>
            <p:nvPr/>
          </p:nvSpPr>
          <p:spPr>
            <a:xfrm>
              <a:off x="0" y="0"/>
              <a:ext cx="695230" cy="406400"/>
            </a:xfrm>
            <a:prstGeom prst="rect">
              <a:avLst/>
            </a:prstGeom>
          </p:spPr>
          <p:txBody>
            <a:bodyPr lIns="50800" tIns="50800" rIns="50800" bIns="50800" rtlCol="0" anchor="ctr"/>
            <a:lstStyle/>
            <a:p>
              <a:pPr algn="ctr">
                <a:lnSpc>
                  <a:spcPts val="2160"/>
                </a:lnSpc>
              </a:pPr>
              <a:endParaRPr/>
            </a:p>
          </p:txBody>
        </p:sp>
      </p:grpSp>
      <p:sp>
        <p:nvSpPr>
          <p:cNvPr id="22" name="TextBox 22"/>
          <p:cNvSpPr txBox="1"/>
          <p:nvPr/>
        </p:nvSpPr>
        <p:spPr>
          <a:xfrm>
            <a:off x="13589220" y="1459591"/>
            <a:ext cx="1235351" cy="419100"/>
          </a:xfrm>
          <a:prstGeom prst="rect">
            <a:avLst/>
          </a:prstGeom>
        </p:spPr>
        <p:txBody>
          <a:bodyPr lIns="0" tIns="0" rIns="0" bIns="0" rtlCol="0" anchor="t">
            <a:spAutoFit/>
          </a:bodyPr>
          <a:lstStyle/>
          <a:p>
            <a:pPr marL="0" lvl="0" indent="0" algn="ctr">
              <a:lnSpc>
                <a:spcPts val="3359"/>
              </a:lnSpc>
            </a:pPr>
            <a:r>
              <a:rPr lang="en-US" sz="2799" spc="-139">
                <a:solidFill>
                  <a:srgbClr val="000000"/>
                </a:solidFill>
                <a:latin typeface="Helvetica World"/>
              </a:rPr>
              <a:t>04</a:t>
            </a:r>
          </a:p>
        </p:txBody>
      </p:sp>
      <p:sp>
        <p:nvSpPr>
          <p:cNvPr id="23" name="TextBox 23"/>
          <p:cNvSpPr txBox="1"/>
          <p:nvPr/>
        </p:nvSpPr>
        <p:spPr>
          <a:xfrm>
            <a:off x="9297276" y="1459591"/>
            <a:ext cx="1235351" cy="419100"/>
          </a:xfrm>
          <a:prstGeom prst="rect">
            <a:avLst/>
          </a:prstGeom>
        </p:spPr>
        <p:txBody>
          <a:bodyPr lIns="0" tIns="0" rIns="0" bIns="0" rtlCol="0" anchor="t">
            <a:spAutoFit/>
          </a:bodyPr>
          <a:lstStyle/>
          <a:p>
            <a:pPr marL="0" lvl="0" indent="0" algn="ctr">
              <a:lnSpc>
                <a:spcPts val="3359"/>
              </a:lnSpc>
            </a:pPr>
            <a:r>
              <a:rPr lang="en-US" sz="2799" spc="-139">
                <a:solidFill>
                  <a:srgbClr val="000000"/>
                </a:solidFill>
                <a:latin typeface="Helvetica World"/>
              </a:rPr>
              <a:t>03</a:t>
            </a:r>
          </a:p>
        </p:txBody>
      </p:sp>
      <p:sp>
        <p:nvSpPr>
          <p:cNvPr id="24" name="TextBox 24"/>
          <p:cNvSpPr txBox="1"/>
          <p:nvPr/>
        </p:nvSpPr>
        <p:spPr>
          <a:xfrm>
            <a:off x="5008071" y="1496806"/>
            <a:ext cx="1235351" cy="419100"/>
          </a:xfrm>
          <a:prstGeom prst="rect">
            <a:avLst/>
          </a:prstGeom>
        </p:spPr>
        <p:txBody>
          <a:bodyPr lIns="0" tIns="0" rIns="0" bIns="0" rtlCol="0" anchor="t">
            <a:spAutoFit/>
          </a:bodyPr>
          <a:lstStyle/>
          <a:p>
            <a:pPr marL="0" lvl="0" indent="0" algn="ctr">
              <a:lnSpc>
                <a:spcPts val="3359"/>
              </a:lnSpc>
            </a:pPr>
            <a:r>
              <a:rPr lang="en-US" sz="2799" spc="-139">
                <a:solidFill>
                  <a:srgbClr val="000000"/>
                </a:solidFill>
                <a:latin typeface="Helvetica World"/>
              </a:rPr>
              <a:t>02</a:t>
            </a:r>
          </a:p>
        </p:txBody>
      </p:sp>
      <p:sp>
        <p:nvSpPr>
          <p:cNvPr id="25" name="Freeform 25"/>
          <p:cNvSpPr/>
          <p:nvPr/>
        </p:nvSpPr>
        <p:spPr>
          <a:xfrm>
            <a:off x="3701953" y="1633671"/>
            <a:ext cx="187870" cy="187870"/>
          </a:xfrm>
          <a:custGeom>
            <a:avLst/>
            <a:gdLst/>
            <a:ahLst/>
            <a:cxnLst/>
            <a:rect l="l" t="t" r="r" b="b"/>
            <a:pathLst>
              <a:path w="187870" h="187870">
                <a:moveTo>
                  <a:pt x="0" y="0"/>
                </a:moveTo>
                <a:lnTo>
                  <a:pt x="187871" y="0"/>
                </a:lnTo>
                <a:lnTo>
                  <a:pt x="187871" y="187870"/>
                </a:lnTo>
                <a:lnTo>
                  <a:pt x="0" y="1878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26" name="Freeform 26"/>
          <p:cNvSpPr/>
          <p:nvPr/>
        </p:nvSpPr>
        <p:spPr>
          <a:xfrm>
            <a:off x="12779479" y="1612421"/>
            <a:ext cx="187870" cy="187870"/>
          </a:xfrm>
          <a:custGeom>
            <a:avLst/>
            <a:gdLst/>
            <a:ahLst/>
            <a:cxnLst/>
            <a:rect l="l" t="t" r="r" b="b"/>
            <a:pathLst>
              <a:path w="187870" h="187870">
                <a:moveTo>
                  <a:pt x="0" y="0"/>
                </a:moveTo>
                <a:lnTo>
                  <a:pt x="187870" y="0"/>
                </a:lnTo>
                <a:lnTo>
                  <a:pt x="187870" y="187871"/>
                </a:lnTo>
                <a:lnTo>
                  <a:pt x="0" y="187871"/>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27" name="Freeform 27"/>
          <p:cNvSpPr/>
          <p:nvPr/>
        </p:nvSpPr>
        <p:spPr>
          <a:xfrm>
            <a:off x="17071423" y="1633671"/>
            <a:ext cx="187870" cy="187870"/>
          </a:xfrm>
          <a:custGeom>
            <a:avLst/>
            <a:gdLst/>
            <a:ahLst/>
            <a:cxnLst/>
            <a:rect l="l" t="t" r="r" b="b"/>
            <a:pathLst>
              <a:path w="187870" h="187870">
                <a:moveTo>
                  <a:pt x="0" y="0"/>
                </a:moveTo>
                <a:lnTo>
                  <a:pt x="187871" y="0"/>
                </a:lnTo>
                <a:lnTo>
                  <a:pt x="187871" y="187870"/>
                </a:lnTo>
                <a:lnTo>
                  <a:pt x="0" y="1878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28" name="Group 28"/>
          <p:cNvGrpSpPr/>
          <p:nvPr/>
        </p:nvGrpSpPr>
        <p:grpSpPr>
          <a:xfrm>
            <a:off x="1348355" y="1345291"/>
            <a:ext cx="1235351" cy="722130"/>
            <a:chOff x="0" y="0"/>
            <a:chExt cx="695230" cy="406400"/>
          </a:xfrm>
        </p:grpSpPr>
        <p:sp>
          <p:nvSpPr>
            <p:cNvPr id="29" name="Freeform 29"/>
            <p:cNvSpPr/>
            <p:nvPr/>
          </p:nvSpPr>
          <p:spPr>
            <a:xfrm>
              <a:off x="0" y="0"/>
              <a:ext cx="695230" cy="406400"/>
            </a:xfrm>
            <a:custGeom>
              <a:avLst/>
              <a:gdLst/>
              <a:ahLst/>
              <a:cxnLst/>
              <a:rect l="l" t="t" r="r" b="b"/>
              <a:pathLst>
                <a:path w="695230" h="406400">
                  <a:moveTo>
                    <a:pt x="492030" y="0"/>
                  </a:moveTo>
                  <a:cubicBezTo>
                    <a:pt x="604255" y="0"/>
                    <a:pt x="695230" y="90976"/>
                    <a:pt x="695230" y="203200"/>
                  </a:cubicBezTo>
                  <a:cubicBezTo>
                    <a:pt x="695230" y="315424"/>
                    <a:pt x="604255" y="406400"/>
                    <a:pt x="492030" y="406400"/>
                  </a:cubicBezTo>
                  <a:lnTo>
                    <a:pt x="203200" y="406400"/>
                  </a:lnTo>
                  <a:cubicBezTo>
                    <a:pt x="90976" y="406400"/>
                    <a:pt x="0" y="315424"/>
                    <a:pt x="0" y="203200"/>
                  </a:cubicBezTo>
                  <a:cubicBezTo>
                    <a:pt x="0" y="90976"/>
                    <a:pt x="90976" y="0"/>
                    <a:pt x="203200" y="0"/>
                  </a:cubicBezTo>
                  <a:close/>
                </a:path>
              </a:pathLst>
            </a:custGeom>
            <a:solidFill>
              <a:srgbClr val="000000">
                <a:alpha val="0"/>
              </a:srgbClr>
            </a:solidFill>
            <a:ln w="9525" cap="sq">
              <a:solidFill>
                <a:srgbClr val="000000"/>
              </a:solidFill>
              <a:prstDash val="solid"/>
              <a:miter/>
            </a:ln>
          </p:spPr>
        </p:sp>
        <p:sp>
          <p:nvSpPr>
            <p:cNvPr id="30" name="TextBox 30"/>
            <p:cNvSpPr txBox="1"/>
            <p:nvPr/>
          </p:nvSpPr>
          <p:spPr>
            <a:xfrm>
              <a:off x="0" y="0"/>
              <a:ext cx="695230" cy="406400"/>
            </a:xfrm>
            <a:prstGeom prst="rect">
              <a:avLst/>
            </a:prstGeom>
          </p:spPr>
          <p:txBody>
            <a:bodyPr lIns="50800" tIns="50800" rIns="50800" bIns="50800" rtlCol="0" anchor="ctr"/>
            <a:lstStyle/>
            <a:p>
              <a:pPr algn="ctr">
                <a:lnSpc>
                  <a:spcPts val="2160"/>
                </a:lnSpc>
              </a:pPr>
              <a:endParaRPr/>
            </a:p>
          </p:txBody>
        </p:sp>
      </p:grpSp>
      <p:sp>
        <p:nvSpPr>
          <p:cNvPr id="31" name="TextBox 31"/>
          <p:cNvSpPr txBox="1"/>
          <p:nvPr/>
        </p:nvSpPr>
        <p:spPr>
          <a:xfrm>
            <a:off x="1348355" y="1496806"/>
            <a:ext cx="1235351" cy="419100"/>
          </a:xfrm>
          <a:prstGeom prst="rect">
            <a:avLst/>
          </a:prstGeom>
        </p:spPr>
        <p:txBody>
          <a:bodyPr lIns="0" tIns="0" rIns="0" bIns="0" rtlCol="0" anchor="t">
            <a:spAutoFit/>
          </a:bodyPr>
          <a:lstStyle/>
          <a:p>
            <a:pPr marL="0" lvl="0" indent="0" algn="ctr">
              <a:lnSpc>
                <a:spcPts val="3359"/>
              </a:lnSpc>
            </a:pPr>
            <a:r>
              <a:rPr lang="en-US" sz="2799" spc="-139">
                <a:solidFill>
                  <a:srgbClr val="000000"/>
                </a:solidFill>
                <a:latin typeface="Helvetica World"/>
              </a:rPr>
              <a:t>01</a:t>
            </a:r>
          </a:p>
        </p:txBody>
      </p:sp>
      <p:sp>
        <p:nvSpPr>
          <p:cNvPr id="32" name="AutoShape 32"/>
          <p:cNvSpPr/>
          <p:nvPr/>
        </p:nvSpPr>
        <p:spPr>
          <a:xfrm flipV="1">
            <a:off x="1028697" y="2433612"/>
            <a:ext cx="3670073" cy="2381"/>
          </a:xfrm>
          <a:prstGeom prst="line">
            <a:avLst/>
          </a:prstGeom>
          <a:ln w="9525" cap="flat">
            <a:solidFill>
              <a:srgbClr val="000000"/>
            </a:solidFill>
            <a:prstDash val="solid"/>
            <a:headEnd type="none" w="sm" len="sm"/>
            <a:tailEnd type="none" w="sm" len="sm"/>
          </a:ln>
        </p:spPr>
      </p:sp>
      <p:sp>
        <p:nvSpPr>
          <p:cNvPr id="33" name="TextBox 33"/>
          <p:cNvSpPr txBox="1"/>
          <p:nvPr/>
        </p:nvSpPr>
        <p:spPr>
          <a:xfrm>
            <a:off x="1028700" y="2726505"/>
            <a:ext cx="3670073" cy="342900"/>
          </a:xfrm>
          <a:prstGeom prst="rect">
            <a:avLst/>
          </a:prstGeom>
        </p:spPr>
        <p:txBody>
          <a:bodyPr lIns="0" tIns="0" rIns="0" bIns="0" rtlCol="0" anchor="t">
            <a:spAutoFit/>
          </a:bodyPr>
          <a:lstStyle/>
          <a:p>
            <a:pPr algn="l">
              <a:lnSpc>
                <a:spcPts val="2520"/>
              </a:lnSpc>
            </a:pPr>
            <a:r>
              <a:rPr lang="en-US" sz="2100" spc="-102">
                <a:solidFill>
                  <a:srgbClr val="000000"/>
                </a:solidFill>
                <a:latin typeface="Helvetica World Bold"/>
              </a:rPr>
              <a:t>1979</a:t>
            </a:r>
          </a:p>
        </p:txBody>
      </p:sp>
      <p:sp>
        <p:nvSpPr>
          <p:cNvPr id="34" name="TextBox 34"/>
          <p:cNvSpPr txBox="1"/>
          <p:nvPr/>
        </p:nvSpPr>
        <p:spPr>
          <a:xfrm>
            <a:off x="1028703" y="3332053"/>
            <a:ext cx="3670073" cy="600075"/>
          </a:xfrm>
          <a:prstGeom prst="rect">
            <a:avLst/>
          </a:prstGeom>
        </p:spPr>
        <p:txBody>
          <a:bodyPr lIns="0" tIns="0" rIns="0" bIns="0" rtlCol="0" anchor="t">
            <a:spAutoFit/>
          </a:bodyPr>
          <a:lstStyle/>
          <a:p>
            <a:pPr marL="0" lvl="0" indent="0" algn="l">
              <a:lnSpc>
                <a:spcPts val="2400"/>
              </a:lnSpc>
            </a:pPr>
            <a:r>
              <a:rPr lang="en-US" sz="1500">
                <a:solidFill>
                  <a:srgbClr val="000000"/>
                </a:solidFill>
                <a:latin typeface="Helvetica World"/>
              </a:rPr>
              <a:t>Fox M, Yalin R. Renal transplantation with multiple arteries. Br J Urol. 1979 </a:t>
            </a:r>
          </a:p>
        </p:txBody>
      </p:sp>
      <p:sp>
        <p:nvSpPr>
          <p:cNvPr id="35" name="TextBox 35"/>
          <p:cNvSpPr txBox="1"/>
          <p:nvPr/>
        </p:nvSpPr>
        <p:spPr>
          <a:xfrm>
            <a:off x="859396" y="6256397"/>
            <a:ext cx="16687890" cy="4389755"/>
          </a:xfrm>
          <a:prstGeom prst="rect">
            <a:avLst/>
          </a:prstGeom>
        </p:spPr>
        <p:txBody>
          <a:bodyPr lIns="0" tIns="0" rIns="0" bIns="0" rtlCol="0" anchor="t">
            <a:spAutoFit/>
          </a:bodyPr>
          <a:lstStyle/>
          <a:p>
            <a:pPr marL="496569" lvl="1" indent="-248284" algn="l">
              <a:lnSpc>
                <a:spcPts val="3219"/>
              </a:lnSpc>
              <a:buFont typeface="Arial"/>
              <a:buChar char="•"/>
            </a:pPr>
            <a:r>
              <a:rPr lang="en-US" sz="2299">
                <a:solidFill>
                  <a:srgbClr val="123D33"/>
                </a:solidFill>
                <a:latin typeface="DM Sans Bold"/>
              </a:rPr>
              <a:t>Ischaemic times were increased with those of kidneys with multiple arteries</a:t>
            </a:r>
          </a:p>
          <a:p>
            <a:pPr marL="496569" lvl="1" indent="-248284" algn="l">
              <a:lnSpc>
                <a:spcPts val="3219"/>
              </a:lnSpc>
              <a:buFont typeface="Arial"/>
              <a:buChar char="•"/>
            </a:pPr>
            <a:r>
              <a:rPr lang="en-US" sz="2299">
                <a:solidFill>
                  <a:srgbClr val="123D33"/>
                </a:solidFill>
                <a:latin typeface="DM Sans Bold"/>
              </a:rPr>
              <a:t>Incidence and duration of acute tubular necrosis and also the length of time spent in hospital were similar in both groups. </a:t>
            </a:r>
          </a:p>
          <a:p>
            <a:pPr marL="496569" lvl="1" indent="-248284" algn="l">
              <a:lnSpc>
                <a:spcPts val="3219"/>
              </a:lnSpc>
              <a:buFont typeface="Arial"/>
              <a:buChar char="•"/>
            </a:pPr>
            <a:r>
              <a:rPr lang="en-US" sz="2299">
                <a:solidFill>
                  <a:srgbClr val="123D33"/>
                </a:solidFill>
                <a:latin typeface="DM Sans Bold"/>
              </a:rPr>
              <a:t>Excessive bleeding and other complications were no more common than following single arterial anastomosis.</a:t>
            </a:r>
          </a:p>
          <a:p>
            <a:pPr marL="496569" lvl="1" indent="-248284" algn="l">
              <a:lnSpc>
                <a:spcPts val="3219"/>
              </a:lnSpc>
              <a:buFont typeface="Arial"/>
              <a:buChar char="•"/>
            </a:pPr>
            <a:r>
              <a:rPr lang="en-US" sz="2299">
                <a:solidFill>
                  <a:srgbClr val="123D33"/>
                </a:solidFill>
                <a:latin typeface="DM Sans Bold"/>
              </a:rPr>
              <a:t>Delayed graft function in recipients' allografts with single vs more than 2 arteries vs two arteries</a:t>
            </a:r>
          </a:p>
          <a:p>
            <a:pPr marL="496569" lvl="1" indent="-248284" algn="l">
              <a:lnSpc>
                <a:spcPts val="3219"/>
              </a:lnSpc>
              <a:buFont typeface="Arial"/>
              <a:buChar char="•"/>
            </a:pPr>
            <a:r>
              <a:rPr lang="en-US" sz="2299">
                <a:solidFill>
                  <a:srgbClr val="123D33"/>
                </a:solidFill>
                <a:latin typeface="DM Sans Bold"/>
              </a:rPr>
              <a:t>Renal artery stenosis (RAS) occurred more frequently in patients with MRA</a:t>
            </a:r>
          </a:p>
          <a:p>
            <a:pPr marL="496569" lvl="1" indent="-248284" algn="l">
              <a:lnSpc>
                <a:spcPts val="3219"/>
              </a:lnSpc>
              <a:buFont typeface="Arial"/>
              <a:buChar char="•"/>
            </a:pPr>
            <a:r>
              <a:rPr lang="en-US" sz="2299">
                <a:solidFill>
                  <a:srgbClr val="123D33"/>
                </a:solidFill>
                <a:latin typeface="DM Sans Bold"/>
              </a:rPr>
              <a:t>No significant differences among the three groups for the following variables: post-transplant hypertension, acute tubular necrosis, acute rejection, creatinine levels, early vascular and urologic complications, and graft and patient survival. </a:t>
            </a:r>
          </a:p>
          <a:p>
            <a:pPr algn="l">
              <a:lnSpc>
                <a:spcPts val="3219"/>
              </a:lnSpc>
            </a:pPr>
            <a:endParaRPr lang="en-US" sz="2299">
              <a:solidFill>
                <a:srgbClr val="123D33"/>
              </a:solidFill>
              <a:latin typeface="DM Sans Bold"/>
            </a:endParaRPr>
          </a:p>
          <a:p>
            <a:pPr algn="l">
              <a:lnSpc>
                <a:spcPts val="3219"/>
              </a:lnSpc>
            </a:pPr>
            <a:endParaRPr lang="en-US" sz="2299">
              <a:solidFill>
                <a:srgbClr val="123D33"/>
              </a:solidFill>
              <a:latin typeface="DM Sans Bold"/>
            </a:endParaRPr>
          </a:p>
        </p:txBody>
      </p:sp>
      <p:sp>
        <p:nvSpPr>
          <p:cNvPr id="36" name="Freeform 36"/>
          <p:cNvSpPr/>
          <p:nvPr/>
        </p:nvSpPr>
        <p:spPr>
          <a:xfrm>
            <a:off x="8642674" y="1633671"/>
            <a:ext cx="187870" cy="187870"/>
          </a:xfrm>
          <a:custGeom>
            <a:avLst/>
            <a:gdLst/>
            <a:ahLst/>
            <a:cxnLst/>
            <a:rect l="l" t="t" r="r" b="b"/>
            <a:pathLst>
              <a:path w="187870" h="187870">
                <a:moveTo>
                  <a:pt x="0" y="0"/>
                </a:moveTo>
                <a:lnTo>
                  <a:pt x="187871" y="0"/>
                </a:lnTo>
                <a:lnTo>
                  <a:pt x="187871" y="187870"/>
                </a:lnTo>
                <a:lnTo>
                  <a:pt x="0" y="18787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10650504" y="-339559"/>
            <a:ext cx="8138750" cy="11772679"/>
            <a:chOff x="0" y="0"/>
            <a:chExt cx="1973075" cy="2854048"/>
          </a:xfrm>
        </p:grpSpPr>
        <p:sp>
          <p:nvSpPr>
            <p:cNvPr id="3" name="Freeform 3"/>
            <p:cNvSpPr/>
            <p:nvPr/>
          </p:nvSpPr>
          <p:spPr>
            <a:xfrm>
              <a:off x="0" y="0"/>
              <a:ext cx="1973075" cy="2854048"/>
            </a:xfrm>
            <a:custGeom>
              <a:avLst/>
              <a:gdLst/>
              <a:ahLst/>
              <a:cxnLst/>
              <a:rect l="l" t="t" r="r" b="b"/>
              <a:pathLst>
                <a:path w="1973075" h="2854048">
                  <a:moveTo>
                    <a:pt x="40903" y="0"/>
                  </a:moveTo>
                  <a:lnTo>
                    <a:pt x="1932172" y="0"/>
                  </a:lnTo>
                  <a:cubicBezTo>
                    <a:pt x="1943020" y="0"/>
                    <a:pt x="1953424" y="4309"/>
                    <a:pt x="1961095" y="11980"/>
                  </a:cubicBezTo>
                  <a:cubicBezTo>
                    <a:pt x="1968766" y="19651"/>
                    <a:pt x="1973075" y="30055"/>
                    <a:pt x="1973075" y="40903"/>
                  </a:cubicBezTo>
                  <a:lnTo>
                    <a:pt x="1973075" y="2813145"/>
                  </a:lnTo>
                  <a:cubicBezTo>
                    <a:pt x="1973075" y="2835735"/>
                    <a:pt x="1954762" y="2854048"/>
                    <a:pt x="1932172" y="2854048"/>
                  </a:cubicBezTo>
                  <a:lnTo>
                    <a:pt x="40903" y="2854048"/>
                  </a:lnTo>
                  <a:cubicBezTo>
                    <a:pt x="30055" y="2854048"/>
                    <a:pt x="19651" y="2849738"/>
                    <a:pt x="11980" y="2842068"/>
                  </a:cubicBezTo>
                  <a:cubicBezTo>
                    <a:pt x="4309" y="2834397"/>
                    <a:pt x="0" y="2823993"/>
                    <a:pt x="0" y="2813145"/>
                  </a:cubicBezTo>
                  <a:lnTo>
                    <a:pt x="0" y="40903"/>
                  </a:lnTo>
                  <a:cubicBezTo>
                    <a:pt x="0" y="30055"/>
                    <a:pt x="4309" y="19651"/>
                    <a:pt x="11980" y="11980"/>
                  </a:cubicBezTo>
                  <a:cubicBezTo>
                    <a:pt x="19651" y="4309"/>
                    <a:pt x="30055" y="0"/>
                    <a:pt x="40903" y="0"/>
                  </a:cubicBezTo>
                  <a:close/>
                </a:path>
              </a:pathLst>
            </a:custGeom>
            <a:solidFill>
              <a:srgbClr val="106861"/>
            </a:solidFill>
            <a:ln cap="rnd">
              <a:noFill/>
              <a:prstDash val="solid"/>
              <a:round/>
            </a:ln>
          </p:spPr>
        </p:sp>
        <p:sp>
          <p:nvSpPr>
            <p:cNvPr id="4" name="TextBox 4"/>
            <p:cNvSpPr txBox="1"/>
            <p:nvPr/>
          </p:nvSpPr>
          <p:spPr>
            <a:xfrm>
              <a:off x="0" y="-19050"/>
              <a:ext cx="1973075" cy="2873098"/>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5" name="Group 5"/>
          <p:cNvGrpSpPr/>
          <p:nvPr/>
        </p:nvGrpSpPr>
        <p:grpSpPr>
          <a:xfrm>
            <a:off x="11822582" y="-339559"/>
            <a:ext cx="6744978" cy="6811477"/>
            <a:chOff x="0" y="0"/>
            <a:chExt cx="4903261" cy="4951603"/>
          </a:xfrm>
        </p:grpSpPr>
        <p:sp>
          <p:nvSpPr>
            <p:cNvPr id="6" name="Freeform 6"/>
            <p:cNvSpPr/>
            <p:nvPr/>
          </p:nvSpPr>
          <p:spPr>
            <a:xfrm>
              <a:off x="0" y="0"/>
              <a:ext cx="4903163" cy="4979162"/>
            </a:xfrm>
            <a:custGeom>
              <a:avLst/>
              <a:gdLst/>
              <a:ahLst/>
              <a:cxnLst/>
              <a:rect l="l" t="t" r="r" b="b"/>
              <a:pathLst>
                <a:path w="4903163" h="4979162">
                  <a:moveTo>
                    <a:pt x="225550" y="0"/>
                  </a:moveTo>
                  <a:cubicBezTo>
                    <a:pt x="101498" y="0"/>
                    <a:pt x="0" y="131445"/>
                    <a:pt x="0" y="292100"/>
                  </a:cubicBezTo>
                  <a:lnTo>
                    <a:pt x="0" y="3332480"/>
                  </a:lnTo>
                  <a:cubicBezTo>
                    <a:pt x="0" y="3493135"/>
                    <a:pt x="99144" y="3652520"/>
                    <a:pt x="220353" y="3686683"/>
                  </a:cubicBezTo>
                  <a:lnTo>
                    <a:pt x="4682810" y="4944999"/>
                  </a:lnTo>
                  <a:cubicBezTo>
                    <a:pt x="4804019" y="4979162"/>
                    <a:pt x="4903163" y="4875657"/>
                    <a:pt x="4903163" y="4715002"/>
                  </a:cubicBezTo>
                  <a:lnTo>
                    <a:pt x="4903163" y="292100"/>
                  </a:lnTo>
                  <a:cubicBezTo>
                    <a:pt x="4903163" y="131445"/>
                    <a:pt x="4801665" y="0"/>
                    <a:pt x="4677613" y="0"/>
                  </a:cubicBezTo>
                  <a:lnTo>
                    <a:pt x="225550" y="0"/>
                  </a:lnTo>
                  <a:close/>
                </a:path>
              </a:pathLst>
            </a:custGeom>
            <a:blipFill>
              <a:blip r:embed="rId2"/>
              <a:stretch>
                <a:fillRect t="-6407" r="-13926" b="-6407"/>
              </a:stretch>
            </a:blipFill>
          </p:spPr>
        </p:sp>
      </p:grpSp>
      <p:sp>
        <p:nvSpPr>
          <p:cNvPr id="7" name="Freeform 7"/>
          <p:cNvSpPr/>
          <p:nvPr/>
        </p:nvSpPr>
        <p:spPr>
          <a:xfrm>
            <a:off x="10690264" y="5546780"/>
            <a:ext cx="1742927" cy="1277090"/>
          </a:xfrm>
          <a:custGeom>
            <a:avLst/>
            <a:gdLst/>
            <a:ahLst/>
            <a:cxnLst/>
            <a:rect l="l" t="t" r="r" b="b"/>
            <a:pathLst>
              <a:path w="1742927" h="1277090">
                <a:moveTo>
                  <a:pt x="0" y="0"/>
                </a:moveTo>
                <a:lnTo>
                  <a:pt x="1742926" y="0"/>
                </a:lnTo>
                <a:lnTo>
                  <a:pt x="1742926" y="1277090"/>
                </a:lnTo>
                <a:lnTo>
                  <a:pt x="0" y="1277090"/>
                </a:lnTo>
                <a:lnTo>
                  <a:pt x="0" y="0"/>
                </a:lnTo>
                <a:close/>
              </a:path>
            </a:pathLst>
          </a:custGeom>
          <a:blipFill>
            <a:blip r:embed="rId3">
              <a:alphaModFix amt="15000"/>
              <a:extLst>
                <a:ext uri="{96DAC541-7B7A-43D3-8B79-37D633B846F1}">
                  <asvg:svgBlip xmlns:asvg="http://schemas.microsoft.com/office/drawing/2016/SVG/main" r:embed="rId4"/>
                </a:ext>
              </a:extLst>
            </a:blip>
            <a:stretch>
              <a:fillRect/>
            </a:stretch>
          </a:blipFill>
        </p:spPr>
      </p:sp>
      <p:sp>
        <p:nvSpPr>
          <p:cNvPr id="8" name="Freeform 8"/>
          <p:cNvSpPr/>
          <p:nvPr/>
        </p:nvSpPr>
        <p:spPr>
          <a:xfrm>
            <a:off x="265721" y="243552"/>
            <a:ext cx="5009301" cy="2238760"/>
          </a:xfrm>
          <a:custGeom>
            <a:avLst/>
            <a:gdLst/>
            <a:ahLst/>
            <a:cxnLst/>
            <a:rect l="l" t="t" r="r" b="b"/>
            <a:pathLst>
              <a:path w="5009301" h="2238760">
                <a:moveTo>
                  <a:pt x="0" y="0"/>
                </a:moveTo>
                <a:lnTo>
                  <a:pt x="5009301" y="0"/>
                </a:lnTo>
                <a:lnTo>
                  <a:pt x="5009301" y="2238760"/>
                </a:lnTo>
                <a:lnTo>
                  <a:pt x="0" y="2238760"/>
                </a:lnTo>
                <a:lnTo>
                  <a:pt x="0" y="0"/>
                </a:lnTo>
                <a:close/>
              </a:path>
            </a:pathLst>
          </a:custGeom>
          <a:blipFill>
            <a:blip r:embed="rId5"/>
            <a:stretch>
              <a:fillRect t="-1980" b="-1980"/>
            </a:stretch>
          </a:blipFill>
        </p:spPr>
      </p:sp>
      <p:sp>
        <p:nvSpPr>
          <p:cNvPr id="9" name="Freeform 9"/>
          <p:cNvSpPr/>
          <p:nvPr/>
        </p:nvSpPr>
        <p:spPr>
          <a:xfrm>
            <a:off x="2059900" y="2482312"/>
            <a:ext cx="4069653" cy="2661188"/>
          </a:xfrm>
          <a:custGeom>
            <a:avLst/>
            <a:gdLst/>
            <a:ahLst/>
            <a:cxnLst/>
            <a:rect l="l" t="t" r="r" b="b"/>
            <a:pathLst>
              <a:path w="4069653" h="2661188">
                <a:moveTo>
                  <a:pt x="0" y="0"/>
                </a:moveTo>
                <a:lnTo>
                  <a:pt x="4069653" y="0"/>
                </a:lnTo>
                <a:lnTo>
                  <a:pt x="4069653" y="2661188"/>
                </a:lnTo>
                <a:lnTo>
                  <a:pt x="0" y="2661188"/>
                </a:lnTo>
                <a:lnTo>
                  <a:pt x="0" y="0"/>
                </a:lnTo>
                <a:close/>
              </a:path>
            </a:pathLst>
          </a:custGeom>
          <a:blipFill>
            <a:blip r:embed="rId6"/>
            <a:stretch>
              <a:fillRect/>
            </a:stretch>
          </a:blipFill>
        </p:spPr>
      </p:sp>
      <p:sp>
        <p:nvSpPr>
          <p:cNvPr id="10" name="Freeform 10"/>
          <p:cNvSpPr/>
          <p:nvPr/>
        </p:nvSpPr>
        <p:spPr>
          <a:xfrm>
            <a:off x="3292991" y="5546780"/>
            <a:ext cx="5009301" cy="2519156"/>
          </a:xfrm>
          <a:custGeom>
            <a:avLst/>
            <a:gdLst/>
            <a:ahLst/>
            <a:cxnLst/>
            <a:rect l="l" t="t" r="r" b="b"/>
            <a:pathLst>
              <a:path w="5009301" h="2519156">
                <a:moveTo>
                  <a:pt x="0" y="0"/>
                </a:moveTo>
                <a:lnTo>
                  <a:pt x="5009300" y="0"/>
                </a:lnTo>
                <a:lnTo>
                  <a:pt x="5009300" y="2519156"/>
                </a:lnTo>
                <a:lnTo>
                  <a:pt x="0" y="2519156"/>
                </a:lnTo>
                <a:lnTo>
                  <a:pt x="0" y="0"/>
                </a:lnTo>
                <a:close/>
              </a:path>
            </a:pathLst>
          </a:custGeom>
          <a:blipFill>
            <a:blip r:embed="rId7"/>
            <a:stretch>
              <a:fillRect/>
            </a:stretch>
          </a:blipFill>
        </p:spPr>
      </p:sp>
      <p:sp>
        <p:nvSpPr>
          <p:cNvPr id="11" name="Freeform 11"/>
          <p:cNvSpPr/>
          <p:nvPr/>
        </p:nvSpPr>
        <p:spPr>
          <a:xfrm>
            <a:off x="5275022" y="7456856"/>
            <a:ext cx="4882368" cy="2830144"/>
          </a:xfrm>
          <a:custGeom>
            <a:avLst/>
            <a:gdLst/>
            <a:ahLst/>
            <a:cxnLst/>
            <a:rect l="l" t="t" r="r" b="b"/>
            <a:pathLst>
              <a:path w="4882368" h="2830144">
                <a:moveTo>
                  <a:pt x="0" y="0"/>
                </a:moveTo>
                <a:lnTo>
                  <a:pt x="4882368" y="0"/>
                </a:lnTo>
                <a:lnTo>
                  <a:pt x="4882368" y="2830144"/>
                </a:lnTo>
                <a:lnTo>
                  <a:pt x="0" y="2830144"/>
                </a:lnTo>
                <a:lnTo>
                  <a:pt x="0" y="0"/>
                </a:lnTo>
                <a:close/>
              </a:path>
            </a:pathLst>
          </a:custGeom>
          <a:blipFill>
            <a:blip r:embed="rId8"/>
            <a:stretch>
              <a:fillRect/>
            </a:stretch>
          </a:blipFill>
        </p:spPr>
      </p:sp>
      <p:sp>
        <p:nvSpPr>
          <p:cNvPr id="12" name="TextBox 12"/>
          <p:cNvSpPr txBox="1"/>
          <p:nvPr/>
        </p:nvSpPr>
        <p:spPr>
          <a:xfrm>
            <a:off x="10874746" y="6983682"/>
            <a:ext cx="6608796" cy="1111818"/>
          </a:xfrm>
          <a:prstGeom prst="rect">
            <a:avLst/>
          </a:prstGeom>
        </p:spPr>
        <p:txBody>
          <a:bodyPr lIns="0" tIns="0" rIns="0" bIns="0" rtlCol="0" anchor="t">
            <a:spAutoFit/>
          </a:bodyPr>
          <a:lstStyle/>
          <a:p>
            <a:pPr algn="l">
              <a:lnSpc>
                <a:spcPts val="4604"/>
              </a:lnSpc>
            </a:pPr>
            <a:r>
              <a:rPr lang="en-US" sz="2502" spc="25">
                <a:solidFill>
                  <a:srgbClr val="FDFBFB"/>
                </a:solidFill>
                <a:latin typeface="Open Sauce Bold Italics"/>
              </a:rPr>
              <a:t>The presence of accessory renal artery is independent factor of hypertension</a:t>
            </a:r>
          </a:p>
        </p:txBody>
      </p:sp>
      <p:sp>
        <p:nvSpPr>
          <p:cNvPr id="13" name="TextBox 13"/>
          <p:cNvSpPr txBox="1"/>
          <p:nvPr/>
        </p:nvSpPr>
        <p:spPr>
          <a:xfrm>
            <a:off x="10874746" y="8686156"/>
            <a:ext cx="7342173" cy="1600844"/>
          </a:xfrm>
          <a:prstGeom prst="rect">
            <a:avLst/>
          </a:prstGeom>
        </p:spPr>
        <p:txBody>
          <a:bodyPr lIns="0" tIns="0" rIns="0" bIns="0" rtlCol="0" anchor="t">
            <a:spAutoFit/>
          </a:bodyPr>
          <a:lstStyle/>
          <a:p>
            <a:pPr algn="ctr">
              <a:lnSpc>
                <a:spcPts val="2589"/>
              </a:lnSpc>
            </a:pPr>
            <a:r>
              <a:rPr lang="en-US" sz="1849">
                <a:solidFill>
                  <a:srgbClr val="000000"/>
                </a:solidFill>
                <a:latin typeface="DM Sans"/>
              </a:rPr>
              <a:t>Shen J, Lyu L, Wu X, Ji J, Zeng C, Li S, Zhao Y, Xu J, Lin L, Lu C, Mao W, Wei T. Correlation between Renal Artery Anatomy and Hypertension: A Retrospective Analysis of 3000 Patients. Evid Based Complement Alternat Med. 2021 Dec 29;2021:9957361. doi: 10.1155/2021/9957361. PMID: 35003315; PMCID: PMC8731270.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518" b="-9518"/>
            </a:stretch>
          </a:blipFill>
        </p:spPr>
      </p:sp>
      <p:grpSp>
        <p:nvGrpSpPr>
          <p:cNvPr id="3" name="Group 3"/>
          <p:cNvGrpSpPr/>
          <p:nvPr/>
        </p:nvGrpSpPr>
        <p:grpSpPr>
          <a:xfrm>
            <a:off x="1791055" y="0"/>
            <a:ext cx="4940543" cy="10287000"/>
            <a:chOff x="0" y="0"/>
            <a:chExt cx="1301213" cy="2709333"/>
          </a:xfrm>
        </p:grpSpPr>
        <p:sp>
          <p:nvSpPr>
            <p:cNvPr id="4" name="Freeform 4"/>
            <p:cNvSpPr/>
            <p:nvPr/>
          </p:nvSpPr>
          <p:spPr>
            <a:xfrm>
              <a:off x="0" y="0"/>
              <a:ext cx="1301213" cy="2709333"/>
            </a:xfrm>
            <a:custGeom>
              <a:avLst/>
              <a:gdLst/>
              <a:ahLst/>
              <a:cxnLst/>
              <a:rect l="l" t="t" r="r" b="b"/>
              <a:pathLst>
                <a:path w="1301213" h="2709333">
                  <a:moveTo>
                    <a:pt x="0" y="0"/>
                  </a:moveTo>
                  <a:lnTo>
                    <a:pt x="1301213" y="0"/>
                  </a:lnTo>
                  <a:lnTo>
                    <a:pt x="1301213" y="2709333"/>
                  </a:lnTo>
                  <a:lnTo>
                    <a:pt x="0" y="2709333"/>
                  </a:lnTo>
                  <a:close/>
                </a:path>
              </a:pathLst>
            </a:custGeom>
            <a:solidFill>
              <a:srgbClr val="32817A"/>
            </a:solidFill>
          </p:spPr>
        </p:sp>
        <p:sp>
          <p:nvSpPr>
            <p:cNvPr id="5" name="TextBox 5"/>
            <p:cNvSpPr txBox="1"/>
            <p:nvPr/>
          </p:nvSpPr>
          <p:spPr>
            <a:xfrm>
              <a:off x="0" y="-38100"/>
              <a:ext cx="1301213" cy="2747433"/>
            </a:xfrm>
            <a:prstGeom prst="rect">
              <a:avLst/>
            </a:prstGeom>
          </p:spPr>
          <p:txBody>
            <a:bodyPr lIns="50800" tIns="50800" rIns="50800" bIns="50800" rtlCol="0" anchor="ctr"/>
            <a:lstStyle/>
            <a:p>
              <a:pPr algn="ctr">
                <a:lnSpc>
                  <a:spcPts val="2659"/>
                </a:lnSpc>
                <a:spcBef>
                  <a:spcPct val="0"/>
                </a:spcBef>
              </a:pPr>
              <a:endParaRPr/>
            </a:p>
          </p:txBody>
        </p:sp>
      </p:grpSp>
      <p:grpSp>
        <p:nvGrpSpPr>
          <p:cNvPr id="6" name="Group 6"/>
          <p:cNvGrpSpPr/>
          <p:nvPr/>
        </p:nvGrpSpPr>
        <p:grpSpPr>
          <a:xfrm>
            <a:off x="321035" y="2024369"/>
            <a:ext cx="9822186" cy="6122721"/>
            <a:chOff x="0" y="0"/>
            <a:chExt cx="13096248" cy="8163628"/>
          </a:xfrm>
        </p:grpSpPr>
        <p:pic>
          <p:nvPicPr>
            <p:cNvPr id="7" name="Picture 7"/>
            <p:cNvPicPr>
              <a:picLocks noChangeAspect="1"/>
            </p:cNvPicPr>
            <p:nvPr/>
          </p:nvPicPr>
          <p:blipFill>
            <a:blip r:embed="rId3"/>
            <a:srcRect l="1225" r="1225" b="1360"/>
            <a:stretch>
              <a:fillRect/>
            </a:stretch>
          </p:blipFill>
          <p:spPr>
            <a:xfrm>
              <a:off x="0" y="0"/>
              <a:ext cx="13096248" cy="8163628"/>
            </a:xfrm>
            <a:prstGeom prst="rect">
              <a:avLst/>
            </a:prstGeom>
          </p:spPr>
        </p:pic>
      </p:grpSp>
      <p:grpSp>
        <p:nvGrpSpPr>
          <p:cNvPr id="8" name="Group 8"/>
          <p:cNvGrpSpPr/>
          <p:nvPr/>
        </p:nvGrpSpPr>
        <p:grpSpPr>
          <a:xfrm rot="-2700000">
            <a:off x="7278105" y="4560546"/>
            <a:ext cx="16683427" cy="7187469"/>
            <a:chOff x="0" y="0"/>
            <a:chExt cx="4393989" cy="1892996"/>
          </a:xfrm>
        </p:grpSpPr>
        <p:sp>
          <p:nvSpPr>
            <p:cNvPr id="9" name="Freeform 9"/>
            <p:cNvSpPr/>
            <p:nvPr/>
          </p:nvSpPr>
          <p:spPr>
            <a:xfrm>
              <a:off x="0" y="0"/>
              <a:ext cx="4393989" cy="1892996"/>
            </a:xfrm>
            <a:custGeom>
              <a:avLst/>
              <a:gdLst/>
              <a:ahLst/>
              <a:cxnLst/>
              <a:rect l="l" t="t" r="r" b="b"/>
              <a:pathLst>
                <a:path w="4393989" h="1892996">
                  <a:moveTo>
                    <a:pt x="0" y="0"/>
                  </a:moveTo>
                  <a:lnTo>
                    <a:pt x="4393989" y="0"/>
                  </a:lnTo>
                  <a:lnTo>
                    <a:pt x="4393989" y="1892996"/>
                  </a:lnTo>
                  <a:lnTo>
                    <a:pt x="0" y="1892996"/>
                  </a:lnTo>
                  <a:close/>
                </a:path>
              </a:pathLst>
            </a:custGeom>
            <a:solidFill>
              <a:srgbClr val="32817A">
                <a:alpha val="1961"/>
              </a:srgbClr>
            </a:solidFill>
          </p:spPr>
        </p:sp>
        <p:sp>
          <p:nvSpPr>
            <p:cNvPr id="10" name="TextBox 10"/>
            <p:cNvSpPr txBox="1"/>
            <p:nvPr/>
          </p:nvSpPr>
          <p:spPr>
            <a:xfrm>
              <a:off x="0" y="-38100"/>
              <a:ext cx="4393989" cy="1931096"/>
            </a:xfrm>
            <a:prstGeom prst="rect">
              <a:avLst/>
            </a:prstGeom>
          </p:spPr>
          <p:txBody>
            <a:bodyPr lIns="50800" tIns="50800" rIns="50800" bIns="50800" rtlCol="0" anchor="ctr"/>
            <a:lstStyle/>
            <a:p>
              <a:pPr algn="ctr">
                <a:lnSpc>
                  <a:spcPts val="2659"/>
                </a:lnSpc>
                <a:spcBef>
                  <a:spcPct val="0"/>
                </a:spcBef>
              </a:pPr>
              <a:endParaRPr/>
            </a:p>
          </p:txBody>
        </p:sp>
      </p:grpSp>
      <p:sp>
        <p:nvSpPr>
          <p:cNvPr id="11" name="Freeform 11"/>
          <p:cNvSpPr/>
          <p:nvPr/>
        </p:nvSpPr>
        <p:spPr>
          <a:xfrm>
            <a:off x="16235326" y="8974125"/>
            <a:ext cx="284175" cy="284175"/>
          </a:xfrm>
          <a:custGeom>
            <a:avLst/>
            <a:gdLst/>
            <a:ahLst/>
            <a:cxnLst/>
            <a:rect l="l" t="t" r="r" b="b"/>
            <a:pathLst>
              <a:path w="284175" h="284175">
                <a:moveTo>
                  <a:pt x="0" y="0"/>
                </a:moveTo>
                <a:lnTo>
                  <a:pt x="284174" y="0"/>
                </a:lnTo>
                <a:lnTo>
                  <a:pt x="284174" y="284175"/>
                </a:lnTo>
                <a:lnTo>
                  <a:pt x="0" y="2841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2" name="Freeform 12"/>
          <p:cNvSpPr/>
          <p:nvPr/>
        </p:nvSpPr>
        <p:spPr>
          <a:xfrm>
            <a:off x="16605225" y="8974125"/>
            <a:ext cx="284175" cy="284175"/>
          </a:xfrm>
          <a:custGeom>
            <a:avLst/>
            <a:gdLst/>
            <a:ahLst/>
            <a:cxnLst/>
            <a:rect l="l" t="t" r="r" b="b"/>
            <a:pathLst>
              <a:path w="284175" h="284175">
                <a:moveTo>
                  <a:pt x="0" y="0"/>
                </a:moveTo>
                <a:lnTo>
                  <a:pt x="284175" y="0"/>
                </a:lnTo>
                <a:lnTo>
                  <a:pt x="284175" y="284175"/>
                </a:lnTo>
                <a:lnTo>
                  <a:pt x="0" y="2841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13" name="Freeform 13"/>
          <p:cNvSpPr/>
          <p:nvPr/>
        </p:nvSpPr>
        <p:spPr>
          <a:xfrm>
            <a:off x="16975125" y="8974125"/>
            <a:ext cx="284175" cy="284175"/>
          </a:xfrm>
          <a:custGeom>
            <a:avLst/>
            <a:gdLst/>
            <a:ahLst/>
            <a:cxnLst/>
            <a:rect l="l" t="t" r="r" b="b"/>
            <a:pathLst>
              <a:path w="284175" h="284175">
                <a:moveTo>
                  <a:pt x="0" y="0"/>
                </a:moveTo>
                <a:lnTo>
                  <a:pt x="284175" y="0"/>
                </a:lnTo>
                <a:lnTo>
                  <a:pt x="284175" y="284175"/>
                </a:lnTo>
                <a:lnTo>
                  <a:pt x="0" y="28417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grpSp>
        <p:nvGrpSpPr>
          <p:cNvPr id="14" name="Group 14"/>
          <p:cNvGrpSpPr/>
          <p:nvPr/>
        </p:nvGrpSpPr>
        <p:grpSpPr>
          <a:xfrm>
            <a:off x="10486973" y="2914792"/>
            <a:ext cx="6772327" cy="5290068"/>
            <a:chOff x="0" y="0"/>
            <a:chExt cx="10790652" cy="8428902"/>
          </a:xfrm>
        </p:grpSpPr>
        <p:sp>
          <p:nvSpPr>
            <p:cNvPr id="15" name="Freeform 15"/>
            <p:cNvSpPr/>
            <p:nvPr/>
          </p:nvSpPr>
          <p:spPr>
            <a:xfrm>
              <a:off x="0" y="0"/>
              <a:ext cx="10790651" cy="8428902"/>
            </a:xfrm>
            <a:custGeom>
              <a:avLst/>
              <a:gdLst/>
              <a:ahLst/>
              <a:cxnLst/>
              <a:rect l="l" t="t" r="r" b="b"/>
              <a:pathLst>
                <a:path w="10790651" h="8428902">
                  <a:moveTo>
                    <a:pt x="0" y="0"/>
                  </a:moveTo>
                  <a:lnTo>
                    <a:pt x="0" y="8428902"/>
                  </a:lnTo>
                  <a:lnTo>
                    <a:pt x="10790651" y="8428902"/>
                  </a:lnTo>
                  <a:lnTo>
                    <a:pt x="10790651" y="0"/>
                  </a:lnTo>
                  <a:lnTo>
                    <a:pt x="0" y="0"/>
                  </a:lnTo>
                  <a:close/>
                  <a:moveTo>
                    <a:pt x="10729692" y="8367942"/>
                  </a:moveTo>
                  <a:lnTo>
                    <a:pt x="59690" y="8367942"/>
                  </a:lnTo>
                  <a:lnTo>
                    <a:pt x="59690" y="59690"/>
                  </a:lnTo>
                  <a:lnTo>
                    <a:pt x="10729692" y="59690"/>
                  </a:lnTo>
                  <a:lnTo>
                    <a:pt x="10729692" y="8367942"/>
                  </a:lnTo>
                  <a:close/>
                </a:path>
              </a:pathLst>
            </a:custGeom>
            <a:solidFill>
              <a:srgbClr val="32817A"/>
            </a:solidFill>
          </p:spPr>
        </p:sp>
      </p:grpSp>
      <p:sp>
        <p:nvSpPr>
          <p:cNvPr id="16" name="TextBox 16"/>
          <p:cNvSpPr txBox="1"/>
          <p:nvPr/>
        </p:nvSpPr>
        <p:spPr>
          <a:xfrm>
            <a:off x="10714785" y="3633836"/>
            <a:ext cx="8762477" cy="815975"/>
          </a:xfrm>
          <a:prstGeom prst="rect">
            <a:avLst/>
          </a:prstGeom>
        </p:spPr>
        <p:txBody>
          <a:bodyPr lIns="0" tIns="0" rIns="0" bIns="0" rtlCol="0" anchor="t">
            <a:spAutoFit/>
          </a:bodyPr>
          <a:lstStyle/>
          <a:p>
            <a:pPr algn="l">
              <a:lnSpc>
                <a:spcPts val="6324"/>
              </a:lnSpc>
            </a:pPr>
            <a:r>
              <a:rPr lang="en-US" sz="5499" spc="-109">
                <a:solidFill>
                  <a:srgbClr val="191919"/>
                </a:solidFill>
                <a:latin typeface="Open Sauce Bold"/>
              </a:rPr>
              <a:t>Stenosis</a:t>
            </a:r>
          </a:p>
        </p:txBody>
      </p:sp>
      <p:sp>
        <p:nvSpPr>
          <p:cNvPr id="17" name="TextBox 17"/>
          <p:cNvSpPr txBox="1"/>
          <p:nvPr/>
        </p:nvSpPr>
        <p:spPr>
          <a:xfrm>
            <a:off x="10714785" y="5123829"/>
            <a:ext cx="6402428" cy="1126109"/>
          </a:xfrm>
          <a:prstGeom prst="rect">
            <a:avLst/>
          </a:prstGeom>
        </p:spPr>
        <p:txBody>
          <a:bodyPr lIns="0" tIns="0" rIns="0" bIns="0" rtlCol="0" anchor="t">
            <a:spAutoFit/>
          </a:bodyPr>
          <a:lstStyle/>
          <a:p>
            <a:pPr algn="just">
              <a:lnSpc>
                <a:spcPts val="2968"/>
              </a:lnSpc>
            </a:pPr>
            <a:r>
              <a:rPr lang="en-US" sz="2800">
                <a:solidFill>
                  <a:srgbClr val="191919"/>
                </a:solidFill>
                <a:latin typeface="Open Sauce"/>
              </a:rPr>
              <a:t>hypertensive patients with accessory renal arteries vs those without accessory renal arteries</a:t>
            </a:r>
          </a:p>
        </p:txBody>
      </p:sp>
      <p:sp>
        <p:nvSpPr>
          <p:cNvPr id="18" name="TextBox 18"/>
          <p:cNvSpPr txBox="1"/>
          <p:nvPr/>
        </p:nvSpPr>
        <p:spPr>
          <a:xfrm>
            <a:off x="10921442" y="3984674"/>
            <a:ext cx="6772327" cy="438786"/>
          </a:xfrm>
          <a:prstGeom prst="rect">
            <a:avLst/>
          </a:prstGeom>
        </p:spPr>
        <p:txBody>
          <a:bodyPr lIns="0" tIns="0" rIns="0" bIns="0" rtlCol="0" anchor="t">
            <a:spAutoFit/>
          </a:bodyPr>
          <a:lstStyle/>
          <a:p>
            <a:pPr algn="ctr">
              <a:lnSpc>
                <a:spcPts val="3639"/>
              </a:lnSpc>
            </a:pPr>
            <a:r>
              <a:rPr lang="en-US" sz="2599">
                <a:solidFill>
                  <a:srgbClr val="191919"/>
                </a:solidFill>
                <a:latin typeface="DM Sans"/>
              </a:rPr>
              <a:t>2004</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grpSp>
        <p:nvGrpSpPr>
          <p:cNvPr id="2" name="Group 2"/>
          <p:cNvGrpSpPr/>
          <p:nvPr/>
        </p:nvGrpSpPr>
        <p:grpSpPr>
          <a:xfrm>
            <a:off x="-1997137" y="7075637"/>
            <a:ext cx="5578401" cy="5578401"/>
            <a:chOff x="0" y="0"/>
            <a:chExt cx="812800" cy="812800"/>
          </a:xfrm>
        </p:grpSpPr>
        <p:sp>
          <p:nvSpPr>
            <p:cNvPr id="3" name="Freeform 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0000">
                <a:alpha val="0"/>
              </a:srgbClr>
            </a:solidFill>
            <a:ln w="742950" cap="sq">
              <a:solidFill>
                <a:srgbClr val="106861"/>
              </a:solidFill>
              <a:prstDash val="solid"/>
              <a:miter/>
            </a:ln>
          </p:spPr>
        </p:sp>
        <p:sp>
          <p:nvSpPr>
            <p:cNvPr id="4" name="TextBox 4"/>
            <p:cNvSpPr txBox="1"/>
            <p:nvPr/>
          </p:nvSpPr>
          <p:spPr>
            <a:xfrm>
              <a:off x="76200" y="38100"/>
              <a:ext cx="660400" cy="698500"/>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5" name="Group 5"/>
          <p:cNvGrpSpPr/>
          <p:nvPr/>
        </p:nvGrpSpPr>
        <p:grpSpPr>
          <a:xfrm>
            <a:off x="2815237" y="6962903"/>
            <a:ext cx="452472" cy="452472"/>
            <a:chOff x="0" y="0"/>
            <a:chExt cx="812800" cy="812800"/>
          </a:xfrm>
        </p:grpSpPr>
        <p:sp>
          <p:nvSpPr>
            <p:cNvPr id="6" name="Freeform 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2817A"/>
            </a:solidFill>
            <a:ln w="742950" cap="sq">
              <a:solidFill>
                <a:srgbClr val="106861"/>
              </a:solidFill>
              <a:prstDash val="solid"/>
              <a:miter/>
            </a:ln>
          </p:spPr>
        </p:sp>
        <p:sp>
          <p:nvSpPr>
            <p:cNvPr id="7" name="TextBox 7"/>
            <p:cNvSpPr txBox="1"/>
            <p:nvPr/>
          </p:nvSpPr>
          <p:spPr>
            <a:xfrm>
              <a:off x="76200" y="38100"/>
              <a:ext cx="660400" cy="698500"/>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8" name="Group 8"/>
          <p:cNvGrpSpPr/>
          <p:nvPr/>
        </p:nvGrpSpPr>
        <p:grpSpPr>
          <a:xfrm>
            <a:off x="15017929" y="-2533783"/>
            <a:ext cx="5002094" cy="5002094"/>
            <a:chOff x="0" y="0"/>
            <a:chExt cx="812800" cy="812800"/>
          </a:xfrm>
        </p:grpSpPr>
        <p:sp>
          <p:nvSpPr>
            <p:cNvPr id="9" name="Freeform 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2817A">
                <a:alpha val="32941"/>
              </a:srgbClr>
            </a:solidFill>
            <a:ln w="742950" cap="sq">
              <a:solidFill>
                <a:srgbClr val="106861">
                  <a:alpha val="32941"/>
                </a:srgbClr>
              </a:solidFill>
              <a:prstDash val="solid"/>
              <a:miter/>
            </a:ln>
          </p:spPr>
        </p:sp>
        <p:sp>
          <p:nvSpPr>
            <p:cNvPr id="10" name="TextBox 10"/>
            <p:cNvSpPr txBox="1"/>
            <p:nvPr/>
          </p:nvSpPr>
          <p:spPr>
            <a:xfrm>
              <a:off x="76200" y="38100"/>
              <a:ext cx="660400" cy="698500"/>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11" name="Group 11"/>
          <p:cNvGrpSpPr/>
          <p:nvPr/>
        </p:nvGrpSpPr>
        <p:grpSpPr>
          <a:xfrm>
            <a:off x="9028187" y="720294"/>
            <a:ext cx="5873929" cy="2086085"/>
            <a:chOff x="0" y="0"/>
            <a:chExt cx="1359378" cy="482774"/>
          </a:xfrm>
        </p:grpSpPr>
        <p:sp>
          <p:nvSpPr>
            <p:cNvPr id="12" name="Freeform 12"/>
            <p:cNvSpPr/>
            <p:nvPr/>
          </p:nvSpPr>
          <p:spPr>
            <a:xfrm>
              <a:off x="0" y="0"/>
              <a:ext cx="1359378" cy="482774"/>
            </a:xfrm>
            <a:custGeom>
              <a:avLst/>
              <a:gdLst/>
              <a:ahLst/>
              <a:cxnLst/>
              <a:rect l="l" t="t" r="r" b="b"/>
              <a:pathLst>
                <a:path w="1359378" h="482774">
                  <a:moveTo>
                    <a:pt x="42176" y="0"/>
                  </a:moveTo>
                  <a:lnTo>
                    <a:pt x="1317202" y="0"/>
                  </a:lnTo>
                  <a:cubicBezTo>
                    <a:pt x="1328388" y="0"/>
                    <a:pt x="1339115" y="4444"/>
                    <a:pt x="1347025" y="12353"/>
                  </a:cubicBezTo>
                  <a:cubicBezTo>
                    <a:pt x="1354935" y="20263"/>
                    <a:pt x="1359378" y="30991"/>
                    <a:pt x="1359378" y="42176"/>
                  </a:cubicBezTo>
                  <a:lnTo>
                    <a:pt x="1359378" y="440597"/>
                  </a:lnTo>
                  <a:cubicBezTo>
                    <a:pt x="1359378" y="451783"/>
                    <a:pt x="1354935" y="462511"/>
                    <a:pt x="1347025" y="470421"/>
                  </a:cubicBezTo>
                  <a:cubicBezTo>
                    <a:pt x="1339115" y="478330"/>
                    <a:pt x="1328388" y="482774"/>
                    <a:pt x="1317202" y="482774"/>
                  </a:cubicBezTo>
                  <a:lnTo>
                    <a:pt x="42176" y="482774"/>
                  </a:lnTo>
                  <a:cubicBezTo>
                    <a:pt x="30991" y="482774"/>
                    <a:pt x="20263" y="478330"/>
                    <a:pt x="12353" y="470421"/>
                  </a:cubicBezTo>
                  <a:cubicBezTo>
                    <a:pt x="4444" y="462511"/>
                    <a:pt x="0" y="451783"/>
                    <a:pt x="0" y="440597"/>
                  </a:cubicBezTo>
                  <a:lnTo>
                    <a:pt x="0" y="42176"/>
                  </a:lnTo>
                  <a:cubicBezTo>
                    <a:pt x="0" y="30991"/>
                    <a:pt x="4444" y="20263"/>
                    <a:pt x="12353" y="12353"/>
                  </a:cubicBezTo>
                  <a:cubicBezTo>
                    <a:pt x="20263" y="4444"/>
                    <a:pt x="30991" y="0"/>
                    <a:pt x="42176" y="0"/>
                  </a:cubicBezTo>
                  <a:close/>
                </a:path>
              </a:pathLst>
            </a:custGeom>
            <a:solidFill>
              <a:srgbClr val="FDFBFB"/>
            </a:solidFill>
            <a:ln w="104775" cap="rnd">
              <a:solidFill>
                <a:srgbClr val="106861"/>
              </a:solidFill>
              <a:prstDash val="solid"/>
              <a:round/>
            </a:ln>
          </p:spPr>
        </p:sp>
        <p:sp>
          <p:nvSpPr>
            <p:cNvPr id="13" name="TextBox 13"/>
            <p:cNvSpPr txBox="1"/>
            <p:nvPr/>
          </p:nvSpPr>
          <p:spPr>
            <a:xfrm>
              <a:off x="0" y="-38100"/>
              <a:ext cx="1359378" cy="520874"/>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14" name="Group 14"/>
          <p:cNvGrpSpPr/>
          <p:nvPr/>
        </p:nvGrpSpPr>
        <p:grpSpPr>
          <a:xfrm>
            <a:off x="8307532" y="1878174"/>
            <a:ext cx="1228028" cy="1226514"/>
            <a:chOff x="0" y="0"/>
            <a:chExt cx="323431" cy="323032"/>
          </a:xfrm>
        </p:grpSpPr>
        <p:sp>
          <p:nvSpPr>
            <p:cNvPr id="15" name="Freeform 15"/>
            <p:cNvSpPr/>
            <p:nvPr/>
          </p:nvSpPr>
          <p:spPr>
            <a:xfrm>
              <a:off x="0" y="0"/>
              <a:ext cx="323431" cy="323032"/>
            </a:xfrm>
            <a:custGeom>
              <a:avLst/>
              <a:gdLst/>
              <a:ahLst/>
              <a:cxnLst/>
              <a:rect l="l" t="t" r="r" b="b"/>
              <a:pathLst>
                <a:path w="323431" h="323032">
                  <a:moveTo>
                    <a:pt x="0" y="0"/>
                  </a:moveTo>
                  <a:lnTo>
                    <a:pt x="323431" y="0"/>
                  </a:lnTo>
                  <a:lnTo>
                    <a:pt x="323431" y="323032"/>
                  </a:lnTo>
                  <a:lnTo>
                    <a:pt x="0" y="323032"/>
                  </a:lnTo>
                  <a:close/>
                </a:path>
              </a:pathLst>
            </a:custGeom>
            <a:solidFill>
              <a:srgbClr val="FDFBFB"/>
            </a:solidFill>
          </p:spPr>
        </p:sp>
        <p:sp>
          <p:nvSpPr>
            <p:cNvPr id="16" name="TextBox 16"/>
            <p:cNvSpPr txBox="1"/>
            <p:nvPr/>
          </p:nvSpPr>
          <p:spPr>
            <a:xfrm>
              <a:off x="0" y="-114300"/>
              <a:ext cx="323431" cy="437332"/>
            </a:xfrm>
            <a:prstGeom prst="rect">
              <a:avLst/>
            </a:prstGeom>
          </p:spPr>
          <p:txBody>
            <a:bodyPr lIns="50800" tIns="50800" rIns="50800" bIns="50800" rtlCol="0" anchor="ctr"/>
            <a:lstStyle/>
            <a:p>
              <a:pPr algn="ctr">
                <a:lnSpc>
                  <a:spcPts val="8076"/>
                </a:lnSpc>
              </a:pPr>
              <a:endParaRPr/>
            </a:p>
          </p:txBody>
        </p:sp>
      </p:grpSp>
      <p:grpSp>
        <p:nvGrpSpPr>
          <p:cNvPr id="17" name="Group 17"/>
          <p:cNvGrpSpPr/>
          <p:nvPr/>
        </p:nvGrpSpPr>
        <p:grpSpPr>
          <a:xfrm>
            <a:off x="8992126" y="3139632"/>
            <a:ext cx="5873929" cy="2086720"/>
            <a:chOff x="0" y="0"/>
            <a:chExt cx="1359378" cy="482921"/>
          </a:xfrm>
        </p:grpSpPr>
        <p:sp>
          <p:nvSpPr>
            <p:cNvPr id="18" name="Freeform 18"/>
            <p:cNvSpPr/>
            <p:nvPr/>
          </p:nvSpPr>
          <p:spPr>
            <a:xfrm>
              <a:off x="0" y="0"/>
              <a:ext cx="1359378" cy="482921"/>
            </a:xfrm>
            <a:custGeom>
              <a:avLst/>
              <a:gdLst/>
              <a:ahLst/>
              <a:cxnLst/>
              <a:rect l="l" t="t" r="r" b="b"/>
              <a:pathLst>
                <a:path w="1359378" h="482921">
                  <a:moveTo>
                    <a:pt x="42176" y="0"/>
                  </a:moveTo>
                  <a:lnTo>
                    <a:pt x="1317202" y="0"/>
                  </a:lnTo>
                  <a:cubicBezTo>
                    <a:pt x="1328388" y="0"/>
                    <a:pt x="1339115" y="4444"/>
                    <a:pt x="1347025" y="12353"/>
                  </a:cubicBezTo>
                  <a:cubicBezTo>
                    <a:pt x="1354935" y="20263"/>
                    <a:pt x="1359378" y="30991"/>
                    <a:pt x="1359378" y="42176"/>
                  </a:cubicBezTo>
                  <a:lnTo>
                    <a:pt x="1359378" y="440744"/>
                  </a:lnTo>
                  <a:cubicBezTo>
                    <a:pt x="1359378" y="451930"/>
                    <a:pt x="1354935" y="462658"/>
                    <a:pt x="1347025" y="470568"/>
                  </a:cubicBezTo>
                  <a:cubicBezTo>
                    <a:pt x="1339115" y="478477"/>
                    <a:pt x="1328388" y="482921"/>
                    <a:pt x="1317202" y="482921"/>
                  </a:cubicBezTo>
                  <a:lnTo>
                    <a:pt x="42176" y="482921"/>
                  </a:lnTo>
                  <a:cubicBezTo>
                    <a:pt x="30991" y="482921"/>
                    <a:pt x="20263" y="478477"/>
                    <a:pt x="12353" y="470568"/>
                  </a:cubicBezTo>
                  <a:cubicBezTo>
                    <a:pt x="4444" y="462658"/>
                    <a:pt x="0" y="451930"/>
                    <a:pt x="0" y="440744"/>
                  </a:cubicBezTo>
                  <a:lnTo>
                    <a:pt x="0" y="42176"/>
                  </a:lnTo>
                  <a:cubicBezTo>
                    <a:pt x="0" y="30991"/>
                    <a:pt x="4444" y="20263"/>
                    <a:pt x="12353" y="12353"/>
                  </a:cubicBezTo>
                  <a:cubicBezTo>
                    <a:pt x="20263" y="4444"/>
                    <a:pt x="30991" y="0"/>
                    <a:pt x="42176" y="0"/>
                  </a:cubicBezTo>
                  <a:close/>
                </a:path>
              </a:pathLst>
            </a:custGeom>
            <a:solidFill>
              <a:srgbClr val="FDFBFB"/>
            </a:solidFill>
            <a:ln w="104775" cap="rnd">
              <a:solidFill>
                <a:srgbClr val="106861"/>
              </a:solidFill>
              <a:prstDash val="solid"/>
              <a:round/>
            </a:ln>
          </p:spPr>
        </p:sp>
        <p:sp>
          <p:nvSpPr>
            <p:cNvPr id="19" name="TextBox 19"/>
            <p:cNvSpPr txBox="1"/>
            <p:nvPr/>
          </p:nvSpPr>
          <p:spPr>
            <a:xfrm>
              <a:off x="0" y="-38100"/>
              <a:ext cx="1359378" cy="521021"/>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20" name="Group 20"/>
          <p:cNvGrpSpPr/>
          <p:nvPr/>
        </p:nvGrpSpPr>
        <p:grpSpPr>
          <a:xfrm>
            <a:off x="8307532" y="4374347"/>
            <a:ext cx="1228028" cy="1226514"/>
            <a:chOff x="0" y="0"/>
            <a:chExt cx="323431" cy="323032"/>
          </a:xfrm>
        </p:grpSpPr>
        <p:sp>
          <p:nvSpPr>
            <p:cNvPr id="21" name="Freeform 21"/>
            <p:cNvSpPr/>
            <p:nvPr/>
          </p:nvSpPr>
          <p:spPr>
            <a:xfrm>
              <a:off x="0" y="0"/>
              <a:ext cx="323431" cy="323032"/>
            </a:xfrm>
            <a:custGeom>
              <a:avLst/>
              <a:gdLst/>
              <a:ahLst/>
              <a:cxnLst/>
              <a:rect l="l" t="t" r="r" b="b"/>
              <a:pathLst>
                <a:path w="323431" h="323032">
                  <a:moveTo>
                    <a:pt x="0" y="0"/>
                  </a:moveTo>
                  <a:lnTo>
                    <a:pt x="323431" y="0"/>
                  </a:lnTo>
                  <a:lnTo>
                    <a:pt x="323431" y="323032"/>
                  </a:lnTo>
                  <a:lnTo>
                    <a:pt x="0" y="323032"/>
                  </a:lnTo>
                  <a:close/>
                </a:path>
              </a:pathLst>
            </a:custGeom>
            <a:solidFill>
              <a:srgbClr val="FDFBFB"/>
            </a:solidFill>
          </p:spPr>
        </p:sp>
        <p:sp>
          <p:nvSpPr>
            <p:cNvPr id="22" name="TextBox 22"/>
            <p:cNvSpPr txBox="1"/>
            <p:nvPr/>
          </p:nvSpPr>
          <p:spPr>
            <a:xfrm>
              <a:off x="0" y="-114300"/>
              <a:ext cx="323431" cy="437332"/>
            </a:xfrm>
            <a:prstGeom prst="rect">
              <a:avLst/>
            </a:prstGeom>
          </p:spPr>
          <p:txBody>
            <a:bodyPr lIns="50800" tIns="50800" rIns="50800" bIns="50800" rtlCol="0" anchor="ctr"/>
            <a:lstStyle/>
            <a:p>
              <a:pPr algn="ctr">
                <a:lnSpc>
                  <a:spcPts val="8076"/>
                </a:lnSpc>
              </a:pPr>
              <a:endParaRPr/>
            </a:p>
          </p:txBody>
        </p:sp>
      </p:grpSp>
      <p:grpSp>
        <p:nvGrpSpPr>
          <p:cNvPr id="23" name="Group 23"/>
          <p:cNvGrpSpPr/>
          <p:nvPr/>
        </p:nvGrpSpPr>
        <p:grpSpPr>
          <a:xfrm>
            <a:off x="8307532" y="7032444"/>
            <a:ext cx="1228028" cy="1226514"/>
            <a:chOff x="0" y="0"/>
            <a:chExt cx="323431" cy="323032"/>
          </a:xfrm>
        </p:grpSpPr>
        <p:sp>
          <p:nvSpPr>
            <p:cNvPr id="24" name="Freeform 24"/>
            <p:cNvSpPr/>
            <p:nvPr/>
          </p:nvSpPr>
          <p:spPr>
            <a:xfrm>
              <a:off x="0" y="0"/>
              <a:ext cx="323431" cy="323032"/>
            </a:xfrm>
            <a:custGeom>
              <a:avLst/>
              <a:gdLst/>
              <a:ahLst/>
              <a:cxnLst/>
              <a:rect l="l" t="t" r="r" b="b"/>
              <a:pathLst>
                <a:path w="323431" h="323032">
                  <a:moveTo>
                    <a:pt x="0" y="0"/>
                  </a:moveTo>
                  <a:lnTo>
                    <a:pt x="323431" y="0"/>
                  </a:lnTo>
                  <a:lnTo>
                    <a:pt x="323431" y="323032"/>
                  </a:lnTo>
                  <a:lnTo>
                    <a:pt x="0" y="323032"/>
                  </a:lnTo>
                  <a:close/>
                </a:path>
              </a:pathLst>
            </a:custGeom>
            <a:solidFill>
              <a:srgbClr val="FDFBFB"/>
            </a:solidFill>
          </p:spPr>
        </p:sp>
        <p:sp>
          <p:nvSpPr>
            <p:cNvPr id="25" name="TextBox 25"/>
            <p:cNvSpPr txBox="1"/>
            <p:nvPr/>
          </p:nvSpPr>
          <p:spPr>
            <a:xfrm>
              <a:off x="0" y="-114300"/>
              <a:ext cx="323431" cy="437332"/>
            </a:xfrm>
            <a:prstGeom prst="rect">
              <a:avLst/>
            </a:prstGeom>
          </p:spPr>
          <p:txBody>
            <a:bodyPr lIns="50800" tIns="50800" rIns="50800" bIns="50800" rtlCol="0" anchor="ctr"/>
            <a:lstStyle/>
            <a:p>
              <a:pPr algn="ctr">
                <a:lnSpc>
                  <a:spcPts val="8076"/>
                </a:lnSpc>
              </a:pPr>
              <a:endParaRPr/>
            </a:p>
          </p:txBody>
        </p:sp>
      </p:grpSp>
      <p:sp>
        <p:nvSpPr>
          <p:cNvPr id="26" name="Freeform 26"/>
          <p:cNvSpPr/>
          <p:nvPr/>
        </p:nvSpPr>
        <p:spPr>
          <a:xfrm>
            <a:off x="8607346" y="1960944"/>
            <a:ext cx="841683" cy="841683"/>
          </a:xfrm>
          <a:custGeom>
            <a:avLst/>
            <a:gdLst/>
            <a:ahLst/>
            <a:cxnLst/>
            <a:rect l="l" t="t" r="r" b="b"/>
            <a:pathLst>
              <a:path w="841683" h="841683">
                <a:moveTo>
                  <a:pt x="0" y="0"/>
                </a:moveTo>
                <a:lnTo>
                  <a:pt x="841683" y="0"/>
                </a:lnTo>
                <a:lnTo>
                  <a:pt x="841683" y="841683"/>
                </a:lnTo>
                <a:lnTo>
                  <a:pt x="0" y="841683"/>
                </a:lnTo>
                <a:lnTo>
                  <a:pt x="0" y="0"/>
                </a:lnTo>
                <a:close/>
              </a:path>
            </a:pathLst>
          </a:custGeom>
          <a:blipFill>
            <a:blip r:embed="rId2">
              <a:extLst>
                <a:ext uri="{96DAC541-7B7A-43D3-8B79-37D633B846F1}">
                  <asvg:svgBlip xmlns:asvg="http://schemas.microsoft.com/office/drawing/2016/SVG/main" r:embed="rId3"/>
                </a:ext>
              </a:extLst>
            </a:blip>
            <a:stretch>
              <a:fillRect/>
            </a:stretch>
          </a:blipFill>
          <a:ln cap="sq">
            <a:noFill/>
            <a:prstDash val="solid"/>
            <a:miter/>
          </a:ln>
        </p:spPr>
      </p:sp>
      <p:grpSp>
        <p:nvGrpSpPr>
          <p:cNvPr id="27" name="Group 27"/>
          <p:cNvGrpSpPr/>
          <p:nvPr/>
        </p:nvGrpSpPr>
        <p:grpSpPr>
          <a:xfrm>
            <a:off x="4136647" y="8388753"/>
            <a:ext cx="1183417" cy="1183417"/>
            <a:chOff x="0" y="0"/>
            <a:chExt cx="812800" cy="812800"/>
          </a:xfrm>
        </p:grpSpPr>
        <p:sp>
          <p:nvSpPr>
            <p:cNvPr id="28" name="Freeform 2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2817A"/>
            </a:solidFill>
            <a:ln w="742950" cap="sq">
              <a:solidFill>
                <a:srgbClr val="106861"/>
              </a:solidFill>
              <a:prstDash val="solid"/>
              <a:miter/>
            </a:ln>
          </p:spPr>
        </p:sp>
        <p:sp>
          <p:nvSpPr>
            <p:cNvPr id="29" name="TextBox 29"/>
            <p:cNvSpPr txBox="1"/>
            <p:nvPr/>
          </p:nvSpPr>
          <p:spPr>
            <a:xfrm>
              <a:off x="76200" y="38100"/>
              <a:ext cx="660400" cy="698500"/>
            </a:xfrm>
            <a:prstGeom prst="rect">
              <a:avLst/>
            </a:prstGeom>
          </p:spPr>
          <p:txBody>
            <a:bodyPr lIns="50800" tIns="50800" rIns="50800" bIns="50800" rtlCol="0" anchor="ctr"/>
            <a:lstStyle/>
            <a:p>
              <a:pPr marL="0" lvl="0" indent="0" algn="ctr">
                <a:lnSpc>
                  <a:spcPts val="2756"/>
                </a:lnSpc>
                <a:spcBef>
                  <a:spcPct val="0"/>
                </a:spcBef>
              </a:pPr>
              <a:endParaRPr/>
            </a:p>
          </p:txBody>
        </p:sp>
      </p:grpSp>
      <p:grpSp>
        <p:nvGrpSpPr>
          <p:cNvPr id="30" name="Group 30"/>
          <p:cNvGrpSpPr/>
          <p:nvPr/>
        </p:nvGrpSpPr>
        <p:grpSpPr>
          <a:xfrm>
            <a:off x="8992126" y="5732911"/>
            <a:ext cx="5873929" cy="1912791"/>
            <a:chOff x="0" y="0"/>
            <a:chExt cx="1359378" cy="442669"/>
          </a:xfrm>
        </p:grpSpPr>
        <p:sp>
          <p:nvSpPr>
            <p:cNvPr id="31" name="Freeform 31"/>
            <p:cNvSpPr/>
            <p:nvPr/>
          </p:nvSpPr>
          <p:spPr>
            <a:xfrm>
              <a:off x="0" y="0"/>
              <a:ext cx="1359378" cy="442669"/>
            </a:xfrm>
            <a:custGeom>
              <a:avLst/>
              <a:gdLst/>
              <a:ahLst/>
              <a:cxnLst/>
              <a:rect l="l" t="t" r="r" b="b"/>
              <a:pathLst>
                <a:path w="1359378" h="442669">
                  <a:moveTo>
                    <a:pt x="42176" y="0"/>
                  </a:moveTo>
                  <a:lnTo>
                    <a:pt x="1317202" y="0"/>
                  </a:lnTo>
                  <a:cubicBezTo>
                    <a:pt x="1328388" y="0"/>
                    <a:pt x="1339115" y="4444"/>
                    <a:pt x="1347025" y="12353"/>
                  </a:cubicBezTo>
                  <a:cubicBezTo>
                    <a:pt x="1354935" y="20263"/>
                    <a:pt x="1359378" y="30991"/>
                    <a:pt x="1359378" y="42176"/>
                  </a:cubicBezTo>
                  <a:lnTo>
                    <a:pt x="1359378" y="400493"/>
                  </a:lnTo>
                  <a:cubicBezTo>
                    <a:pt x="1359378" y="411678"/>
                    <a:pt x="1354935" y="422406"/>
                    <a:pt x="1347025" y="430316"/>
                  </a:cubicBezTo>
                  <a:cubicBezTo>
                    <a:pt x="1339115" y="438225"/>
                    <a:pt x="1328388" y="442669"/>
                    <a:pt x="1317202" y="442669"/>
                  </a:cubicBezTo>
                  <a:lnTo>
                    <a:pt x="42176" y="442669"/>
                  </a:lnTo>
                  <a:cubicBezTo>
                    <a:pt x="30991" y="442669"/>
                    <a:pt x="20263" y="438225"/>
                    <a:pt x="12353" y="430316"/>
                  </a:cubicBezTo>
                  <a:cubicBezTo>
                    <a:pt x="4444" y="422406"/>
                    <a:pt x="0" y="411678"/>
                    <a:pt x="0" y="400493"/>
                  </a:cubicBezTo>
                  <a:lnTo>
                    <a:pt x="0" y="42176"/>
                  </a:lnTo>
                  <a:cubicBezTo>
                    <a:pt x="0" y="30991"/>
                    <a:pt x="4444" y="20263"/>
                    <a:pt x="12353" y="12353"/>
                  </a:cubicBezTo>
                  <a:cubicBezTo>
                    <a:pt x="20263" y="4444"/>
                    <a:pt x="30991" y="0"/>
                    <a:pt x="42176" y="0"/>
                  </a:cubicBezTo>
                  <a:close/>
                </a:path>
              </a:pathLst>
            </a:custGeom>
            <a:solidFill>
              <a:srgbClr val="FDFBFB"/>
            </a:solidFill>
            <a:ln w="104775" cap="rnd">
              <a:solidFill>
                <a:srgbClr val="106861"/>
              </a:solidFill>
              <a:prstDash val="solid"/>
              <a:round/>
            </a:ln>
          </p:spPr>
        </p:sp>
        <p:sp>
          <p:nvSpPr>
            <p:cNvPr id="32" name="TextBox 32"/>
            <p:cNvSpPr txBox="1"/>
            <p:nvPr/>
          </p:nvSpPr>
          <p:spPr>
            <a:xfrm>
              <a:off x="0" y="-38100"/>
              <a:ext cx="1359378" cy="480769"/>
            </a:xfrm>
            <a:prstGeom prst="rect">
              <a:avLst/>
            </a:prstGeom>
          </p:spPr>
          <p:txBody>
            <a:bodyPr lIns="50800" tIns="50800" rIns="50800" bIns="50800" rtlCol="0" anchor="ctr"/>
            <a:lstStyle/>
            <a:p>
              <a:pPr marL="0" lvl="0" indent="0" algn="ctr">
                <a:lnSpc>
                  <a:spcPts val="3176"/>
                </a:lnSpc>
                <a:spcBef>
                  <a:spcPct val="0"/>
                </a:spcBef>
              </a:pPr>
              <a:r>
                <a:rPr lang="en-US" sz="2268">
                  <a:solidFill>
                    <a:srgbClr val="191919"/>
                  </a:solidFill>
                  <a:latin typeface="Open Sauce"/>
                </a:rPr>
                <a:t>The lack of their complete denervation, reduces the procedure’s effectiveness.</a:t>
              </a:r>
            </a:p>
          </p:txBody>
        </p:sp>
      </p:grpSp>
      <p:sp>
        <p:nvSpPr>
          <p:cNvPr id="33" name="Freeform 33"/>
          <p:cNvSpPr/>
          <p:nvPr/>
        </p:nvSpPr>
        <p:spPr>
          <a:xfrm>
            <a:off x="8468424" y="4345817"/>
            <a:ext cx="1119527" cy="1056426"/>
          </a:xfrm>
          <a:custGeom>
            <a:avLst/>
            <a:gdLst/>
            <a:ahLst/>
            <a:cxnLst/>
            <a:rect l="l" t="t" r="r" b="b"/>
            <a:pathLst>
              <a:path w="1119527" h="1056426">
                <a:moveTo>
                  <a:pt x="0" y="0"/>
                </a:moveTo>
                <a:lnTo>
                  <a:pt x="1119527" y="0"/>
                </a:lnTo>
                <a:lnTo>
                  <a:pt x="1119527" y="1056426"/>
                </a:lnTo>
                <a:lnTo>
                  <a:pt x="0" y="1056426"/>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34" name="Freeform 34"/>
          <p:cNvSpPr/>
          <p:nvPr/>
        </p:nvSpPr>
        <p:spPr>
          <a:xfrm>
            <a:off x="8138964" y="6195359"/>
            <a:ext cx="1274003" cy="1760557"/>
          </a:xfrm>
          <a:custGeom>
            <a:avLst/>
            <a:gdLst/>
            <a:ahLst/>
            <a:cxnLst/>
            <a:rect l="l" t="t" r="r" b="b"/>
            <a:pathLst>
              <a:path w="1274003" h="1760557">
                <a:moveTo>
                  <a:pt x="0" y="0"/>
                </a:moveTo>
                <a:lnTo>
                  <a:pt x="1274003" y="0"/>
                </a:lnTo>
                <a:lnTo>
                  <a:pt x="1274003" y="1760557"/>
                </a:lnTo>
                <a:lnTo>
                  <a:pt x="0" y="1760557"/>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35" name="TextBox 35"/>
          <p:cNvSpPr txBox="1"/>
          <p:nvPr/>
        </p:nvSpPr>
        <p:spPr>
          <a:xfrm>
            <a:off x="653704" y="3009438"/>
            <a:ext cx="6513415" cy="2447416"/>
          </a:xfrm>
          <a:prstGeom prst="rect">
            <a:avLst/>
          </a:prstGeom>
        </p:spPr>
        <p:txBody>
          <a:bodyPr lIns="0" tIns="0" rIns="0" bIns="0" rtlCol="0" anchor="t">
            <a:spAutoFit/>
          </a:bodyPr>
          <a:lstStyle/>
          <a:p>
            <a:pPr algn="l">
              <a:lnSpc>
                <a:spcPts val="4895"/>
              </a:lnSpc>
            </a:pPr>
            <a:r>
              <a:rPr lang="en-US" sz="3263" spc="-65">
                <a:solidFill>
                  <a:srgbClr val="191919"/>
                </a:solidFill>
                <a:latin typeface="Open Sauce Bold"/>
              </a:rPr>
              <a:t>Effectiveness of Renal Denervation in Resistant Hypertension</a:t>
            </a:r>
          </a:p>
          <a:p>
            <a:pPr marL="0" lvl="0" indent="0" algn="l">
              <a:lnSpc>
                <a:spcPts val="4895"/>
              </a:lnSpc>
            </a:pPr>
            <a:endParaRPr lang="en-US" sz="3263" spc="-65">
              <a:solidFill>
                <a:srgbClr val="191919"/>
              </a:solidFill>
              <a:latin typeface="Open Sauce Bold"/>
            </a:endParaRPr>
          </a:p>
        </p:txBody>
      </p:sp>
      <p:sp>
        <p:nvSpPr>
          <p:cNvPr id="36" name="TextBox 36"/>
          <p:cNvSpPr txBox="1"/>
          <p:nvPr/>
        </p:nvSpPr>
        <p:spPr>
          <a:xfrm>
            <a:off x="9837540" y="3568879"/>
            <a:ext cx="4183100" cy="1359649"/>
          </a:xfrm>
          <a:prstGeom prst="rect">
            <a:avLst/>
          </a:prstGeom>
        </p:spPr>
        <p:txBody>
          <a:bodyPr lIns="0" tIns="0" rIns="0" bIns="0" rtlCol="0" anchor="t">
            <a:spAutoFit/>
          </a:bodyPr>
          <a:lstStyle/>
          <a:p>
            <a:pPr marL="0" lvl="0" indent="0" algn="ctr">
              <a:lnSpc>
                <a:spcPts val="2705"/>
              </a:lnSpc>
              <a:spcBef>
                <a:spcPct val="0"/>
              </a:spcBef>
            </a:pPr>
            <a:r>
              <a:rPr lang="en-US" sz="2113">
                <a:solidFill>
                  <a:srgbClr val="191919"/>
                </a:solidFill>
                <a:latin typeface="Open Sauce"/>
              </a:rPr>
              <a:t>Diversity in renal vascularization and innervation may complicate the renal denervation procedure</a:t>
            </a:r>
          </a:p>
        </p:txBody>
      </p:sp>
      <p:sp>
        <p:nvSpPr>
          <p:cNvPr id="37" name="TextBox 37"/>
          <p:cNvSpPr txBox="1"/>
          <p:nvPr/>
        </p:nvSpPr>
        <p:spPr>
          <a:xfrm>
            <a:off x="9873602" y="1365037"/>
            <a:ext cx="4183100" cy="1016749"/>
          </a:xfrm>
          <a:prstGeom prst="rect">
            <a:avLst/>
          </a:prstGeom>
        </p:spPr>
        <p:txBody>
          <a:bodyPr lIns="0" tIns="0" rIns="0" bIns="0" rtlCol="0" anchor="t">
            <a:spAutoFit/>
          </a:bodyPr>
          <a:lstStyle/>
          <a:p>
            <a:pPr marL="0" lvl="0" indent="0" algn="ctr">
              <a:lnSpc>
                <a:spcPts val="2705"/>
              </a:lnSpc>
              <a:spcBef>
                <a:spcPct val="0"/>
              </a:spcBef>
            </a:pPr>
            <a:r>
              <a:rPr lang="en-US" sz="2113">
                <a:solidFill>
                  <a:srgbClr val="191919"/>
                </a:solidFill>
                <a:latin typeface="Open Sauce"/>
              </a:rPr>
              <a:t> Studies showed that 10% to 13% of the patients did not respond to therapy</a:t>
            </a:r>
          </a:p>
        </p:txBody>
      </p:sp>
      <p:sp>
        <p:nvSpPr>
          <p:cNvPr id="38" name="TextBox 38"/>
          <p:cNvSpPr txBox="1"/>
          <p:nvPr/>
        </p:nvSpPr>
        <p:spPr>
          <a:xfrm>
            <a:off x="2569262" y="8999511"/>
            <a:ext cx="16230600" cy="1461768"/>
          </a:xfrm>
          <a:prstGeom prst="rect">
            <a:avLst/>
          </a:prstGeom>
        </p:spPr>
        <p:txBody>
          <a:bodyPr lIns="0" tIns="0" rIns="0" bIns="0" rtlCol="0" anchor="t">
            <a:spAutoFit/>
          </a:bodyPr>
          <a:lstStyle/>
          <a:p>
            <a:pPr algn="l">
              <a:lnSpc>
                <a:spcPts val="2380"/>
              </a:lnSpc>
            </a:pPr>
            <a:r>
              <a:rPr lang="en-US" sz="1700">
                <a:solidFill>
                  <a:srgbClr val="191919"/>
                </a:solidFill>
                <a:latin typeface="Open Sauce"/>
              </a:rPr>
              <a:t>Kasprzycki, K.; Petkow-Dimitrow, P.; Krawczyk-Ożóg, A.; Bartuś, S.; Rajtar-Salwa, R. Anatomic Variations of Renal Arteries as an Important Factor in the Effectiveness of Renal Denervation in Resistant Hypertension. J. Cardiovasc. Dev. Dis. 2023,</a:t>
            </a:r>
          </a:p>
          <a:p>
            <a:pPr algn="l">
              <a:lnSpc>
                <a:spcPts val="2380"/>
              </a:lnSpc>
            </a:pPr>
            <a:r>
              <a:rPr lang="en-US" sz="1700">
                <a:solidFill>
                  <a:srgbClr val="191919"/>
                </a:solidFill>
                <a:latin typeface="Open Sauce"/>
              </a:rPr>
              <a:t>VonAchen, P., Hamann, J., Houghland, T., Lesser, J. R., Wang, Y., Caye, D., … Schwartz, R. S. (2016). Accessory renal arteries: Prevalence in resistant hypertension and an important role in nonresponse to radiofrequency renal denervation. Cardiovascular Revascularization Medicine</a:t>
            </a:r>
          </a:p>
          <a:p>
            <a:pPr algn="l">
              <a:lnSpc>
                <a:spcPts val="2380"/>
              </a:lnSpc>
            </a:pPr>
            <a:endParaRPr lang="en-US" sz="1700">
              <a:solidFill>
                <a:srgbClr val="191919"/>
              </a:solidFill>
              <a:latin typeface="Open Sauce"/>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flipH="1" flipV="1">
            <a:off x="0" y="0"/>
            <a:ext cx="18288000" cy="10287000"/>
          </a:xfrm>
          <a:custGeom>
            <a:avLst/>
            <a:gdLst/>
            <a:ahLst/>
            <a:cxnLst/>
            <a:rect l="l" t="t" r="r" b="b"/>
            <a:pathLst>
              <a:path w="18288000" h="10287000">
                <a:moveTo>
                  <a:pt x="18288000" y="10287000"/>
                </a:moveTo>
                <a:lnTo>
                  <a:pt x="0" y="10287000"/>
                </a:lnTo>
                <a:lnTo>
                  <a:pt x="0" y="0"/>
                </a:lnTo>
                <a:lnTo>
                  <a:pt x="18288000" y="0"/>
                </a:lnTo>
                <a:lnTo>
                  <a:pt x="18288000" y="10287000"/>
                </a:lnTo>
                <a:close/>
              </a:path>
            </a:pathLst>
          </a:custGeom>
          <a:blipFill>
            <a:blip r:embed="rId2"/>
            <a:stretch>
              <a:fillRect t="-38888" b="-38888"/>
            </a:stretch>
          </a:blipFill>
        </p:spPr>
      </p:sp>
      <p:grpSp>
        <p:nvGrpSpPr>
          <p:cNvPr id="3" name="Group 3"/>
          <p:cNvGrpSpPr/>
          <p:nvPr/>
        </p:nvGrpSpPr>
        <p:grpSpPr>
          <a:xfrm>
            <a:off x="-5013836" y="1028700"/>
            <a:ext cx="19354610" cy="2258023"/>
            <a:chOff x="0" y="0"/>
            <a:chExt cx="1876002" cy="218865"/>
          </a:xfrm>
        </p:grpSpPr>
        <p:sp>
          <p:nvSpPr>
            <p:cNvPr id="4" name="Freeform 4"/>
            <p:cNvSpPr/>
            <p:nvPr/>
          </p:nvSpPr>
          <p:spPr>
            <a:xfrm>
              <a:off x="0" y="0"/>
              <a:ext cx="1876002" cy="218865"/>
            </a:xfrm>
            <a:custGeom>
              <a:avLst/>
              <a:gdLst/>
              <a:ahLst/>
              <a:cxnLst/>
              <a:rect l="l" t="t" r="r" b="b"/>
              <a:pathLst>
                <a:path w="1876002" h="218865">
                  <a:moveTo>
                    <a:pt x="1672802" y="0"/>
                  </a:moveTo>
                  <a:lnTo>
                    <a:pt x="0" y="0"/>
                  </a:lnTo>
                  <a:lnTo>
                    <a:pt x="203200" y="218865"/>
                  </a:lnTo>
                  <a:lnTo>
                    <a:pt x="1876002" y="218865"/>
                  </a:lnTo>
                  <a:lnTo>
                    <a:pt x="1672802" y="0"/>
                  </a:lnTo>
                  <a:close/>
                </a:path>
              </a:pathLst>
            </a:custGeom>
            <a:solidFill>
              <a:srgbClr val="FDFBFB"/>
            </a:solidFill>
            <a:ln cap="sq">
              <a:noFill/>
              <a:prstDash val="solid"/>
              <a:miter/>
            </a:ln>
          </p:spPr>
        </p:sp>
        <p:sp>
          <p:nvSpPr>
            <p:cNvPr id="5" name="TextBox 5"/>
            <p:cNvSpPr txBox="1"/>
            <p:nvPr/>
          </p:nvSpPr>
          <p:spPr>
            <a:xfrm>
              <a:off x="101600" y="-19050"/>
              <a:ext cx="1672802" cy="237915"/>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6" name="Group 6"/>
          <p:cNvGrpSpPr/>
          <p:nvPr/>
        </p:nvGrpSpPr>
        <p:grpSpPr>
          <a:xfrm>
            <a:off x="1794480" y="4205302"/>
            <a:ext cx="736150" cy="636369"/>
            <a:chOff x="0" y="0"/>
            <a:chExt cx="193883" cy="167603"/>
          </a:xfrm>
        </p:grpSpPr>
        <p:sp>
          <p:nvSpPr>
            <p:cNvPr id="7" name="Freeform 7"/>
            <p:cNvSpPr/>
            <p:nvPr/>
          </p:nvSpPr>
          <p:spPr>
            <a:xfrm>
              <a:off x="0" y="0"/>
              <a:ext cx="193883" cy="167603"/>
            </a:xfrm>
            <a:custGeom>
              <a:avLst/>
              <a:gdLst/>
              <a:ahLst/>
              <a:cxnLst/>
              <a:rect l="l" t="t" r="r" b="b"/>
              <a:pathLst>
                <a:path w="193883" h="167603">
                  <a:moveTo>
                    <a:pt x="83802" y="0"/>
                  </a:moveTo>
                  <a:lnTo>
                    <a:pt x="110081" y="0"/>
                  </a:lnTo>
                  <a:cubicBezTo>
                    <a:pt x="156364" y="0"/>
                    <a:pt x="193883" y="37519"/>
                    <a:pt x="193883" y="83802"/>
                  </a:cubicBezTo>
                  <a:lnTo>
                    <a:pt x="193883" y="83802"/>
                  </a:lnTo>
                  <a:cubicBezTo>
                    <a:pt x="193883" y="130084"/>
                    <a:pt x="156364" y="167603"/>
                    <a:pt x="110081" y="167603"/>
                  </a:cubicBezTo>
                  <a:lnTo>
                    <a:pt x="83802" y="167603"/>
                  </a:lnTo>
                  <a:cubicBezTo>
                    <a:pt x="37519" y="167603"/>
                    <a:pt x="0" y="130084"/>
                    <a:pt x="0" y="83802"/>
                  </a:cubicBezTo>
                  <a:lnTo>
                    <a:pt x="0" y="83802"/>
                  </a:lnTo>
                  <a:cubicBezTo>
                    <a:pt x="0" y="37519"/>
                    <a:pt x="37519" y="0"/>
                    <a:pt x="83802" y="0"/>
                  </a:cubicBezTo>
                  <a:close/>
                </a:path>
              </a:pathLst>
            </a:custGeom>
            <a:solidFill>
              <a:srgbClr val="AEEA00"/>
            </a:solidFill>
          </p:spPr>
        </p:sp>
        <p:sp>
          <p:nvSpPr>
            <p:cNvPr id="8" name="TextBox 8"/>
            <p:cNvSpPr txBox="1"/>
            <p:nvPr/>
          </p:nvSpPr>
          <p:spPr>
            <a:xfrm>
              <a:off x="0" y="-57150"/>
              <a:ext cx="193883" cy="224753"/>
            </a:xfrm>
            <a:prstGeom prst="rect">
              <a:avLst/>
            </a:prstGeom>
          </p:spPr>
          <p:txBody>
            <a:bodyPr lIns="50800" tIns="50800" rIns="50800" bIns="50800" rtlCol="0" anchor="t"/>
            <a:lstStyle/>
            <a:p>
              <a:pPr marL="0" lvl="0" indent="0" algn="ctr">
                <a:lnSpc>
                  <a:spcPts val="4114"/>
                </a:lnSpc>
                <a:spcBef>
                  <a:spcPct val="0"/>
                </a:spcBef>
              </a:pPr>
              <a:r>
                <a:rPr lang="en-US" sz="2981" spc="-59">
                  <a:solidFill>
                    <a:srgbClr val="191919"/>
                  </a:solidFill>
                  <a:latin typeface="Open Sauce"/>
                </a:rPr>
                <a:t>01</a:t>
              </a:r>
            </a:p>
          </p:txBody>
        </p:sp>
      </p:grpSp>
      <p:sp>
        <p:nvSpPr>
          <p:cNvPr id="9" name="TextBox 9"/>
          <p:cNvSpPr txBox="1"/>
          <p:nvPr/>
        </p:nvSpPr>
        <p:spPr>
          <a:xfrm>
            <a:off x="2689046" y="4167202"/>
            <a:ext cx="6346855" cy="402098"/>
          </a:xfrm>
          <a:prstGeom prst="rect">
            <a:avLst/>
          </a:prstGeom>
        </p:spPr>
        <p:txBody>
          <a:bodyPr lIns="0" tIns="0" rIns="0" bIns="0" rtlCol="0" anchor="t">
            <a:spAutoFit/>
          </a:bodyPr>
          <a:lstStyle/>
          <a:p>
            <a:pPr marL="0" lvl="0" indent="0" algn="l">
              <a:lnSpc>
                <a:spcPts val="3326"/>
              </a:lnSpc>
              <a:spcBef>
                <a:spcPct val="0"/>
              </a:spcBef>
            </a:pPr>
            <a:r>
              <a:rPr lang="en-US" sz="2410">
                <a:solidFill>
                  <a:srgbClr val="191919"/>
                </a:solidFill>
                <a:latin typeface="Open Sauce Bold"/>
              </a:rPr>
              <a:t>Female, 62y, donor renis</a:t>
            </a:r>
          </a:p>
        </p:txBody>
      </p:sp>
      <p:grpSp>
        <p:nvGrpSpPr>
          <p:cNvPr id="10" name="Group 10"/>
          <p:cNvGrpSpPr/>
          <p:nvPr/>
        </p:nvGrpSpPr>
        <p:grpSpPr>
          <a:xfrm>
            <a:off x="12573606" y="3743682"/>
            <a:ext cx="3314591" cy="3314591"/>
            <a:chOff x="0" y="0"/>
            <a:chExt cx="4872604" cy="4872604"/>
          </a:xfrm>
        </p:grpSpPr>
        <p:sp>
          <p:nvSpPr>
            <p:cNvPr id="11" name="Freeform 11"/>
            <p:cNvSpPr/>
            <p:nvPr/>
          </p:nvSpPr>
          <p:spPr>
            <a:xfrm>
              <a:off x="0" y="0"/>
              <a:ext cx="4872609" cy="4872609"/>
            </a:xfrm>
            <a:custGeom>
              <a:avLst/>
              <a:gdLst/>
              <a:ahLst/>
              <a:cxnLst/>
              <a:rect l="l" t="t" r="r" b="b"/>
              <a:pathLst>
                <a:path w="4872609" h="4872609">
                  <a:moveTo>
                    <a:pt x="1061593" y="2436241"/>
                  </a:moveTo>
                  <a:cubicBezTo>
                    <a:pt x="1061593" y="1687957"/>
                    <a:pt x="1688084" y="1061466"/>
                    <a:pt x="2436368" y="1061466"/>
                  </a:cubicBezTo>
                  <a:cubicBezTo>
                    <a:pt x="3202051" y="1061466"/>
                    <a:pt x="3811143" y="1687957"/>
                    <a:pt x="3811143" y="2436241"/>
                  </a:cubicBezTo>
                  <a:cubicBezTo>
                    <a:pt x="3811143" y="3201924"/>
                    <a:pt x="3202051" y="3811016"/>
                    <a:pt x="2436368" y="3811016"/>
                  </a:cubicBezTo>
                  <a:cubicBezTo>
                    <a:pt x="2436368" y="4872609"/>
                    <a:pt x="2436368" y="4872609"/>
                    <a:pt x="2436368" y="4872609"/>
                  </a:cubicBezTo>
                  <a:cubicBezTo>
                    <a:pt x="3776345" y="4872609"/>
                    <a:pt x="4872609" y="3776218"/>
                    <a:pt x="4872609" y="2436368"/>
                  </a:cubicBezTo>
                  <a:cubicBezTo>
                    <a:pt x="4872609" y="1096518"/>
                    <a:pt x="3776218" y="0"/>
                    <a:pt x="2436241" y="0"/>
                  </a:cubicBezTo>
                  <a:cubicBezTo>
                    <a:pt x="1096264" y="0"/>
                    <a:pt x="0" y="1096391"/>
                    <a:pt x="0" y="2436241"/>
                  </a:cubicBezTo>
                  <a:lnTo>
                    <a:pt x="1061593" y="2436241"/>
                  </a:lnTo>
                  <a:close/>
                </a:path>
              </a:pathLst>
            </a:custGeom>
            <a:solidFill>
              <a:srgbClr val="106861">
                <a:alpha val="16863"/>
              </a:srgbClr>
            </a:solidFill>
          </p:spPr>
        </p:sp>
      </p:grpSp>
      <p:grpSp>
        <p:nvGrpSpPr>
          <p:cNvPr id="12" name="Group 12"/>
          <p:cNvGrpSpPr/>
          <p:nvPr/>
        </p:nvGrpSpPr>
        <p:grpSpPr>
          <a:xfrm>
            <a:off x="9981212" y="3767100"/>
            <a:ext cx="3314591" cy="3326378"/>
            <a:chOff x="0" y="0"/>
            <a:chExt cx="4872604" cy="4889931"/>
          </a:xfrm>
        </p:grpSpPr>
        <p:sp>
          <p:nvSpPr>
            <p:cNvPr id="13" name="Freeform 13"/>
            <p:cNvSpPr/>
            <p:nvPr/>
          </p:nvSpPr>
          <p:spPr>
            <a:xfrm>
              <a:off x="0" y="0"/>
              <a:ext cx="4872609" cy="4889881"/>
            </a:xfrm>
            <a:custGeom>
              <a:avLst/>
              <a:gdLst/>
              <a:ahLst/>
              <a:cxnLst/>
              <a:rect l="l" t="t" r="r" b="b"/>
              <a:pathLst>
                <a:path w="4872609" h="4889881">
                  <a:moveTo>
                    <a:pt x="3811016" y="2453640"/>
                  </a:moveTo>
                  <a:cubicBezTo>
                    <a:pt x="3811016" y="3201924"/>
                    <a:pt x="3201924" y="3828415"/>
                    <a:pt x="2436241" y="3828415"/>
                  </a:cubicBezTo>
                  <a:cubicBezTo>
                    <a:pt x="1687957" y="3828415"/>
                    <a:pt x="1061466" y="3201924"/>
                    <a:pt x="1061466" y="2453640"/>
                  </a:cubicBezTo>
                  <a:cubicBezTo>
                    <a:pt x="1061466" y="1687957"/>
                    <a:pt x="1687957" y="1078865"/>
                    <a:pt x="2436241" y="1078865"/>
                  </a:cubicBezTo>
                  <a:cubicBezTo>
                    <a:pt x="2436241" y="0"/>
                    <a:pt x="2436241" y="0"/>
                    <a:pt x="2436241" y="0"/>
                  </a:cubicBezTo>
                  <a:cubicBezTo>
                    <a:pt x="1096391" y="0"/>
                    <a:pt x="0" y="1096264"/>
                    <a:pt x="0" y="2453640"/>
                  </a:cubicBezTo>
                  <a:cubicBezTo>
                    <a:pt x="0" y="3793617"/>
                    <a:pt x="1096391" y="4889881"/>
                    <a:pt x="2436241" y="4889881"/>
                  </a:cubicBezTo>
                  <a:cubicBezTo>
                    <a:pt x="3776091" y="4889881"/>
                    <a:pt x="4872609" y="3793617"/>
                    <a:pt x="4872609" y="2453640"/>
                  </a:cubicBezTo>
                  <a:lnTo>
                    <a:pt x="3811016" y="2453640"/>
                  </a:lnTo>
                  <a:close/>
                </a:path>
              </a:pathLst>
            </a:custGeom>
            <a:solidFill>
              <a:srgbClr val="106861">
                <a:alpha val="16863"/>
              </a:srgbClr>
            </a:solidFill>
          </p:spPr>
        </p:sp>
      </p:grpSp>
      <p:grpSp>
        <p:nvGrpSpPr>
          <p:cNvPr id="14" name="Group 14"/>
          <p:cNvGrpSpPr/>
          <p:nvPr/>
        </p:nvGrpSpPr>
        <p:grpSpPr>
          <a:xfrm>
            <a:off x="12548713" y="6337440"/>
            <a:ext cx="3314591" cy="3315573"/>
            <a:chOff x="0" y="0"/>
            <a:chExt cx="4872604" cy="4874047"/>
          </a:xfrm>
        </p:grpSpPr>
        <p:sp>
          <p:nvSpPr>
            <p:cNvPr id="15" name="Freeform 15"/>
            <p:cNvSpPr/>
            <p:nvPr/>
          </p:nvSpPr>
          <p:spPr>
            <a:xfrm>
              <a:off x="0" y="0"/>
              <a:ext cx="4872482" cy="4874006"/>
            </a:xfrm>
            <a:custGeom>
              <a:avLst/>
              <a:gdLst/>
              <a:ahLst/>
              <a:cxnLst/>
              <a:rect l="l" t="t" r="r" b="b"/>
              <a:pathLst>
                <a:path w="4872482" h="4874006">
                  <a:moveTo>
                    <a:pt x="3811016" y="2437003"/>
                  </a:moveTo>
                  <a:cubicBezTo>
                    <a:pt x="3811016" y="3202940"/>
                    <a:pt x="3201924" y="3812159"/>
                    <a:pt x="2436241" y="3812159"/>
                  </a:cubicBezTo>
                  <a:cubicBezTo>
                    <a:pt x="1687957" y="3812159"/>
                    <a:pt x="1061466" y="3202940"/>
                    <a:pt x="1061466" y="2437003"/>
                  </a:cubicBezTo>
                  <a:cubicBezTo>
                    <a:pt x="1061466" y="1688465"/>
                    <a:pt x="1687957" y="1061847"/>
                    <a:pt x="2436241" y="1061847"/>
                  </a:cubicBezTo>
                  <a:cubicBezTo>
                    <a:pt x="2436241" y="0"/>
                    <a:pt x="2436241" y="0"/>
                    <a:pt x="2436241" y="0"/>
                  </a:cubicBezTo>
                  <a:cubicBezTo>
                    <a:pt x="1096391" y="0"/>
                    <a:pt x="0" y="1096645"/>
                    <a:pt x="0" y="2437003"/>
                  </a:cubicBezTo>
                  <a:cubicBezTo>
                    <a:pt x="0" y="3777361"/>
                    <a:pt x="1096391" y="4874006"/>
                    <a:pt x="2436241" y="4874006"/>
                  </a:cubicBezTo>
                  <a:cubicBezTo>
                    <a:pt x="3776091" y="4874006"/>
                    <a:pt x="4872482" y="3777361"/>
                    <a:pt x="4872482" y="2437003"/>
                  </a:cubicBezTo>
                  <a:lnTo>
                    <a:pt x="3811016" y="2437003"/>
                  </a:lnTo>
                  <a:close/>
                </a:path>
              </a:pathLst>
            </a:custGeom>
            <a:solidFill>
              <a:srgbClr val="106861">
                <a:alpha val="16863"/>
              </a:srgbClr>
            </a:solidFill>
          </p:spPr>
        </p:sp>
      </p:grpSp>
      <p:grpSp>
        <p:nvGrpSpPr>
          <p:cNvPr id="16" name="Group 16"/>
          <p:cNvGrpSpPr/>
          <p:nvPr/>
        </p:nvGrpSpPr>
        <p:grpSpPr>
          <a:xfrm>
            <a:off x="10878301" y="4617656"/>
            <a:ext cx="1520413" cy="1520413"/>
            <a:chOff x="0" y="0"/>
            <a:chExt cx="812800" cy="812800"/>
          </a:xfrm>
        </p:grpSpPr>
        <p:sp>
          <p:nvSpPr>
            <p:cNvPr id="17" name="Freeform 17"/>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EEA00"/>
            </a:solidFill>
          </p:spPr>
        </p:sp>
        <p:sp>
          <p:nvSpPr>
            <p:cNvPr id="18" name="TextBox 18"/>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grpSp>
        <p:nvGrpSpPr>
          <p:cNvPr id="19" name="Group 19"/>
          <p:cNvGrpSpPr/>
          <p:nvPr/>
        </p:nvGrpSpPr>
        <p:grpSpPr>
          <a:xfrm>
            <a:off x="13469664" y="7244657"/>
            <a:ext cx="1522475" cy="1522475"/>
            <a:chOff x="0" y="0"/>
            <a:chExt cx="812800" cy="812800"/>
          </a:xfrm>
        </p:grpSpPr>
        <p:sp>
          <p:nvSpPr>
            <p:cNvPr id="20" name="Freeform 20"/>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EEA00"/>
            </a:solidFill>
          </p:spPr>
        </p:sp>
        <p:sp>
          <p:nvSpPr>
            <p:cNvPr id="21" name="TextBox 21"/>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grpSp>
        <p:nvGrpSpPr>
          <p:cNvPr id="22" name="Group 22"/>
          <p:cNvGrpSpPr/>
          <p:nvPr/>
        </p:nvGrpSpPr>
        <p:grpSpPr>
          <a:xfrm>
            <a:off x="13447581" y="4617656"/>
            <a:ext cx="1566642" cy="1566642"/>
            <a:chOff x="0" y="0"/>
            <a:chExt cx="812800" cy="812800"/>
          </a:xfrm>
        </p:grpSpPr>
        <p:sp>
          <p:nvSpPr>
            <p:cNvPr id="23" name="Freeform 23"/>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EEA00"/>
            </a:solidFill>
          </p:spPr>
        </p:sp>
        <p:sp>
          <p:nvSpPr>
            <p:cNvPr id="24" name="TextBox 24"/>
            <p:cNvSpPr txBox="1"/>
            <p:nvPr/>
          </p:nvSpPr>
          <p:spPr>
            <a:xfrm>
              <a:off x="76200" y="57150"/>
              <a:ext cx="660400" cy="679450"/>
            </a:xfrm>
            <a:prstGeom prst="rect">
              <a:avLst/>
            </a:prstGeom>
          </p:spPr>
          <p:txBody>
            <a:bodyPr lIns="50800" tIns="50800" rIns="50800" bIns="50800" rtlCol="0" anchor="ctr"/>
            <a:lstStyle/>
            <a:p>
              <a:pPr algn="ctr">
                <a:lnSpc>
                  <a:spcPts val="2859"/>
                </a:lnSpc>
              </a:pPr>
              <a:endParaRPr/>
            </a:p>
          </p:txBody>
        </p:sp>
      </p:grpSp>
      <p:sp>
        <p:nvSpPr>
          <p:cNvPr id="25" name="Freeform 25"/>
          <p:cNvSpPr/>
          <p:nvPr/>
        </p:nvSpPr>
        <p:spPr>
          <a:xfrm>
            <a:off x="11135381" y="4897605"/>
            <a:ext cx="1006253" cy="960515"/>
          </a:xfrm>
          <a:custGeom>
            <a:avLst/>
            <a:gdLst/>
            <a:ahLst/>
            <a:cxnLst/>
            <a:rect l="l" t="t" r="r" b="b"/>
            <a:pathLst>
              <a:path w="1006253" h="960515">
                <a:moveTo>
                  <a:pt x="0" y="0"/>
                </a:moveTo>
                <a:lnTo>
                  <a:pt x="1006253" y="0"/>
                </a:lnTo>
                <a:lnTo>
                  <a:pt x="1006253" y="960515"/>
                </a:lnTo>
                <a:lnTo>
                  <a:pt x="0" y="96051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26" name="Freeform 26"/>
          <p:cNvSpPr/>
          <p:nvPr/>
        </p:nvSpPr>
        <p:spPr>
          <a:xfrm>
            <a:off x="13779447" y="4906117"/>
            <a:ext cx="902910" cy="916237"/>
          </a:xfrm>
          <a:custGeom>
            <a:avLst/>
            <a:gdLst/>
            <a:ahLst/>
            <a:cxnLst/>
            <a:rect l="l" t="t" r="r" b="b"/>
            <a:pathLst>
              <a:path w="902910" h="916237">
                <a:moveTo>
                  <a:pt x="0" y="0"/>
                </a:moveTo>
                <a:lnTo>
                  <a:pt x="902910" y="0"/>
                </a:lnTo>
                <a:lnTo>
                  <a:pt x="902910" y="916237"/>
                </a:lnTo>
                <a:lnTo>
                  <a:pt x="0" y="916237"/>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27" name="TextBox 27"/>
          <p:cNvSpPr txBox="1"/>
          <p:nvPr/>
        </p:nvSpPr>
        <p:spPr>
          <a:xfrm>
            <a:off x="1663813" y="1744654"/>
            <a:ext cx="9308329" cy="788222"/>
          </a:xfrm>
          <a:prstGeom prst="rect">
            <a:avLst/>
          </a:prstGeom>
        </p:spPr>
        <p:txBody>
          <a:bodyPr lIns="0" tIns="0" rIns="0" bIns="0" rtlCol="0" anchor="t">
            <a:spAutoFit/>
          </a:bodyPr>
          <a:lstStyle/>
          <a:p>
            <a:pPr marL="0" lvl="0" indent="0" algn="ctr">
              <a:lnSpc>
                <a:spcPts val="6467"/>
              </a:lnSpc>
              <a:spcBef>
                <a:spcPct val="0"/>
              </a:spcBef>
            </a:pPr>
            <a:r>
              <a:rPr lang="en-US" sz="4686" spc="-93">
                <a:solidFill>
                  <a:srgbClr val="191919"/>
                </a:solidFill>
                <a:latin typeface="Open Sauce"/>
              </a:rPr>
              <a:t>Mini case report</a:t>
            </a:r>
          </a:p>
        </p:txBody>
      </p:sp>
      <p:grpSp>
        <p:nvGrpSpPr>
          <p:cNvPr id="28" name="Group 28"/>
          <p:cNvGrpSpPr/>
          <p:nvPr/>
        </p:nvGrpSpPr>
        <p:grpSpPr>
          <a:xfrm>
            <a:off x="916860" y="3148979"/>
            <a:ext cx="5689104" cy="275488"/>
            <a:chOff x="0" y="0"/>
            <a:chExt cx="4519796" cy="218865"/>
          </a:xfrm>
        </p:grpSpPr>
        <p:sp>
          <p:nvSpPr>
            <p:cNvPr id="29" name="Freeform 29"/>
            <p:cNvSpPr/>
            <p:nvPr/>
          </p:nvSpPr>
          <p:spPr>
            <a:xfrm>
              <a:off x="0" y="0"/>
              <a:ext cx="4519796" cy="218865"/>
            </a:xfrm>
            <a:custGeom>
              <a:avLst/>
              <a:gdLst/>
              <a:ahLst/>
              <a:cxnLst/>
              <a:rect l="l" t="t" r="r" b="b"/>
              <a:pathLst>
                <a:path w="4519796" h="218865">
                  <a:moveTo>
                    <a:pt x="4316596" y="0"/>
                  </a:moveTo>
                  <a:lnTo>
                    <a:pt x="0" y="0"/>
                  </a:lnTo>
                  <a:lnTo>
                    <a:pt x="203200" y="218865"/>
                  </a:lnTo>
                  <a:lnTo>
                    <a:pt x="4519796" y="218865"/>
                  </a:lnTo>
                  <a:lnTo>
                    <a:pt x="4316596" y="0"/>
                  </a:lnTo>
                  <a:close/>
                </a:path>
              </a:pathLst>
            </a:custGeom>
            <a:solidFill>
              <a:srgbClr val="123D33"/>
            </a:solidFill>
            <a:ln cap="sq">
              <a:noFill/>
              <a:prstDash val="solid"/>
              <a:miter/>
            </a:ln>
          </p:spPr>
        </p:sp>
        <p:sp>
          <p:nvSpPr>
            <p:cNvPr id="30" name="TextBox 30"/>
            <p:cNvSpPr txBox="1"/>
            <p:nvPr/>
          </p:nvSpPr>
          <p:spPr>
            <a:xfrm>
              <a:off x="101600" y="-19050"/>
              <a:ext cx="4316596" cy="237915"/>
            </a:xfrm>
            <a:prstGeom prst="rect">
              <a:avLst/>
            </a:prstGeom>
          </p:spPr>
          <p:txBody>
            <a:bodyPr lIns="50800" tIns="50800" rIns="50800" bIns="50800" rtlCol="0" anchor="ctr"/>
            <a:lstStyle/>
            <a:p>
              <a:pPr marL="0" lvl="0" indent="0" algn="ctr">
                <a:lnSpc>
                  <a:spcPts val="2859"/>
                </a:lnSpc>
                <a:spcBef>
                  <a:spcPct val="0"/>
                </a:spcBef>
              </a:pPr>
              <a:endParaRPr/>
            </a:p>
          </p:txBody>
        </p:sp>
      </p:grpSp>
      <p:grpSp>
        <p:nvGrpSpPr>
          <p:cNvPr id="31" name="Group 31"/>
          <p:cNvGrpSpPr/>
          <p:nvPr/>
        </p:nvGrpSpPr>
        <p:grpSpPr>
          <a:xfrm>
            <a:off x="1794480" y="5806594"/>
            <a:ext cx="736150" cy="662821"/>
            <a:chOff x="0" y="0"/>
            <a:chExt cx="193883" cy="174570"/>
          </a:xfrm>
        </p:grpSpPr>
        <p:sp>
          <p:nvSpPr>
            <p:cNvPr id="32" name="Freeform 32"/>
            <p:cNvSpPr/>
            <p:nvPr/>
          </p:nvSpPr>
          <p:spPr>
            <a:xfrm>
              <a:off x="0" y="0"/>
              <a:ext cx="193883" cy="174570"/>
            </a:xfrm>
            <a:custGeom>
              <a:avLst/>
              <a:gdLst/>
              <a:ahLst/>
              <a:cxnLst/>
              <a:rect l="l" t="t" r="r" b="b"/>
              <a:pathLst>
                <a:path w="193883" h="174570">
                  <a:moveTo>
                    <a:pt x="84134" y="0"/>
                  </a:moveTo>
                  <a:lnTo>
                    <a:pt x="109749" y="0"/>
                  </a:lnTo>
                  <a:cubicBezTo>
                    <a:pt x="156215" y="0"/>
                    <a:pt x="193883" y="37668"/>
                    <a:pt x="193883" y="84134"/>
                  </a:cubicBezTo>
                  <a:lnTo>
                    <a:pt x="193883" y="90436"/>
                  </a:lnTo>
                  <a:cubicBezTo>
                    <a:pt x="193883" y="136902"/>
                    <a:pt x="156215" y="174570"/>
                    <a:pt x="109749" y="174570"/>
                  </a:cubicBezTo>
                  <a:lnTo>
                    <a:pt x="84134" y="174570"/>
                  </a:lnTo>
                  <a:cubicBezTo>
                    <a:pt x="37668" y="174570"/>
                    <a:pt x="0" y="136902"/>
                    <a:pt x="0" y="90436"/>
                  </a:cubicBezTo>
                  <a:lnTo>
                    <a:pt x="0" y="84134"/>
                  </a:lnTo>
                  <a:cubicBezTo>
                    <a:pt x="0" y="37668"/>
                    <a:pt x="37668" y="0"/>
                    <a:pt x="84134" y="0"/>
                  </a:cubicBezTo>
                  <a:close/>
                </a:path>
              </a:pathLst>
            </a:custGeom>
            <a:solidFill>
              <a:srgbClr val="AEEA00"/>
            </a:solidFill>
          </p:spPr>
        </p:sp>
        <p:sp>
          <p:nvSpPr>
            <p:cNvPr id="33" name="TextBox 33"/>
            <p:cNvSpPr txBox="1"/>
            <p:nvPr/>
          </p:nvSpPr>
          <p:spPr>
            <a:xfrm>
              <a:off x="0" y="-57150"/>
              <a:ext cx="193883" cy="231720"/>
            </a:xfrm>
            <a:prstGeom prst="rect">
              <a:avLst/>
            </a:prstGeom>
          </p:spPr>
          <p:txBody>
            <a:bodyPr lIns="50800" tIns="50800" rIns="50800" bIns="50800" rtlCol="0" anchor="t"/>
            <a:lstStyle/>
            <a:p>
              <a:pPr marL="0" lvl="0" indent="0" algn="ctr">
                <a:lnSpc>
                  <a:spcPts val="4114"/>
                </a:lnSpc>
                <a:spcBef>
                  <a:spcPct val="0"/>
                </a:spcBef>
              </a:pPr>
              <a:r>
                <a:rPr lang="en-US" sz="2981" spc="-59">
                  <a:solidFill>
                    <a:srgbClr val="191919"/>
                  </a:solidFill>
                  <a:latin typeface="Open Sauce"/>
                </a:rPr>
                <a:t>02</a:t>
              </a:r>
            </a:p>
          </p:txBody>
        </p:sp>
      </p:grpSp>
      <p:sp>
        <p:nvSpPr>
          <p:cNvPr id="34" name="TextBox 34"/>
          <p:cNvSpPr txBox="1"/>
          <p:nvPr/>
        </p:nvSpPr>
        <p:spPr>
          <a:xfrm>
            <a:off x="2689046" y="5768494"/>
            <a:ext cx="6346855" cy="821198"/>
          </a:xfrm>
          <a:prstGeom prst="rect">
            <a:avLst/>
          </a:prstGeom>
        </p:spPr>
        <p:txBody>
          <a:bodyPr lIns="0" tIns="0" rIns="0" bIns="0" rtlCol="0" anchor="t">
            <a:spAutoFit/>
          </a:bodyPr>
          <a:lstStyle/>
          <a:p>
            <a:pPr marL="0" lvl="0" indent="0" algn="l">
              <a:lnSpc>
                <a:spcPts val="3326"/>
              </a:lnSpc>
              <a:spcBef>
                <a:spcPct val="0"/>
              </a:spcBef>
            </a:pPr>
            <a:r>
              <a:rPr lang="en-US" sz="2410">
                <a:solidFill>
                  <a:srgbClr val="191919"/>
                </a:solidFill>
                <a:latin typeface="Open Sauce Bold"/>
              </a:rPr>
              <a:t>Hypertensio arterialis; Atherosclerosis generalisata; </a:t>
            </a:r>
          </a:p>
        </p:txBody>
      </p:sp>
      <p:grpSp>
        <p:nvGrpSpPr>
          <p:cNvPr id="35" name="Group 35"/>
          <p:cNvGrpSpPr/>
          <p:nvPr/>
        </p:nvGrpSpPr>
        <p:grpSpPr>
          <a:xfrm>
            <a:off x="1794480" y="7382708"/>
            <a:ext cx="736150" cy="662821"/>
            <a:chOff x="0" y="0"/>
            <a:chExt cx="193883" cy="174570"/>
          </a:xfrm>
        </p:grpSpPr>
        <p:sp>
          <p:nvSpPr>
            <p:cNvPr id="36" name="Freeform 36"/>
            <p:cNvSpPr/>
            <p:nvPr/>
          </p:nvSpPr>
          <p:spPr>
            <a:xfrm>
              <a:off x="0" y="0"/>
              <a:ext cx="193883" cy="174570"/>
            </a:xfrm>
            <a:custGeom>
              <a:avLst/>
              <a:gdLst/>
              <a:ahLst/>
              <a:cxnLst/>
              <a:rect l="l" t="t" r="r" b="b"/>
              <a:pathLst>
                <a:path w="193883" h="174570">
                  <a:moveTo>
                    <a:pt x="84134" y="0"/>
                  </a:moveTo>
                  <a:lnTo>
                    <a:pt x="109749" y="0"/>
                  </a:lnTo>
                  <a:cubicBezTo>
                    <a:pt x="156215" y="0"/>
                    <a:pt x="193883" y="37668"/>
                    <a:pt x="193883" y="84134"/>
                  </a:cubicBezTo>
                  <a:lnTo>
                    <a:pt x="193883" y="90436"/>
                  </a:lnTo>
                  <a:cubicBezTo>
                    <a:pt x="193883" y="136902"/>
                    <a:pt x="156215" y="174570"/>
                    <a:pt x="109749" y="174570"/>
                  </a:cubicBezTo>
                  <a:lnTo>
                    <a:pt x="84134" y="174570"/>
                  </a:lnTo>
                  <a:cubicBezTo>
                    <a:pt x="37668" y="174570"/>
                    <a:pt x="0" y="136902"/>
                    <a:pt x="0" y="90436"/>
                  </a:cubicBezTo>
                  <a:lnTo>
                    <a:pt x="0" y="84134"/>
                  </a:lnTo>
                  <a:cubicBezTo>
                    <a:pt x="0" y="37668"/>
                    <a:pt x="37668" y="0"/>
                    <a:pt x="84134" y="0"/>
                  </a:cubicBezTo>
                  <a:close/>
                </a:path>
              </a:pathLst>
            </a:custGeom>
            <a:solidFill>
              <a:srgbClr val="AEEA00"/>
            </a:solidFill>
          </p:spPr>
        </p:sp>
        <p:sp>
          <p:nvSpPr>
            <p:cNvPr id="37" name="TextBox 37"/>
            <p:cNvSpPr txBox="1"/>
            <p:nvPr/>
          </p:nvSpPr>
          <p:spPr>
            <a:xfrm>
              <a:off x="0" y="-57150"/>
              <a:ext cx="193883" cy="231720"/>
            </a:xfrm>
            <a:prstGeom prst="rect">
              <a:avLst/>
            </a:prstGeom>
          </p:spPr>
          <p:txBody>
            <a:bodyPr lIns="50800" tIns="50800" rIns="50800" bIns="50800" rtlCol="0" anchor="t"/>
            <a:lstStyle/>
            <a:p>
              <a:pPr marL="0" lvl="0" indent="0" algn="ctr">
                <a:lnSpc>
                  <a:spcPts val="4114"/>
                </a:lnSpc>
                <a:spcBef>
                  <a:spcPct val="0"/>
                </a:spcBef>
              </a:pPr>
              <a:r>
                <a:rPr lang="en-US" sz="2981" spc="-59">
                  <a:solidFill>
                    <a:srgbClr val="191919"/>
                  </a:solidFill>
                  <a:latin typeface="Open Sauce"/>
                </a:rPr>
                <a:t>03</a:t>
              </a:r>
            </a:p>
          </p:txBody>
        </p:sp>
      </p:grpSp>
      <p:sp>
        <p:nvSpPr>
          <p:cNvPr id="38" name="TextBox 38"/>
          <p:cNvSpPr txBox="1"/>
          <p:nvPr/>
        </p:nvSpPr>
        <p:spPr>
          <a:xfrm>
            <a:off x="2689046" y="7354133"/>
            <a:ext cx="6346855" cy="1976009"/>
          </a:xfrm>
          <a:prstGeom prst="rect">
            <a:avLst/>
          </a:prstGeom>
        </p:spPr>
        <p:txBody>
          <a:bodyPr lIns="0" tIns="0" rIns="0" bIns="0" rtlCol="0" anchor="t">
            <a:spAutoFit/>
          </a:bodyPr>
          <a:lstStyle/>
          <a:p>
            <a:pPr marL="0" lvl="0" indent="0" algn="l">
              <a:lnSpc>
                <a:spcPts val="3188"/>
              </a:lnSpc>
              <a:spcBef>
                <a:spcPct val="0"/>
              </a:spcBef>
            </a:pPr>
            <a:r>
              <a:rPr lang="en-US" sz="2310">
                <a:solidFill>
                  <a:srgbClr val="191919"/>
                </a:solidFill>
                <a:latin typeface="Open Sauce Bold"/>
              </a:rPr>
              <a:t>CTA: The left kidney is vascularized by two renal arteries, of which the proximal (polar) artery is extremely gracile-rudimentary; Stenosis ostii arteriae renalis bilateralis incipiens (30%)</a:t>
            </a:r>
          </a:p>
        </p:txBody>
      </p:sp>
      <p:grpSp>
        <p:nvGrpSpPr>
          <p:cNvPr id="39" name="Group 39"/>
          <p:cNvGrpSpPr/>
          <p:nvPr/>
        </p:nvGrpSpPr>
        <p:grpSpPr>
          <a:xfrm>
            <a:off x="12085550" y="-131220"/>
            <a:ext cx="9534019" cy="1112295"/>
            <a:chOff x="0" y="0"/>
            <a:chExt cx="1876002" cy="218865"/>
          </a:xfrm>
        </p:grpSpPr>
        <p:sp>
          <p:nvSpPr>
            <p:cNvPr id="40" name="Freeform 40"/>
            <p:cNvSpPr/>
            <p:nvPr/>
          </p:nvSpPr>
          <p:spPr>
            <a:xfrm>
              <a:off x="0" y="0"/>
              <a:ext cx="1876002" cy="218865"/>
            </a:xfrm>
            <a:custGeom>
              <a:avLst/>
              <a:gdLst/>
              <a:ahLst/>
              <a:cxnLst/>
              <a:rect l="l" t="t" r="r" b="b"/>
              <a:pathLst>
                <a:path w="1876002" h="218865">
                  <a:moveTo>
                    <a:pt x="1672802" y="0"/>
                  </a:moveTo>
                  <a:lnTo>
                    <a:pt x="0" y="0"/>
                  </a:lnTo>
                  <a:lnTo>
                    <a:pt x="203200" y="218865"/>
                  </a:lnTo>
                  <a:lnTo>
                    <a:pt x="1876002" y="218865"/>
                  </a:lnTo>
                  <a:lnTo>
                    <a:pt x="1672802" y="0"/>
                  </a:lnTo>
                  <a:close/>
                </a:path>
              </a:pathLst>
            </a:custGeom>
            <a:solidFill>
              <a:srgbClr val="32817A"/>
            </a:solidFill>
            <a:ln cap="sq">
              <a:noFill/>
              <a:prstDash val="solid"/>
              <a:miter/>
            </a:ln>
          </p:spPr>
        </p:sp>
        <p:sp>
          <p:nvSpPr>
            <p:cNvPr id="41" name="TextBox 41"/>
            <p:cNvSpPr txBox="1"/>
            <p:nvPr/>
          </p:nvSpPr>
          <p:spPr>
            <a:xfrm>
              <a:off x="101600" y="-19050"/>
              <a:ext cx="1672802" cy="237915"/>
            </a:xfrm>
            <a:prstGeom prst="rect">
              <a:avLst/>
            </a:prstGeom>
          </p:spPr>
          <p:txBody>
            <a:bodyPr lIns="50800" tIns="50800" rIns="50800" bIns="50800" rtlCol="0" anchor="ctr"/>
            <a:lstStyle/>
            <a:p>
              <a:pPr marL="0" lvl="0" indent="0" algn="ctr">
                <a:lnSpc>
                  <a:spcPts val="2859"/>
                </a:lnSpc>
                <a:spcBef>
                  <a:spcPct val="0"/>
                </a:spcBef>
              </a:pPr>
              <a:endParaRPr/>
            </a:p>
          </p:txBody>
        </p:sp>
      </p:grpSp>
      <p:sp>
        <p:nvSpPr>
          <p:cNvPr id="42" name="AutoShape 42"/>
          <p:cNvSpPr/>
          <p:nvPr/>
        </p:nvSpPr>
        <p:spPr>
          <a:xfrm>
            <a:off x="-715490" y="962025"/>
            <a:ext cx="12921291" cy="0"/>
          </a:xfrm>
          <a:prstGeom prst="line">
            <a:avLst/>
          </a:prstGeom>
          <a:ln w="38100" cap="flat">
            <a:solidFill>
              <a:srgbClr val="106861"/>
            </a:solidFill>
            <a:prstDash val="solid"/>
            <a:headEnd type="none" w="sm" len="sm"/>
            <a:tailEnd type="none" w="sm" len="sm"/>
          </a:ln>
        </p:spPr>
      </p:sp>
      <p:sp>
        <p:nvSpPr>
          <p:cNvPr id="43" name="Freeform 43"/>
          <p:cNvSpPr/>
          <p:nvPr/>
        </p:nvSpPr>
        <p:spPr>
          <a:xfrm>
            <a:off x="13779447" y="7532947"/>
            <a:ext cx="902910" cy="902910"/>
          </a:xfrm>
          <a:custGeom>
            <a:avLst/>
            <a:gdLst/>
            <a:ahLst/>
            <a:cxnLst/>
            <a:rect l="l" t="t" r="r" b="b"/>
            <a:pathLst>
              <a:path w="902910" h="902910">
                <a:moveTo>
                  <a:pt x="0" y="0"/>
                </a:moveTo>
                <a:lnTo>
                  <a:pt x="902910" y="0"/>
                </a:lnTo>
                <a:lnTo>
                  <a:pt x="902910" y="902910"/>
                </a:lnTo>
                <a:lnTo>
                  <a:pt x="0" y="9029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2" name="TextBox 2"/>
          <p:cNvSpPr txBox="1"/>
          <p:nvPr/>
        </p:nvSpPr>
        <p:spPr>
          <a:xfrm>
            <a:off x="7142282" y="3957625"/>
            <a:ext cx="8712522" cy="6074886"/>
          </a:xfrm>
          <a:prstGeom prst="rect">
            <a:avLst/>
          </a:prstGeom>
        </p:spPr>
        <p:txBody>
          <a:bodyPr lIns="0" tIns="0" rIns="0" bIns="0" rtlCol="0" anchor="t">
            <a:spAutoFit/>
          </a:bodyPr>
          <a:lstStyle/>
          <a:p>
            <a:pPr algn="ctr">
              <a:lnSpc>
                <a:spcPts val="4838"/>
              </a:lnSpc>
            </a:pPr>
            <a:r>
              <a:rPr lang="en-US" sz="3456">
                <a:solidFill>
                  <a:srgbClr val="191919"/>
                </a:solidFill>
                <a:latin typeface="Open Sauce Bold Italics"/>
              </a:rPr>
              <a:t>Multidisciplinary approach</a:t>
            </a:r>
          </a:p>
          <a:p>
            <a:pPr algn="ctr">
              <a:lnSpc>
                <a:spcPts val="4838"/>
              </a:lnSpc>
            </a:pPr>
            <a:endParaRPr lang="en-US" sz="3456">
              <a:solidFill>
                <a:srgbClr val="191919"/>
              </a:solidFill>
              <a:latin typeface="Open Sauce Bold Italics"/>
            </a:endParaRPr>
          </a:p>
          <a:p>
            <a:pPr algn="ctr">
              <a:lnSpc>
                <a:spcPts val="4838"/>
              </a:lnSpc>
            </a:pPr>
            <a:r>
              <a:rPr lang="en-US" sz="3456">
                <a:solidFill>
                  <a:srgbClr val="191919"/>
                </a:solidFill>
                <a:latin typeface="Open Sauce Bold Italics"/>
              </a:rPr>
              <a:t>Need for prospective analysis of the impact of these factors on hypertension</a:t>
            </a:r>
          </a:p>
          <a:p>
            <a:pPr algn="ctr">
              <a:lnSpc>
                <a:spcPts val="4838"/>
              </a:lnSpc>
            </a:pPr>
            <a:endParaRPr lang="en-US" sz="3456">
              <a:solidFill>
                <a:srgbClr val="191919"/>
              </a:solidFill>
              <a:latin typeface="Open Sauce Bold Italics"/>
            </a:endParaRPr>
          </a:p>
          <a:p>
            <a:pPr algn="ctr">
              <a:lnSpc>
                <a:spcPts val="4838"/>
              </a:lnSpc>
            </a:pPr>
            <a:r>
              <a:rPr lang="en-US" sz="3456">
                <a:solidFill>
                  <a:srgbClr val="191919"/>
                </a:solidFill>
                <a:latin typeface="Open Sauce Bold Italics"/>
              </a:rPr>
              <a:t>Addressing accessory renal arteries in future clinical trials may improve RDN therapeutic efficacy.</a:t>
            </a:r>
          </a:p>
          <a:p>
            <a:pPr algn="ctr">
              <a:lnSpc>
                <a:spcPts val="4838"/>
              </a:lnSpc>
            </a:pPr>
            <a:endParaRPr lang="en-US" sz="3456">
              <a:solidFill>
                <a:srgbClr val="191919"/>
              </a:solidFill>
              <a:latin typeface="Open Sauce Bold Italics"/>
            </a:endParaRPr>
          </a:p>
        </p:txBody>
      </p:sp>
      <p:sp>
        <p:nvSpPr>
          <p:cNvPr id="3" name="Freeform 3"/>
          <p:cNvSpPr/>
          <p:nvPr/>
        </p:nvSpPr>
        <p:spPr>
          <a:xfrm>
            <a:off x="448423" y="4809148"/>
            <a:ext cx="4034516" cy="11263877"/>
          </a:xfrm>
          <a:custGeom>
            <a:avLst/>
            <a:gdLst/>
            <a:ahLst/>
            <a:cxnLst/>
            <a:rect l="l" t="t" r="r" b="b"/>
            <a:pathLst>
              <a:path w="4034516" h="11263877">
                <a:moveTo>
                  <a:pt x="0" y="0"/>
                </a:moveTo>
                <a:lnTo>
                  <a:pt x="4034516" y="0"/>
                </a:lnTo>
                <a:lnTo>
                  <a:pt x="4034516" y="11263877"/>
                </a:lnTo>
                <a:lnTo>
                  <a:pt x="0" y="1126387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pSp>
        <p:nvGrpSpPr>
          <p:cNvPr id="4" name="Group 4"/>
          <p:cNvGrpSpPr/>
          <p:nvPr/>
        </p:nvGrpSpPr>
        <p:grpSpPr>
          <a:xfrm>
            <a:off x="3894262" y="1052865"/>
            <a:ext cx="9910937" cy="1326542"/>
            <a:chOff x="0" y="0"/>
            <a:chExt cx="2071823" cy="277306"/>
          </a:xfrm>
        </p:grpSpPr>
        <p:sp>
          <p:nvSpPr>
            <p:cNvPr id="5" name="Freeform 5"/>
            <p:cNvSpPr/>
            <p:nvPr/>
          </p:nvSpPr>
          <p:spPr>
            <a:xfrm>
              <a:off x="0" y="0"/>
              <a:ext cx="2071823" cy="277306"/>
            </a:xfrm>
            <a:custGeom>
              <a:avLst/>
              <a:gdLst/>
              <a:ahLst/>
              <a:cxnLst/>
              <a:rect l="l" t="t" r="r" b="b"/>
              <a:pathLst>
                <a:path w="2071823" h="277306">
                  <a:moveTo>
                    <a:pt x="73428" y="0"/>
                  </a:moveTo>
                  <a:lnTo>
                    <a:pt x="1998395" y="0"/>
                  </a:lnTo>
                  <a:cubicBezTo>
                    <a:pt x="2038948" y="0"/>
                    <a:pt x="2071823" y="32875"/>
                    <a:pt x="2071823" y="73428"/>
                  </a:cubicBezTo>
                  <a:lnTo>
                    <a:pt x="2071823" y="203878"/>
                  </a:lnTo>
                  <a:cubicBezTo>
                    <a:pt x="2071823" y="223352"/>
                    <a:pt x="2064087" y="242029"/>
                    <a:pt x="2050316" y="255799"/>
                  </a:cubicBezTo>
                  <a:cubicBezTo>
                    <a:pt x="2036546" y="269570"/>
                    <a:pt x="2017869" y="277306"/>
                    <a:pt x="1998395" y="277306"/>
                  </a:cubicBezTo>
                  <a:lnTo>
                    <a:pt x="73428" y="277306"/>
                  </a:lnTo>
                  <a:cubicBezTo>
                    <a:pt x="32875" y="277306"/>
                    <a:pt x="0" y="244431"/>
                    <a:pt x="0" y="203878"/>
                  </a:cubicBezTo>
                  <a:lnTo>
                    <a:pt x="0" y="73428"/>
                  </a:lnTo>
                  <a:cubicBezTo>
                    <a:pt x="0" y="53954"/>
                    <a:pt x="7736" y="35277"/>
                    <a:pt x="21507" y="21507"/>
                  </a:cubicBezTo>
                  <a:cubicBezTo>
                    <a:pt x="35277" y="7736"/>
                    <a:pt x="53954" y="0"/>
                    <a:pt x="73428" y="0"/>
                  </a:cubicBezTo>
                  <a:close/>
                </a:path>
              </a:pathLst>
            </a:custGeom>
            <a:solidFill>
              <a:srgbClr val="106861"/>
            </a:solidFill>
          </p:spPr>
        </p:sp>
        <p:sp>
          <p:nvSpPr>
            <p:cNvPr id="6" name="TextBox 6"/>
            <p:cNvSpPr txBox="1"/>
            <p:nvPr/>
          </p:nvSpPr>
          <p:spPr>
            <a:xfrm>
              <a:off x="0" y="-123825"/>
              <a:ext cx="2071823" cy="401131"/>
            </a:xfrm>
            <a:prstGeom prst="rect">
              <a:avLst/>
            </a:prstGeom>
          </p:spPr>
          <p:txBody>
            <a:bodyPr lIns="50800" tIns="50800" rIns="50800" bIns="50800" rtlCol="0" anchor="ctr"/>
            <a:lstStyle/>
            <a:p>
              <a:pPr algn="ctr">
                <a:lnSpc>
                  <a:spcPts val="8959"/>
                </a:lnSpc>
              </a:pPr>
              <a:r>
                <a:rPr lang="en-US" sz="6399" spc="-127">
                  <a:solidFill>
                    <a:srgbClr val="FFFFFF"/>
                  </a:solidFill>
                  <a:latin typeface="Open Sauce Bold"/>
                </a:rPr>
                <a:t>Take home messages</a:t>
              </a:r>
            </a:p>
          </p:txBody>
        </p:sp>
      </p:grpSp>
      <p:sp>
        <p:nvSpPr>
          <p:cNvPr id="7" name="Freeform 7"/>
          <p:cNvSpPr/>
          <p:nvPr/>
        </p:nvSpPr>
        <p:spPr>
          <a:xfrm>
            <a:off x="13304630" y="745942"/>
            <a:ext cx="1001138" cy="970194"/>
          </a:xfrm>
          <a:custGeom>
            <a:avLst/>
            <a:gdLst/>
            <a:ahLst/>
            <a:cxnLst/>
            <a:rect l="l" t="t" r="r" b="b"/>
            <a:pathLst>
              <a:path w="1001138" h="970194">
                <a:moveTo>
                  <a:pt x="0" y="0"/>
                </a:moveTo>
                <a:lnTo>
                  <a:pt x="1001138" y="0"/>
                </a:lnTo>
                <a:lnTo>
                  <a:pt x="1001138" y="970194"/>
                </a:lnTo>
                <a:lnTo>
                  <a:pt x="0" y="97019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8" name="Freeform 8"/>
          <p:cNvSpPr/>
          <p:nvPr/>
        </p:nvSpPr>
        <p:spPr>
          <a:xfrm>
            <a:off x="3690262" y="2116269"/>
            <a:ext cx="969431" cy="969431"/>
          </a:xfrm>
          <a:custGeom>
            <a:avLst/>
            <a:gdLst/>
            <a:ahLst/>
            <a:cxnLst/>
            <a:rect l="l" t="t" r="r" b="b"/>
            <a:pathLst>
              <a:path w="969431" h="969431">
                <a:moveTo>
                  <a:pt x="0" y="0"/>
                </a:moveTo>
                <a:lnTo>
                  <a:pt x="969431" y="0"/>
                </a:lnTo>
                <a:lnTo>
                  <a:pt x="969431" y="969431"/>
                </a:lnTo>
                <a:lnTo>
                  <a:pt x="0" y="96943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DFBFB"/>
        </a:solidFill>
        <a:effectLst/>
      </p:bgPr>
    </p:bg>
    <p:spTree>
      <p:nvGrpSpPr>
        <p:cNvPr id="1" name=""/>
        <p:cNvGrpSpPr/>
        <p:nvPr/>
      </p:nvGrpSpPr>
      <p:grpSpPr>
        <a:xfrm>
          <a:off x="0" y="0"/>
          <a:ext cx="0" cy="0"/>
          <a:chOff x="0" y="0"/>
          <a:chExt cx="0" cy="0"/>
        </a:xfrm>
      </p:grpSpPr>
      <p:sp>
        <p:nvSpPr>
          <p:cNvPr id="2" name="Freeform 2"/>
          <p:cNvSpPr/>
          <p:nvPr/>
        </p:nvSpPr>
        <p:spPr>
          <a:xfrm>
            <a:off x="9659420" y="8263127"/>
            <a:ext cx="2799147" cy="440074"/>
          </a:xfrm>
          <a:custGeom>
            <a:avLst/>
            <a:gdLst/>
            <a:ahLst/>
            <a:cxnLst/>
            <a:rect l="l" t="t" r="r" b="b"/>
            <a:pathLst>
              <a:path w="2799147" h="440074">
                <a:moveTo>
                  <a:pt x="0" y="0"/>
                </a:moveTo>
                <a:lnTo>
                  <a:pt x="2799147" y="0"/>
                </a:lnTo>
                <a:lnTo>
                  <a:pt x="2799147" y="440074"/>
                </a:lnTo>
                <a:lnTo>
                  <a:pt x="0" y="440074"/>
                </a:lnTo>
                <a:lnTo>
                  <a:pt x="0" y="0"/>
                </a:lnTo>
                <a:close/>
              </a:path>
            </a:pathLst>
          </a:custGeom>
          <a:blipFill>
            <a:blip r:embed="rId2"/>
            <a:stretch>
              <a:fillRect t="-25622"/>
            </a:stretch>
          </a:blipFill>
        </p:spPr>
      </p:sp>
      <p:grpSp>
        <p:nvGrpSpPr>
          <p:cNvPr id="3" name="Group 3"/>
          <p:cNvGrpSpPr/>
          <p:nvPr/>
        </p:nvGrpSpPr>
        <p:grpSpPr>
          <a:xfrm>
            <a:off x="9659420" y="5607622"/>
            <a:ext cx="2799147" cy="2799147"/>
            <a:chOff x="0" y="0"/>
            <a:chExt cx="6350000" cy="6350000"/>
          </a:xfrm>
        </p:grpSpPr>
        <p:sp>
          <p:nvSpPr>
            <p:cNvPr id="4" name="Freeform 4"/>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3"/>
              <a:stretch>
                <a:fillRect l="-16680" r="-16680"/>
              </a:stretch>
            </a:blipFill>
          </p:spPr>
        </p:sp>
      </p:grpSp>
      <p:sp>
        <p:nvSpPr>
          <p:cNvPr id="5" name="Freeform 5"/>
          <p:cNvSpPr/>
          <p:nvPr/>
        </p:nvSpPr>
        <p:spPr>
          <a:xfrm>
            <a:off x="9659420" y="4799097"/>
            <a:ext cx="2799147" cy="440074"/>
          </a:xfrm>
          <a:custGeom>
            <a:avLst/>
            <a:gdLst/>
            <a:ahLst/>
            <a:cxnLst/>
            <a:rect l="l" t="t" r="r" b="b"/>
            <a:pathLst>
              <a:path w="2799147" h="440074">
                <a:moveTo>
                  <a:pt x="0" y="0"/>
                </a:moveTo>
                <a:lnTo>
                  <a:pt x="2799147" y="0"/>
                </a:lnTo>
                <a:lnTo>
                  <a:pt x="2799147" y="440074"/>
                </a:lnTo>
                <a:lnTo>
                  <a:pt x="0" y="440074"/>
                </a:lnTo>
                <a:lnTo>
                  <a:pt x="0" y="0"/>
                </a:lnTo>
                <a:close/>
              </a:path>
            </a:pathLst>
          </a:custGeom>
          <a:blipFill>
            <a:blip r:embed="rId2"/>
            <a:stretch>
              <a:fillRect t="-25622"/>
            </a:stretch>
          </a:blipFill>
        </p:spPr>
      </p:sp>
      <p:grpSp>
        <p:nvGrpSpPr>
          <p:cNvPr id="6" name="Group 6"/>
          <p:cNvGrpSpPr/>
          <p:nvPr/>
        </p:nvGrpSpPr>
        <p:grpSpPr>
          <a:xfrm>
            <a:off x="9659420" y="2143592"/>
            <a:ext cx="2799147" cy="2799147"/>
            <a:chOff x="0" y="0"/>
            <a:chExt cx="6350000" cy="6350000"/>
          </a:xfrm>
        </p:grpSpPr>
        <p:sp>
          <p:nvSpPr>
            <p:cNvPr id="7" name="Freeform 7"/>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4"/>
              <a:stretch>
                <a:fillRect l="-16680" r="-16680"/>
              </a:stretch>
            </a:blipFill>
          </p:spPr>
        </p:sp>
      </p:grpSp>
      <p:sp>
        <p:nvSpPr>
          <p:cNvPr id="8" name="Freeform 8"/>
          <p:cNvSpPr/>
          <p:nvPr/>
        </p:nvSpPr>
        <p:spPr>
          <a:xfrm>
            <a:off x="2179183" y="6826068"/>
            <a:ext cx="6851587" cy="1077187"/>
          </a:xfrm>
          <a:custGeom>
            <a:avLst/>
            <a:gdLst/>
            <a:ahLst/>
            <a:cxnLst/>
            <a:rect l="l" t="t" r="r" b="b"/>
            <a:pathLst>
              <a:path w="6851587" h="1077187">
                <a:moveTo>
                  <a:pt x="0" y="0"/>
                </a:moveTo>
                <a:lnTo>
                  <a:pt x="6851587" y="0"/>
                </a:lnTo>
                <a:lnTo>
                  <a:pt x="6851587" y="1077187"/>
                </a:lnTo>
                <a:lnTo>
                  <a:pt x="0" y="1077187"/>
                </a:lnTo>
                <a:lnTo>
                  <a:pt x="0" y="0"/>
                </a:lnTo>
                <a:close/>
              </a:path>
            </a:pathLst>
          </a:custGeom>
          <a:blipFill>
            <a:blip r:embed="rId2"/>
            <a:stretch>
              <a:fillRect t="-25622"/>
            </a:stretch>
          </a:blipFill>
        </p:spPr>
      </p:sp>
      <p:grpSp>
        <p:nvGrpSpPr>
          <p:cNvPr id="9" name="Group 9"/>
          <p:cNvGrpSpPr/>
          <p:nvPr/>
        </p:nvGrpSpPr>
        <p:grpSpPr>
          <a:xfrm>
            <a:off x="2240447" y="3697868"/>
            <a:ext cx="7221504" cy="4062045"/>
            <a:chOff x="0" y="0"/>
            <a:chExt cx="11289030" cy="6350000"/>
          </a:xfrm>
        </p:grpSpPr>
        <p:sp>
          <p:nvSpPr>
            <p:cNvPr id="10" name="Freeform 10"/>
            <p:cNvSpPr/>
            <p:nvPr/>
          </p:nvSpPr>
          <p:spPr>
            <a:xfrm>
              <a:off x="0" y="0"/>
              <a:ext cx="11287760" cy="6350000"/>
            </a:xfrm>
            <a:custGeom>
              <a:avLst/>
              <a:gdLst/>
              <a:ahLst/>
              <a:cxnLst/>
              <a:rect l="l" t="t" r="r" b="b"/>
              <a:pathLst>
                <a:path w="11287760" h="6350000">
                  <a:moveTo>
                    <a:pt x="0" y="5824220"/>
                  </a:moveTo>
                  <a:lnTo>
                    <a:pt x="0" y="525780"/>
                  </a:lnTo>
                  <a:cubicBezTo>
                    <a:pt x="0" y="234950"/>
                    <a:pt x="234950" y="0"/>
                    <a:pt x="525780" y="0"/>
                  </a:cubicBezTo>
                  <a:lnTo>
                    <a:pt x="10761980" y="0"/>
                  </a:lnTo>
                  <a:cubicBezTo>
                    <a:pt x="11052810" y="0"/>
                    <a:pt x="11287760" y="234950"/>
                    <a:pt x="11287760" y="525780"/>
                  </a:cubicBezTo>
                  <a:lnTo>
                    <a:pt x="11287760" y="5822950"/>
                  </a:lnTo>
                  <a:cubicBezTo>
                    <a:pt x="11287760" y="6113780"/>
                    <a:pt x="11052810" y="6348730"/>
                    <a:pt x="10761980" y="6348730"/>
                  </a:cubicBezTo>
                  <a:lnTo>
                    <a:pt x="525780" y="6348730"/>
                  </a:lnTo>
                  <a:cubicBezTo>
                    <a:pt x="236220" y="6350000"/>
                    <a:pt x="0" y="6115050"/>
                    <a:pt x="0" y="5824220"/>
                  </a:cubicBezTo>
                  <a:close/>
                </a:path>
              </a:pathLst>
            </a:custGeom>
            <a:blipFill>
              <a:blip r:embed="rId5"/>
              <a:stretch>
                <a:fillRect t="-16673" b="-16673"/>
              </a:stretch>
            </a:blipFill>
          </p:spPr>
        </p:sp>
      </p:grpSp>
      <p:sp>
        <p:nvSpPr>
          <p:cNvPr id="11" name="Freeform 11"/>
          <p:cNvSpPr/>
          <p:nvPr/>
        </p:nvSpPr>
        <p:spPr>
          <a:xfrm>
            <a:off x="12924060" y="9846926"/>
            <a:ext cx="2799147" cy="440074"/>
          </a:xfrm>
          <a:custGeom>
            <a:avLst/>
            <a:gdLst/>
            <a:ahLst/>
            <a:cxnLst/>
            <a:rect l="l" t="t" r="r" b="b"/>
            <a:pathLst>
              <a:path w="2799147" h="440074">
                <a:moveTo>
                  <a:pt x="0" y="0"/>
                </a:moveTo>
                <a:lnTo>
                  <a:pt x="2799146" y="0"/>
                </a:lnTo>
                <a:lnTo>
                  <a:pt x="2799146" y="440074"/>
                </a:lnTo>
                <a:lnTo>
                  <a:pt x="0" y="440074"/>
                </a:lnTo>
                <a:lnTo>
                  <a:pt x="0" y="0"/>
                </a:lnTo>
                <a:close/>
              </a:path>
            </a:pathLst>
          </a:custGeom>
          <a:blipFill>
            <a:blip r:embed="rId2"/>
            <a:stretch>
              <a:fillRect t="-25622"/>
            </a:stretch>
          </a:blipFill>
        </p:spPr>
      </p:sp>
      <p:grpSp>
        <p:nvGrpSpPr>
          <p:cNvPr id="12" name="Group 12"/>
          <p:cNvGrpSpPr/>
          <p:nvPr/>
        </p:nvGrpSpPr>
        <p:grpSpPr>
          <a:xfrm>
            <a:off x="12924060" y="7191421"/>
            <a:ext cx="2799147" cy="2799147"/>
            <a:chOff x="0" y="0"/>
            <a:chExt cx="6350000" cy="6350000"/>
          </a:xfrm>
        </p:grpSpPr>
        <p:sp>
          <p:nvSpPr>
            <p:cNvPr id="13" name="Freeform 13"/>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6"/>
              <a:stretch>
                <a:fillRect t="-16653" b="-16653"/>
              </a:stretch>
            </a:blipFill>
          </p:spPr>
        </p:sp>
      </p:grpSp>
      <p:sp>
        <p:nvSpPr>
          <p:cNvPr id="14" name="Freeform 14"/>
          <p:cNvSpPr/>
          <p:nvPr/>
        </p:nvSpPr>
        <p:spPr>
          <a:xfrm>
            <a:off x="12924060" y="6382896"/>
            <a:ext cx="2799147" cy="440074"/>
          </a:xfrm>
          <a:custGeom>
            <a:avLst/>
            <a:gdLst/>
            <a:ahLst/>
            <a:cxnLst/>
            <a:rect l="l" t="t" r="r" b="b"/>
            <a:pathLst>
              <a:path w="2799147" h="440074">
                <a:moveTo>
                  <a:pt x="0" y="0"/>
                </a:moveTo>
                <a:lnTo>
                  <a:pt x="2799146" y="0"/>
                </a:lnTo>
                <a:lnTo>
                  <a:pt x="2799146" y="440074"/>
                </a:lnTo>
                <a:lnTo>
                  <a:pt x="0" y="440074"/>
                </a:lnTo>
                <a:lnTo>
                  <a:pt x="0" y="0"/>
                </a:lnTo>
                <a:close/>
              </a:path>
            </a:pathLst>
          </a:custGeom>
          <a:blipFill>
            <a:blip r:embed="rId2"/>
            <a:stretch>
              <a:fillRect t="-25622"/>
            </a:stretch>
          </a:blipFill>
        </p:spPr>
      </p:sp>
      <p:grpSp>
        <p:nvGrpSpPr>
          <p:cNvPr id="15" name="Group 15"/>
          <p:cNvGrpSpPr/>
          <p:nvPr/>
        </p:nvGrpSpPr>
        <p:grpSpPr>
          <a:xfrm>
            <a:off x="12924060" y="3727391"/>
            <a:ext cx="2799147" cy="2799147"/>
            <a:chOff x="0" y="0"/>
            <a:chExt cx="6350000" cy="6350000"/>
          </a:xfrm>
        </p:grpSpPr>
        <p:sp>
          <p:nvSpPr>
            <p:cNvPr id="16" name="Freeform 16"/>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7"/>
              <a:stretch>
                <a:fillRect l="-16680" r="-16680"/>
              </a:stretch>
            </a:blipFill>
          </p:spPr>
        </p:sp>
      </p:grpSp>
      <p:sp>
        <p:nvSpPr>
          <p:cNvPr id="17" name="Freeform 17"/>
          <p:cNvSpPr/>
          <p:nvPr/>
        </p:nvSpPr>
        <p:spPr>
          <a:xfrm>
            <a:off x="12924060" y="2915843"/>
            <a:ext cx="2799147" cy="440074"/>
          </a:xfrm>
          <a:custGeom>
            <a:avLst/>
            <a:gdLst/>
            <a:ahLst/>
            <a:cxnLst/>
            <a:rect l="l" t="t" r="r" b="b"/>
            <a:pathLst>
              <a:path w="2799147" h="440074">
                <a:moveTo>
                  <a:pt x="0" y="0"/>
                </a:moveTo>
                <a:lnTo>
                  <a:pt x="2799146" y="0"/>
                </a:lnTo>
                <a:lnTo>
                  <a:pt x="2799146" y="440073"/>
                </a:lnTo>
                <a:lnTo>
                  <a:pt x="0" y="440073"/>
                </a:lnTo>
                <a:lnTo>
                  <a:pt x="0" y="0"/>
                </a:lnTo>
                <a:close/>
              </a:path>
            </a:pathLst>
          </a:custGeom>
          <a:blipFill>
            <a:blip r:embed="rId2"/>
            <a:stretch>
              <a:fillRect t="-25622"/>
            </a:stretch>
          </a:blipFill>
        </p:spPr>
      </p:sp>
      <p:grpSp>
        <p:nvGrpSpPr>
          <p:cNvPr id="18" name="Group 18"/>
          <p:cNvGrpSpPr/>
          <p:nvPr/>
        </p:nvGrpSpPr>
        <p:grpSpPr>
          <a:xfrm>
            <a:off x="12924060" y="260338"/>
            <a:ext cx="2799147" cy="2799147"/>
            <a:chOff x="0" y="0"/>
            <a:chExt cx="6350000" cy="6350000"/>
          </a:xfrm>
        </p:grpSpPr>
        <p:sp>
          <p:nvSpPr>
            <p:cNvPr id="19" name="Freeform 19"/>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8"/>
              <a:stretch>
                <a:fillRect l="-16680" r="-16679"/>
              </a:stretch>
            </a:blipFill>
          </p:spPr>
        </p:sp>
      </p:grpSp>
      <p:sp>
        <p:nvSpPr>
          <p:cNvPr id="20" name="Freeform 20"/>
          <p:cNvSpPr/>
          <p:nvPr/>
        </p:nvSpPr>
        <p:spPr>
          <a:xfrm>
            <a:off x="16189931" y="7929174"/>
            <a:ext cx="2799147" cy="440074"/>
          </a:xfrm>
          <a:custGeom>
            <a:avLst/>
            <a:gdLst/>
            <a:ahLst/>
            <a:cxnLst/>
            <a:rect l="l" t="t" r="r" b="b"/>
            <a:pathLst>
              <a:path w="2799147" h="440074">
                <a:moveTo>
                  <a:pt x="0" y="0"/>
                </a:moveTo>
                <a:lnTo>
                  <a:pt x="2799147" y="0"/>
                </a:lnTo>
                <a:lnTo>
                  <a:pt x="2799147" y="440073"/>
                </a:lnTo>
                <a:lnTo>
                  <a:pt x="0" y="440073"/>
                </a:lnTo>
                <a:lnTo>
                  <a:pt x="0" y="0"/>
                </a:lnTo>
                <a:close/>
              </a:path>
            </a:pathLst>
          </a:custGeom>
          <a:blipFill>
            <a:blip r:embed="rId2"/>
            <a:stretch>
              <a:fillRect t="-25622"/>
            </a:stretch>
          </a:blipFill>
        </p:spPr>
      </p:sp>
      <p:grpSp>
        <p:nvGrpSpPr>
          <p:cNvPr id="21" name="Group 21"/>
          <p:cNvGrpSpPr/>
          <p:nvPr/>
        </p:nvGrpSpPr>
        <p:grpSpPr>
          <a:xfrm>
            <a:off x="16189931" y="5273669"/>
            <a:ext cx="2799147" cy="2799147"/>
            <a:chOff x="0" y="0"/>
            <a:chExt cx="6350000" cy="6350000"/>
          </a:xfrm>
        </p:grpSpPr>
        <p:sp>
          <p:nvSpPr>
            <p:cNvPr id="22" name="Freeform 22"/>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9"/>
              <a:stretch>
                <a:fillRect l="-16680" r="-16679"/>
              </a:stretch>
            </a:blipFill>
          </p:spPr>
        </p:sp>
      </p:grpSp>
      <p:sp>
        <p:nvSpPr>
          <p:cNvPr id="23" name="Freeform 23"/>
          <p:cNvSpPr/>
          <p:nvPr/>
        </p:nvSpPr>
        <p:spPr>
          <a:xfrm>
            <a:off x="16189931" y="4465144"/>
            <a:ext cx="2799147" cy="440074"/>
          </a:xfrm>
          <a:custGeom>
            <a:avLst/>
            <a:gdLst/>
            <a:ahLst/>
            <a:cxnLst/>
            <a:rect l="l" t="t" r="r" b="b"/>
            <a:pathLst>
              <a:path w="2799147" h="440074">
                <a:moveTo>
                  <a:pt x="0" y="0"/>
                </a:moveTo>
                <a:lnTo>
                  <a:pt x="2799147" y="0"/>
                </a:lnTo>
                <a:lnTo>
                  <a:pt x="2799147" y="440073"/>
                </a:lnTo>
                <a:lnTo>
                  <a:pt x="0" y="440073"/>
                </a:lnTo>
                <a:lnTo>
                  <a:pt x="0" y="0"/>
                </a:lnTo>
                <a:close/>
              </a:path>
            </a:pathLst>
          </a:custGeom>
          <a:blipFill>
            <a:blip r:embed="rId2"/>
            <a:stretch>
              <a:fillRect t="-25622"/>
            </a:stretch>
          </a:blipFill>
        </p:spPr>
      </p:sp>
      <p:grpSp>
        <p:nvGrpSpPr>
          <p:cNvPr id="24" name="Group 24"/>
          <p:cNvGrpSpPr/>
          <p:nvPr/>
        </p:nvGrpSpPr>
        <p:grpSpPr>
          <a:xfrm>
            <a:off x="16189931" y="1809639"/>
            <a:ext cx="2799147" cy="2799147"/>
            <a:chOff x="0" y="0"/>
            <a:chExt cx="6350000" cy="6350000"/>
          </a:xfrm>
        </p:grpSpPr>
        <p:sp>
          <p:nvSpPr>
            <p:cNvPr id="25" name="Freeform 25"/>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10"/>
              <a:stretch>
                <a:fillRect l="-16680" r="-16680"/>
              </a:stretch>
            </a:blipFill>
          </p:spPr>
        </p:sp>
      </p:grpSp>
      <p:sp>
        <p:nvSpPr>
          <p:cNvPr id="26" name="Freeform 26"/>
          <p:cNvSpPr/>
          <p:nvPr/>
        </p:nvSpPr>
        <p:spPr>
          <a:xfrm>
            <a:off x="16189931" y="998090"/>
            <a:ext cx="2799147" cy="440074"/>
          </a:xfrm>
          <a:custGeom>
            <a:avLst/>
            <a:gdLst/>
            <a:ahLst/>
            <a:cxnLst/>
            <a:rect l="l" t="t" r="r" b="b"/>
            <a:pathLst>
              <a:path w="2799147" h="440074">
                <a:moveTo>
                  <a:pt x="0" y="0"/>
                </a:moveTo>
                <a:lnTo>
                  <a:pt x="2799147" y="0"/>
                </a:lnTo>
                <a:lnTo>
                  <a:pt x="2799147" y="440074"/>
                </a:lnTo>
                <a:lnTo>
                  <a:pt x="0" y="440074"/>
                </a:lnTo>
                <a:lnTo>
                  <a:pt x="0" y="0"/>
                </a:lnTo>
                <a:close/>
              </a:path>
            </a:pathLst>
          </a:custGeom>
          <a:blipFill>
            <a:blip r:embed="rId2"/>
            <a:stretch>
              <a:fillRect t="-25622"/>
            </a:stretch>
          </a:blipFill>
        </p:spPr>
      </p:sp>
      <p:grpSp>
        <p:nvGrpSpPr>
          <p:cNvPr id="27" name="Group 27"/>
          <p:cNvGrpSpPr/>
          <p:nvPr/>
        </p:nvGrpSpPr>
        <p:grpSpPr>
          <a:xfrm>
            <a:off x="16189931" y="-1657415"/>
            <a:ext cx="2799147" cy="2799147"/>
            <a:chOff x="0" y="0"/>
            <a:chExt cx="6350000" cy="6350000"/>
          </a:xfrm>
        </p:grpSpPr>
        <p:sp>
          <p:nvSpPr>
            <p:cNvPr id="28" name="Freeform 28"/>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11"/>
              <a:stretch>
                <a:fillRect l="-30016" r="-30016"/>
              </a:stretch>
            </a:blipFill>
          </p:spPr>
        </p:sp>
      </p:grpSp>
      <p:grpSp>
        <p:nvGrpSpPr>
          <p:cNvPr id="29" name="Group 29"/>
          <p:cNvGrpSpPr/>
          <p:nvPr/>
        </p:nvGrpSpPr>
        <p:grpSpPr>
          <a:xfrm>
            <a:off x="16189931" y="8703201"/>
            <a:ext cx="2799147" cy="2799147"/>
            <a:chOff x="0" y="0"/>
            <a:chExt cx="6350000" cy="6350000"/>
          </a:xfrm>
        </p:grpSpPr>
        <p:sp>
          <p:nvSpPr>
            <p:cNvPr id="30" name="Freeform 30"/>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lnTo>
                    <a:pt x="6350000" y="5956300"/>
                  </a:lnTo>
                  <a:cubicBezTo>
                    <a:pt x="6350000" y="6174740"/>
                    <a:pt x="6173470" y="6351270"/>
                    <a:pt x="5955030" y="6351270"/>
                  </a:cubicBezTo>
                  <a:lnTo>
                    <a:pt x="394970" y="6351270"/>
                  </a:lnTo>
                  <a:cubicBezTo>
                    <a:pt x="176530" y="6350000"/>
                    <a:pt x="0" y="6173470"/>
                    <a:pt x="0" y="5955030"/>
                  </a:cubicBezTo>
                  <a:close/>
                </a:path>
              </a:pathLst>
            </a:custGeom>
            <a:blipFill>
              <a:blip r:embed="rId12"/>
              <a:stretch>
                <a:fillRect t="-16653" b="-16653"/>
              </a:stretch>
            </a:blipFill>
          </p:spPr>
        </p:sp>
      </p:grpSp>
      <p:sp>
        <p:nvSpPr>
          <p:cNvPr id="31" name="TextBox 31"/>
          <p:cNvSpPr txBox="1"/>
          <p:nvPr/>
        </p:nvSpPr>
        <p:spPr>
          <a:xfrm>
            <a:off x="2240447" y="8073011"/>
            <a:ext cx="6229167" cy="754970"/>
          </a:xfrm>
          <a:prstGeom prst="rect">
            <a:avLst/>
          </a:prstGeom>
        </p:spPr>
        <p:txBody>
          <a:bodyPr lIns="0" tIns="0" rIns="0" bIns="0" rtlCol="0" anchor="t">
            <a:spAutoFit/>
          </a:bodyPr>
          <a:lstStyle/>
          <a:p>
            <a:pPr marL="0" lvl="0" indent="0" algn="ctr">
              <a:lnSpc>
                <a:spcPts val="6174"/>
              </a:lnSpc>
              <a:spcBef>
                <a:spcPct val="0"/>
              </a:spcBef>
            </a:pPr>
            <a:r>
              <a:rPr lang="en-US" sz="4474" u="none" strike="noStrike" spc="-89">
                <a:solidFill>
                  <a:srgbClr val="191919"/>
                </a:solidFill>
                <a:latin typeface="Open Sauce"/>
              </a:rPr>
              <a:t>Thank's For Watching</a:t>
            </a:r>
          </a:p>
        </p:txBody>
      </p:sp>
      <p:sp>
        <p:nvSpPr>
          <p:cNvPr id="32" name="TextBox 32"/>
          <p:cNvSpPr txBox="1"/>
          <p:nvPr/>
        </p:nvSpPr>
        <p:spPr>
          <a:xfrm>
            <a:off x="1745654" y="8910003"/>
            <a:ext cx="7579619" cy="629919"/>
          </a:xfrm>
          <a:prstGeom prst="rect">
            <a:avLst/>
          </a:prstGeom>
        </p:spPr>
        <p:txBody>
          <a:bodyPr lIns="0" tIns="0" rIns="0" bIns="0" rtlCol="0" anchor="t">
            <a:spAutoFit/>
          </a:bodyPr>
          <a:lstStyle/>
          <a:p>
            <a:pPr algn="ctr">
              <a:lnSpc>
                <a:spcPts val="5180"/>
              </a:lnSpc>
            </a:pPr>
            <a:r>
              <a:rPr lang="en-US" sz="3700">
                <a:solidFill>
                  <a:srgbClr val="AD49FB"/>
                </a:solidFill>
                <a:latin typeface="DM Sans Italics"/>
              </a:rPr>
              <a:t>Teamwork makes a dream work</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850</Words>
  <Application>Microsoft Macintosh PowerPoint</Application>
  <PresentationFormat>Custom</PresentationFormat>
  <Paragraphs>82</Paragraphs>
  <Slides>14</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14</vt:i4>
      </vt:variant>
    </vt:vector>
  </HeadingPairs>
  <TitlesOfParts>
    <vt:vector size="27" baseType="lpstr">
      <vt:lpstr>Open Sauce Bold</vt:lpstr>
      <vt:lpstr>Times New Roman</vt:lpstr>
      <vt:lpstr>Arial</vt:lpstr>
      <vt:lpstr>Open Sauce</vt:lpstr>
      <vt:lpstr>Open Sauce Bold Italics</vt:lpstr>
      <vt:lpstr>Helvetica World</vt:lpstr>
      <vt:lpstr>DM Sans Italics</vt:lpstr>
      <vt:lpstr>Helvetica World Bold</vt:lpstr>
      <vt:lpstr>Akzidenz-Grotesk</vt:lpstr>
      <vt:lpstr>Calibri</vt:lpstr>
      <vt:lpstr>DM Sans Bold</vt:lpstr>
      <vt:lpstr>DM 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Aberantni krvni sudovi - Naida</dc:title>
  <cp:lastModifiedBy>Naida Morić</cp:lastModifiedBy>
  <cp:revision>2</cp:revision>
  <dcterms:created xsi:type="dcterms:W3CDTF">2006-08-16T00:00:00Z</dcterms:created>
  <dcterms:modified xsi:type="dcterms:W3CDTF">2024-08-22T19:55:21Z</dcterms:modified>
  <dc:identifier>DAGEDf9_Zd8</dc:identifier>
</cp:coreProperties>
</file>