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7" r:id="rId2"/>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3E9E4"/>
    <a:srgbClr val="DBF3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traortdoktori\Desktop\Danilo\Rad%201.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1400" b="0" i="0" u="none" strike="noStrike" kern="1200" spc="0" baseline="0">
                <a:solidFill>
                  <a:schemeClr val="tx1">
                    <a:lumMod val="65000"/>
                    <a:lumOff val="35000"/>
                  </a:schemeClr>
                </a:solidFill>
                <a:latin typeface="+mn-lt"/>
                <a:ea typeface="+mn-ea"/>
                <a:cs typeface="+mn-cs"/>
              </a:defRPr>
            </a:pPr>
            <a:r>
              <a:rPr lang="en-US" sz="1200" dirty="0" smtClean="0"/>
              <a:t>VAS</a:t>
            </a:r>
            <a:r>
              <a:rPr lang="sr-Latn-RS" sz="1200" dirty="0" smtClean="0"/>
              <a:t> </a:t>
            </a:r>
            <a:r>
              <a:rPr lang="sr-Latn-RS" sz="1200" dirty="0"/>
              <a:t>boli</a:t>
            </a:r>
            <a:endParaRPr lang="en-US" sz="1200" dirty="0"/>
          </a:p>
        </c:rich>
      </c:tx>
      <c:layout>
        <c:manualLayout>
          <c:xMode val="edge"/>
          <c:yMode val="edge"/>
          <c:x val="0.42134136916565879"/>
          <c:y val="2.2794093084796078E-2"/>
        </c:manualLayout>
      </c:layout>
      <c:overlay val="0"/>
      <c:spPr>
        <a:noFill/>
        <a:ln>
          <a:noFill/>
        </a:ln>
        <a:effectLst/>
      </c:spPr>
      <c:txPr>
        <a:bodyPr rot="0" spcFirstLastPara="1" vertOverflow="ellipsis" vert="horz" wrap="square" anchor="ctr" anchorCtr="1"/>
        <a:lstStyle/>
        <a:p>
          <a:pPr algn="ct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Sheet1!$G$2</c:f>
              <c:strCache>
                <c:ptCount val="1"/>
                <c:pt idx="0">
                  <c:v> LIA grupa</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strRef>
              <c:f>Sheet1!$H$1:$K$1</c:f>
              <c:strCache>
                <c:ptCount val="4"/>
                <c:pt idx="0">
                  <c:v>I dan</c:v>
                </c:pt>
                <c:pt idx="1">
                  <c:v>II dan</c:v>
                </c:pt>
                <c:pt idx="2">
                  <c:v>III dan</c:v>
                </c:pt>
                <c:pt idx="3">
                  <c:v>IV dan</c:v>
                </c:pt>
              </c:strCache>
            </c:strRef>
          </c:cat>
          <c:val>
            <c:numRef>
              <c:f>Sheet1!$H$2:$K$2</c:f>
              <c:numCache>
                <c:formatCode>General</c:formatCode>
                <c:ptCount val="4"/>
                <c:pt idx="0">
                  <c:v>5.3188405797101446</c:v>
                </c:pt>
                <c:pt idx="1">
                  <c:v>4.8382352941176467</c:v>
                </c:pt>
                <c:pt idx="2">
                  <c:v>3.1470588235294117</c:v>
                </c:pt>
                <c:pt idx="3">
                  <c:v>2.8382352941176472</c:v>
                </c:pt>
              </c:numCache>
            </c:numRef>
          </c:val>
          <c:smooth val="0"/>
          <c:extLst>
            <c:ext xmlns:c16="http://schemas.microsoft.com/office/drawing/2014/chart" uri="{C3380CC4-5D6E-409C-BE32-E72D297353CC}">
              <c16:uniqueId val="{00000000-0FBC-455A-A064-8FEAFF431F75}"/>
            </c:ext>
          </c:extLst>
        </c:ser>
        <c:ser>
          <c:idx val="1"/>
          <c:order val="1"/>
          <c:tx>
            <c:strRef>
              <c:f>Sheet1!$G$3</c:f>
              <c:strCache>
                <c:ptCount val="1"/>
                <c:pt idx="0">
                  <c:v>Kontrola</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f>Sheet1!$H$1:$K$1</c:f>
              <c:strCache>
                <c:ptCount val="4"/>
                <c:pt idx="0">
                  <c:v>I dan</c:v>
                </c:pt>
                <c:pt idx="1">
                  <c:v>II dan</c:v>
                </c:pt>
                <c:pt idx="2">
                  <c:v>III dan</c:v>
                </c:pt>
                <c:pt idx="3">
                  <c:v>IV dan</c:v>
                </c:pt>
              </c:strCache>
            </c:strRef>
          </c:cat>
          <c:val>
            <c:numRef>
              <c:f>Sheet1!$H$3:$K$3</c:f>
              <c:numCache>
                <c:formatCode>General</c:formatCode>
                <c:ptCount val="4"/>
                <c:pt idx="0">
                  <c:v>7.25</c:v>
                </c:pt>
                <c:pt idx="1">
                  <c:v>6.4852941176470589</c:v>
                </c:pt>
                <c:pt idx="2">
                  <c:v>3.4117647058823528</c:v>
                </c:pt>
                <c:pt idx="3">
                  <c:v>2.8823529411764706</c:v>
                </c:pt>
              </c:numCache>
            </c:numRef>
          </c:val>
          <c:smooth val="0"/>
          <c:extLst>
            <c:ext xmlns:c16="http://schemas.microsoft.com/office/drawing/2014/chart" uri="{C3380CC4-5D6E-409C-BE32-E72D297353CC}">
              <c16:uniqueId val="{00000001-0FBC-455A-A064-8FEAFF431F75}"/>
            </c:ext>
          </c:extLst>
        </c:ser>
        <c:dLbls>
          <c:showLegendKey val="0"/>
          <c:showVal val="0"/>
          <c:showCatName val="0"/>
          <c:showSerName val="0"/>
          <c:showPercent val="0"/>
          <c:showBubbleSize val="0"/>
        </c:dLbls>
        <c:marker val="1"/>
        <c:smooth val="0"/>
        <c:axId val="102480528"/>
        <c:axId val="102480944"/>
      </c:lineChart>
      <c:catAx>
        <c:axId val="1024805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02480944"/>
        <c:crosses val="autoZero"/>
        <c:auto val="1"/>
        <c:lblAlgn val="ctr"/>
        <c:lblOffset val="100"/>
        <c:noMultiLvlLbl val="0"/>
      </c:catAx>
      <c:valAx>
        <c:axId val="1024809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02480528"/>
        <c:crosses val="autoZero"/>
        <c:crossBetween val="between"/>
      </c:valAx>
      <c:spPr>
        <a:noFill/>
        <a:ln>
          <a:noFill/>
        </a:ln>
        <a:effectLst/>
      </c:spPr>
    </c:plotArea>
    <c:legend>
      <c:legendPos val="b"/>
      <c:layout>
        <c:manualLayout>
          <c:xMode val="edge"/>
          <c:yMode val="edge"/>
          <c:x val="0.26902460902239261"/>
          <c:y val="0.87618741316798709"/>
          <c:w val="0.44200590551181101"/>
          <c:h val="8.6535797608632253E-2"/>
        </c:manualLayout>
      </c:layout>
      <c:overlay val="0"/>
      <c:spPr>
        <a:solidFill>
          <a:schemeClr val="bg1"/>
        </a:solid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97899-E9A0-0F98-E56D-AF62436593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sr-Cyrl-BA"/>
          </a:p>
        </p:txBody>
      </p:sp>
      <p:sp>
        <p:nvSpPr>
          <p:cNvPr id="3" name="Subtitle 2">
            <a:extLst>
              <a:ext uri="{FF2B5EF4-FFF2-40B4-BE49-F238E27FC236}">
                <a16:creationId xmlns:a16="http://schemas.microsoft.com/office/drawing/2014/main" id="{02F3E90D-ED1D-FC05-998D-B3A0B0CB23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sr-Cyrl-BA"/>
          </a:p>
        </p:txBody>
      </p:sp>
      <p:sp>
        <p:nvSpPr>
          <p:cNvPr id="4" name="Date Placeholder 3">
            <a:extLst>
              <a:ext uri="{FF2B5EF4-FFF2-40B4-BE49-F238E27FC236}">
                <a16:creationId xmlns:a16="http://schemas.microsoft.com/office/drawing/2014/main" id="{5009D759-7BB5-5977-6FC2-7F834E9735BC}"/>
              </a:ext>
            </a:extLst>
          </p:cNvPr>
          <p:cNvSpPr>
            <a:spLocks noGrp="1"/>
          </p:cNvSpPr>
          <p:nvPr>
            <p:ph type="dt" sz="half" idx="10"/>
          </p:nvPr>
        </p:nvSpPr>
        <p:spPr/>
        <p:txBody>
          <a:bodyPr/>
          <a:lstStyle/>
          <a:p>
            <a:fld id="{098A0168-EB40-45AF-89A1-87DE0A55FFC6}" type="datetime1">
              <a:rPr lang="en-US" smtClean="0"/>
              <a:pPr/>
              <a:t>6/26/2023</a:t>
            </a:fld>
            <a:endParaRPr lang="en-US"/>
          </a:p>
        </p:txBody>
      </p:sp>
      <p:sp>
        <p:nvSpPr>
          <p:cNvPr id="5" name="Footer Placeholder 4">
            <a:extLst>
              <a:ext uri="{FF2B5EF4-FFF2-40B4-BE49-F238E27FC236}">
                <a16:creationId xmlns:a16="http://schemas.microsoft.com/office/drawing/2014/main" id="{12181DC5-CBF8-A92A-5A06-4C0D229CAF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F2D9E3-2193-EA6A-59ED-B2F24769D0A7}"/>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1345720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0B736-3C26-6620-09E1-9DBDA2BC5F3C}"/>
              </a:ext>
            </a:extLst>
          </p:cNvPr>
          <p:cNvSpPr>
            <a:spLocks noGrp="1"/>
          </p:cNvSpPr>
          <p:nvPr>
            <p:ph type="title"/>
          </p:nvPr>
        </p:nvSpPr>
        <p:spPr/>
        <p:txBody>
          <a:bodyPr/>
          <a:lstStyle/>
          <a:p>
            <a:r>
              <a:rPr lang="en-US"/>
              <a:t>Click to edit Master title style</a:t>
            </a:r>
            <a:endParaRPr lang="sr-Cyrl-BA"/>
          </a:p>
        </p:txBody>
      </p:sp>
      <p:sp>
        <p:nvSpPr>
          <p:cNvPr id="3" name="Content Placeholder 2">
            <a:extLst>
              <a:ext uri="{FF2B5EF4-FFF2-40B4-BE49-F238E27FC236}">
                <a16:creationId xmlns:a16="http://schemas.microsoft.com/office/drawing/2014/main" id="{F94E7979-3E77-EDC1-52C9-5BD4C7EC77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Cyrl-BA"/>
          </a:p>
        </p:txBody>
      </p:sp>
      <p:sp>
        <p:nvSpPr>
          <p:cNvPr id="4" name="Date Placeholder 3">
            <a:extLst>
              <a:ext uri="{FF2B5EF4-FFF2-40B4-BE49-F238E27FC236}">
                <a16:creationId xmlns:a16="http://schemas.microsoft.com/office/drawing/2014/main" id="{2CAEEFEB-8BB4-FC06-0656-EED48F830AAF}"/>
              </a:ext>
            </a:extLst>
          </p:cNvPr>
          <p:cNvSpPr>
            <a:spLocks noGrp="1"/>
          </p:cNvSpPr>
          <p:nvPr>
            <p:ph type="dt" sz="half" idx="10"/>
          </p:nvPr>
        </p:nvSpPr>
        <p:spPr/>
        <p:txBody>
          <a:bodyPr/>
          <a:lstStyle/>
          <a:p>
            <a:fld id="{BE0A88F0-556B-4BB7-8AAB-D63AEB65C662}" type="datetime1">
              <a:rPr lang="en-US" smtClean="0"/>
              <a:pPr/>
              <a:t>6/26/2023</a:t>
            </a:fld>
            <a:endParaRPr lang="en-US"/>
          </a:p>
        </p:txBody>
      </p:sp>
      <p:sp>
        <p:nvSpPr>
          <p:cNvPr id="5" name="Footer Placeholder 4">
            <a:extLst>
              <a:ext uri="{FF2B5EF4-FFF2-40B4-BE49-F238E27FC236}">
                <a16:creationId xmlns:a16="http://schemas.microsoft.com/office/drawing/2014/main" id="{CCB5181C-5911-418E-268F-DC5B46BCB2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5BA557-16CB-09BC-5305-32147C6D89E9}"/>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4026436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AB8C6-335C-A966-A112-79146B334E0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sr-Cyrl-BA"/>
          </a:p>
        </p:txBody>
      </p:sp>
      <p:sp>
        <p:nvSpPr>
          <p:cNvPr id="3" name="Text Placeholder 2">
            <a:extLst>
              <a:ext uri="{FF2B5EF4-FFF2-40B4-BE49-F238E27FC236}">
                <a16:creationId xmlns:a16="http://schemas.microsoft.com/office/drawing/2014/main" id="{37683F0B-157F-0BB4-B05A-E0324DFDB26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C6CDBB-7F24-39C0-1ECB-09CCDE0646C5}"/>
              </a:ext>
            </a:extLst>
          </p:cNvPr>
          <p:cNvSpPr>
            <a:spLocks noGrp="1"/>
          </p:cNvSpPr>
          <p:nvPr>
            <p:ph type="dt" sz="half" idx="10"/>
          </p:nvPr>
        </p:nvSpPr>
        <p:spPr/>
        <p:txBody>
          <a:bodyPr/>
          <a:lstStyle/>
          <a:p>
            <a:fld id="{60E05506-6815-4E0E-B1DE-ECA35C2016DF}" type="datetime1">
              <a:rPr lang="en-US" smtClean="0"/>
              <a:pPr/>
              <a:t>6/26/2023</a:t>
            </a:fld>
            <a:endParaRPr lang="en-US"/>
          </a:p>
        </p:txBody>
      </p:sp>
      <p:sp>
        <p:nvSpPr>
          <p:cNvPr id="5" name="Footer Placeholder 4">
            <a:extLst>
              <a:ext uri="{FF2B5EF4-FFF2-40B4-BE49-F238E27FC236}">
                <a16:creationId xmlns:a16="http://schemas.microsoft.com/office/drawing/2014/main" id="{6F1A63D7-8B95-07D6-DA96-E70512DBCF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FABD10-6838-76E2-B5C7-E1417C9C36D7}"/>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195415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85C43-0AD8-3C4A-DE39-9E9475B4B81B}"/>
              </a:ext>
            </a:extLst>
          </p:cNvPr>
          <p:cNvSpPr>
            <a:spLocks noGrp="1"/>
          </p:cNvSpPr>
          <p:nvPr>
            <p:ph type="title"/>
          </p:nvPr>
        </p:nvSpPr>
        <p:spPr/>
        <p:txBody>
          <a:bodyPr/>
          <a:lstStyle/>
          <a:p>
            <a:r>
              <a:rPr lang="en-US"/>
              <a:t>Click to edit Master title style</a:t>
            </a:r>
            <a:endParaRPr lang="sr-Cyrl-BA"/>
          </a:p>
        </p:txBody>
      </p:sp>
      <p:sp>
        <p:nvSpPr>
          <p:cNvPr id="3" name="Content Placeholder 2">
            <a:extLst>
              <a:ext uri="{FF2B5EF4-FFF2-40B4-BE49-F238E27FC236}">
                <a16:creationId xmlns:a16="http://schemas.microsoft.com/office/drawing/2014/main" id="{82D7FA81-B250-F16B-1FB8-599B784AEB1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Cyrl-BA"/>
          </a:p>
        </p:txBody>
      </p:sp>
      <p:sp>
        <p:nvSpPr>
          <p:cNvPr id="4" name="Content Placeholder 3">
            <a:extLst>
              <a:ext uri="{FF2B5EF4-FFF2-40B4-BE49-F238E27FC236}">
                <a16:creationId xmlns:a16="http://schemas.microsoft.com/office/drawing/2014/main" id="{779489E2-E8EC-C589-3911-6902FFC5C75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Cyrl-BA"/>
          </a:p>
        </p:txBody>
      </p:sp>
      <p:sp>
        <p:nvSpPr>
          <p:cNvPr id="5" name="Date Placeholder 4">
            <a:extLst>
              <a:ext uri="{FF2B5EF4-FFF2-40B4-BE49-F238E27FC236}">
                <a16:creationId xmlns:a16="http://schemas.microsoft.com/office/drawing/2014/main" id="{6D44FD5D-379A-CBD5-0DB3-974A23E8C574}"/>
              </a:ext>
            </a:extLst>
          </p:cNvPr>
          <p:cNvSpPr>
            <a:spLocks noGrp="1"/>
          </p:cNvSpPr>
          <p:nvPr>
            <p:ph type="dt" sz="half" idx="10"/>
          </p:nvPr>
        </p:nvSpPr>
        <p:spPr/>
        <p:txBody>
          <a:bodyPr/>
          <a:lstStyle/>
          <a:p>
            <a:fld id="{FC6E85F7-A724-48A4-9D33-CEBC5174E865}" type="datetime1">
              <a:rPr lang="en-US" smtClean="0"/>
              <a:pPr/>
              <a:t>6/26/2023</a:t>
            </a:fld>
            <a:endParaRPr lang="en-US"/>
          </a:p>
        </p:txBody>
      </p:sp>
      <p:sp>
        <p:nvSpPr>
          <p:cNvPr id="6" name="Footer Placeholder 5">
            <a:extLst>
              <a:ext uri="{FF2B5EF4-FFF2-40B4-BE49-F238E27FC236}">
                <a16:creationId xmlns:a16="http://schemas.microsoft.com/office/drawing/2014/main" id="{43E4796E-0D1C-BE7D-A54F-0738C9388C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58829F-3790-B300-0001-528AA981F42C}"/>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3701819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8175A-6410-7FD3-4190-A5E9E9527E51}"/>
              </a:ext>
            </a:extLst>
          </p:cNvPr>
          <p:cNvSpPr>
            <a:spLocks noGrp="1"/>
          </p:cNvSpPr>
          <p:nvPr>
            <p:ph type="title"/>
          </p:nvPr>
        </p:nvSpPr>
        <p:spPr>
          <a:xfrm>
            <a:off x="839788" y="365125"/>
            <a:ext cx="10515600" cy="1325563"/>
          </a:xfrm>
        </p:spPr>
        <p:txBody>
          <a:bodyPr/>
          <a:lstStyle/>
          <a:p>
            <a:r>
              <a:rPr lang="en-US"/>
              <a:t>Click to edit Master title style</a:t>
            </a:r>
            <a:endParaRPr lang="sr-Cyrl-BA"/>
          </a:p>
        </p:txBody>
      </p:sp>
      <p:sp>
        <p:nvSpPr>
          <p:cNvPr id="3" name="Text Placeholder 2">
            <a:extLst>
              <a:ext uri="{FF2B5EF4-FFF2-40B4-BE49-F238E27FC236}">
                <a16:creationId xmlns:a16="http://schemas.microsoft.com/office/drawing/2014/main" id="{2DA89A52-280B-C2C6-E3A9-327EF91E33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C0FC4A-05C7-9D88-4A07-C96501F18F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Cyrl-BA"/>
          </a:p>
        </p:txBody>
      </p:sp>
      <p:sp>
        <p:nvSpPr>
          <p:cNvPr id="5" name="Text Placeholder 4">
            <a:extLst>
              <a:ext uri="{FF2B5EF4-FFF2-40B4-BE49-F238E27FC236}">
                <a16:creationId xmlns:a16="http://schemas.microsoft.com/office/drawing/2014/main" id="{42C2A7A0-5806-8CD8-8C0E-959D36ED61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E9A035-EF23-FBEE-9A64-30C213D6C5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Cyrl-BA"/>
          </a:p>
        </p:txBody>
      </p:sp>
      <p:sp>
        <p:nvSpPr>
          <p:cNvPr id="7" name="Date Placeholder 6">
            <a:extLst>
              <a:ext uri="{FF2B5EF4-FFF2-40B4-BE49-F238E27FC236}">
                <a16:creationId xmlns:a16="http://schemas.microsoft.com/office/drawing/2014/main" id="{6F2CA046-18AF-6871-09B5-035A247C0A52}"/>
              </a:ext>
            </a:extLst>
          </p:cNvPr>
          <p:cNvSpPr>
            <a:spLocks noGrp="1"/>
          </p:cNvSpPr>
          <p:nvPr>
            <p:ph type="dt" sz="half" idx="10"/>
          </p:nvPr>
        </p:nvSpPr>
        <p:spPr/>
        <p:txBody>
          <a:bodyPr/>
          <a:lstStyle/>
          <a:p>
            <a:fld id="{42806E7A-BDD3-46A3-BEE2-EB821F9236B4}" type="datetime1">
              <a:rPr lang="en-US" smtClean="0"/>
              <a:pPr/>
              <a:t>6/26/2023</a:t>
            </a:fld>
            <a:endParaRPr lang="en-US"/>
          </a:p>
        </p:txBody>
      </p:sp>
      <p:sp>
        <p:nvSpPr>
          <p:cNvPr id="8" name="Footer Placeholder 7">
            <a:extLst>
              <a:ext uri="{FF2B5EF4-FFF2-40B4-BE49-F238E27FC236}">
                <a16:creationId xmlns:a16="http://schemas.microsoft.com/office/drawing/2014/main" id="{4EA49876-9931-80ED-CD12-B7F34EEB3B8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495B6DE-8DFB-BB24-C81A-3B7C332D44AD}"/>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4016237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963D1-F5DA-13F6-3783-A39A3562A3BA}"/>
              </a:ext>
            </a:extLst>
          </p:cNvPr>
          <p:cNvSpPr>
            <a:spLocks noGrp="1"/>
          </p:cNvSpPr>
          <p:nvPr>
            <p:ph type="title"/>
          </p:nvPr>
        </p:nvSpPr>
        <p:spPr/>
        <p:txBody>
          <a:bodyPr/>
          <a:lstStyle/>
          <a:p>
            <a:r>
              <a:rPr lang="en-US"/>
              <a:t>Click to edit Master title style</a:t>
            </a:r>
            <a:endParaRPr lang="sr-Cyrl-BA"/>
          </a:p>
        </p:txBody>
      </p:sp>
      <p:sp>
        <p:nvSpPr>
          <p:cNvPr id="3" name="Date Placeholder 2">
            <a:extLst>
              <a:ext uri="{FF2B5EF4-FFF2-40B4-BE49-F238E27FC236}">
                <a16:creationId xmlns:a16="http://schemas.microsoft.com/office/drawing/2014/main" id="{E27B23AC-8007-8514-C6DD-D28EC8D49ECC}"/>
              </a:ext>
            </a:extLst>
          </p:cNvPr>
          <p:cNvSpPr>
            <a:spLocks noGrp="1"/>
          </p:cNvSpPr>
          <p:nvPr>
            <p:ph type="dt" sz="half" idx="10"/>
          </p:nvPr>
        </p:nvSpPr>
        <p:spPr/>
        <p:txBody>
          <a:bodyPr/>
          <a:lstStyle/>
          <a:p>
            <a:fld id="{9ED1540C-9440-4E7A-B71A-BEFEE06869E3}" type="datetime1">
              <a:rPr lang="en-US" smtClean="0"/>
              <a:pPr/>
              <a:t>6/26/2023</a:t>
            </a:fld>
            <a:endParaRPr lang="en-US"/>
          </a:p>
        </p:txBody>
      </p:sp>
      <p:sp>
        <p:nvSpPr>
          <p:cNvPr id="4" name="Footer Placeholder 3">
            <a:extLst>
              <a:ext uri="{FF2B5EF4-FFF2-40B4-BE49-F238E27FC236}">
                <a16:creationId xmlns:a16="http://schemas.microsoft.com/office/drawing/2014/main" id="{9FECAFFD-29F9-9049-88DC-4C9F1C3039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E75581-BAEF-33FA-D1B4-CB262BE45429}"/>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2578262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38F9DC-02BE-8850-0D7A-C0AF7015E5DE}"/>
              </a:ext>
            </a:extLst>
          </p:cNvPr>
          <p:cNvSpPr>
            <a:spLocks noGrp="1"/>
          </p:cNvSpPr>
          <p:nvPr>
            <p:ph type="dt" sz="half" idx="10"/>
          </p:nvPr>
        </p:nvSpPr>
        <p:spPr/>
        <p:txBody>
          <a:bodyPr/>
          <a:lstStyle/>
          <a:p>
            <a:fld id="{E0318DDB-88AC-4039-B59C-B05DC4C9C16C}" type="datetime1">
              <a:rPr lang="en-US" smtClean="0"/>
              <a:pPr/>
              <a:t>6/26/2023</a:t>
            </a:fld>
            <a:endParaRPr lang="en-US"/>
          </a:p>
        </p:txBody>
      </p:sp>
      <p:sp>
        <p:nvSpPr>
          <p:cNvPr id="3" name="Footer Placeholder 2">
            <a:extLst>
              <a:ext uri="{FF2B5EF4-FFF2-40B4-BE49-F238E27FC236}">
                <a16:creationId xmlns:a16="http://schemas.microsoft.com/office/drawing/2014/main" id="{108FF314-F2A3-9D9F-1936-2DD06990DF6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9C32281-BAF6-0FB8-1E4D-0015BD3D2217}"/>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1655525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FF33D-403B-4088-AF59-8926EBAEA6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r-Cyrl-BA"/>
          </a:p>
        </p:txBody>
      </p:sp>
      <p:sp>
        <p:nvSpPr>
          <p:cNvPr id="3" name="Content Placeholder 2">
            <a:extLst>
              <a:ext uri="{FF2B5EF4-FFF2-40B4-BE49-F238E27FC236}">
                <a16:creationId xmlns:a16="http://schemas.microsoft.com/office/drawing/2014/main" id="{2A2A7E60-FAAC-396E-21D6-AEDB597EEA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Cyrl-BA"/>
          </a:p>
        </p:txBody>
      </p:sp>
      <p:sp>
        <p:nvSpPr>
          <p:cNvPr id="4" name="Text Placeholder 3">
            <a:extLst>
              <a:ext uri="{FF2B5EF4-FFF2-40B4-BE49-F238E27FC236}">
                <a16:creationId xmlns:a16="http://schemas.microsoft.com/office/drawing/2014/main" id="{8790A3DD-46CB-AC6F-3316-9C97029B55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1A1B03-6226-A932-B1AA-6D1A8D3A1CFF}"/>
              </a:ext>
            </a:extLst>
          </p:cNvPr>
          <p:cNvSpPr>
            <a:spLocks noGrp="1"/>
          </p:cNvSpPr>
          <p:nvPr>
            <p:ph type="dt" sz="half" idx="10"/>
          </p:nvPr>
        </p:nvSpPr>
        <p:spPr/>
        <p:txBody>
          <a:bodyPr/>
          <a:lstStyle/>
          <a:p>
            <a:fld id="{E082ABFB-60E7-4BA1-866A-7059F058065B}" type="datetime1">
              <a:rPr lang="en-US" smtClean="0"/>
              <a:pPr/>
              <a:t>6/26/2023</a:t>
            </a:fld>
            <a:endParaRPr lang="en-US"/>
          </a:p>
        </p:txBody>
      </p:sp>
      <p:sp>
        <p:nvSpPr>
          <p:cNvPr id="6" name="Footer Placeholder 5">
            <a:extLst>
              <a:ext uri="{FF2B5EF4-FFF2-40B4-BE49-F238E27FC236}">
                <a16:creationId xmlns:a16="http://schemas.microsoft.com/office/drawing/2014/main" id="{E27D44BD-42DC-EB3D-CF91-4904814F0A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B3C673-1EF9-0A7B-B15D-E4114415BB70}"/>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401104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70ED3-443A-FFDD-7F1D-D79450D917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r-Cyrl-BA"/>
          </a:p>
        </p:txBody>
      </p:sp>
      <p:sp>
        <p:nvSpPr>
          <p:cNvPr id="3" name="Picture Placeholder 2">
            <a:extLst>
              <a:ext uri="{FF2B5EF4-FFF2-40B4-BE49-F238E27FC236}">
                <a16:creationId xmlns:a16="http://schemas.microsoft.com/office/drawing/2014/main" id="{5E5AECCE-FA83-44C7-58F9-92E723E72F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r-Cyrl-BA"/>
          </a:p>
        </p:txBody>
      </p:sp>
      <p:sp>
        <p:nvSpPr>
          <p:cNvPr id="4" name="Text Placeholder 3">
            <a:extLst>
              <a:ext uri="{FF2B5EF4-FFF2-40B4-BE49-F238E27FC236}">
                <a16:creationId xmlns:a16="http://schemas.microsoft.com/office/drawing/2014/main" id="{87763D1C-6BC2-3FE3-DC01-8C0D8D8C80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1FA142-E9F5-1FBF-C73B-107C99C767F5}"/>
              </a:ext>
            </a:extLst>
          </p:cNvPr>
          <p:cNvSpPr>
            <a:spLocks noGrp="1"/>
          </p:cNvSpPr>
          <p:nvPr>
            <p:ph type="dt" sz="half" idx="10"/>
          </p:nvPr>
        </p:nvSpPr>
        <p:spPr/>
        <p:txBody>
          <a:bodyPr/>
          <a:lstStyle/>
          <a:p>
            <a:fld id="{2694112F-55F4-4776-A323-7418930321C8}" type="datetime1">
              <a:rPr lang="en-US" smtClean="0"/>
              <a:pPr/>
              <a:t>6/26/2023</a:t>
            </a:fld>
            <a:endParaRPr lang="en-US"/>
          </a:p>
        </p:txBody>
      </p:sp>
      <p:sp>
        <p:nvSpPr>
          <p:cNvPr id="6" name="Footer Placeholder 5">
            <a:extLst>
              <a:ext uri="{FF2B5EF4-FFF2-40B4-BE49-F238E27FC236}">
                <a16:creationId xmlns:a16="http://schemas.microsoft.com/office/drawing/2014/main" id="{C8CF0FF4-72BB-B32D-1051-D7314F4311D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0DB81B-C44A-10C8-0452-F5EE8176638E}"/>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968801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0BA51-A969-65FB-0D08-8EA510FD1286}"/>
              </a:ext>
            </a:extLst>
          </p:cNvPr>
          <p:cNvSpPr>
            <a:spLocks noGrp="1"/>
          </p:cNvSpPr>
          <p:nvPr>
            <p:ph type="title"/>
          </p:nvPr>
        </p:nvSpPr>
        <p:spPr/>
        <p:txBody>
          <a:bodyPr/>
          <a:lstStyle/>
          <a:p>
            <a:r>
              <a:rPr lang="en-US"/>
              <a:t>Click to edit Master title style</a:t>
            </a:r>
            <a:endParaRPr lang="sr-Cyrl-BA"/>
          </a:p>
        </p:txBody>
      </p:sp>
      <p:sp>
        <p:nvSpPr>
          <p:cNvPr id="3" name="Vertical Text Placeholder 2">
            <a:extLst>
              <a:ext uri="{FF2B5EF4-FFF2-40B4-BE49-F238E27FC236}">
                <a16:creationId xmlns:a16="http://schemas.microsoft.com/office/drawing/2014/main" id="{B4DB8269-B74C-2176-ACBC-FBF8D14D78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Cyrl-BA"/>
          </a:p>
        </p:txBody>
      </p:sp>
      <p:sp>
        <p:nvSpPr>
          <p:cNvPr id="4" name="Date Placeholder 3">
            <a:extLst>
              <a:ext uri="{FF2B5EF4-FFF2-40B4-BE49-F238E27FC236}">
                <a16:creationId xmlns:a16="http://schemas.microsoft.com/office/drawing/2014/main" id="{2416ABDD-94D8-FA8B-4F8A-7381920BD959}"/>
              </a:ext>
            </a:extLst>
          </p:cNvPr>
          <p:cNvSpPr>
            <a:spLocks noGrp="1"/>
          </p:cNvSpPr>
          <p:nvPr>
            <p:ph type="dt" sz="half" idx="10"/>
          </p:nvPr>
        </p:nvSpPr>
        <p:spPr/>
        <p:txBody>
          <a:bodyPr/>
          <a:lstStyle/>
          <a:p>
            <a:fld id="{8F8CA68F-747D-436A-B5BB-2EBC3ED499E4}" type="datetime1">
              <a:rPr lang="en-US" smtClean="0"/>
              <a:pPr/>
              <a:t>6/26/2023</a:t>
            </a:fld>
            <a:endParaRPr lang="en-US"/>
          </a:p>
        </p:txBody>
      </p:sp>
      <p:sp>
        <p:nvSpPr>
          <p:cNvPr id="5" name="Footer Placeholder 4">
            <a:extLst>
              <a:ext uri="{FF2B5EF4-FFF2-40B4-BE49-F238E27FC236}">
                <a16:creationId xmlns:a16="http://schemas.microsoft.com/office/drawing/2014/main" id="{76B4947D-1663-83DA-CBB4-D90E3A23F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FD687A-C41D-DF6C-8CC3-94068862033B}"/>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3255469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D539D0-E816-72DA-9CAB-B615ECC29F3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sr-Cyrl-BA"/>
          </a:p>
        </p:txBody>
      </p:sp>
      <p:sp>
        <p:nvSpPr>
          <p:cNvPr id="3" name="Vertical Text Placeholder 2">
            <a:extLst>
              <a:ext uri="{FF2B5EF4-FFF2-40B4-BE49-F238E27FC236}">
                <a16:creationId xmlns:a16="http://schemas.microsoft.com/office/drawing/2014/main" id="{C612E8B5-C6DF-C29E-1BC2-4AAE101B90A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Cyrl-BA"/>
          </a:p>
        </p:txBody>
      </p:sp>
      <p:sp>
        <p:nvSpPr>
          <p:cNvPr id="4" name="Date Placeholder 3">
            <a:extLst>
              <a:ext uri="{FF2B5EF4-FFF2-40B4-BE49-F238E27FC236}">
                <a16:creationId xmlns:a16="http://schemas.microsoft.com/office/drawing/2014/main" id="{AE750D30-8DDC-A0CF-6392-FB5A8E8CD2F3}"/>
              </a:ext>
            </a:extLst>
          </p:cNvPr>
          <p:cNvSpPr>
            <a:spLocks noGrp="1"/>
          </p:cNvSpPr>
          <p:nvPr>
            <p:ph type="dt" sz="half" idx="10"/>
          </p:nvPr>
        </p:nvSpPr>
        <p:spPr/>
        <p:txBody>
          <a:bodyPr/>
          <a:lstStyle/>
          <a:p>
            <a:fld id="{6DD8DC11-9E39-40A0-B3DC-E3F2AD04A616}" type="datetime1">
              <a:rPr lang="en-US" smtClean="0"/>
              <a:pPr/>
              <a:t>6/26/2023</a:t>
            </a:fld>
            <a:endParaRPr lang="en-US"/>
          </a:p>
        </p:txBody>
      </p:sp>
      <p:sp>
        <p:nvSpPr>
          <p:cNvPr id="5" name="Footer Placeholder 4">
            <a:extLst>
              <a:ext uri="{FF2B5EF4-FFF2-40B4-BE49-F238E27FC236}">
                <a16:creationId xmlns:a16="http://schemas.microsoft.com/office/drawing/2014/main" id="{55AB54ED-5DE6-741B-A93C-6C2E79EA6A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35C1B8-AFF0-B12C-BB69-C9C5C5300C28}"/>
              </a:ext>
            </a:extLst>
          </p:cNvPr>
          <p:cNvSpPr>
            <a:spLocks noGrp="1"/>
          </p:cNvSpPr>
          <p:nvPr>
            <p:ph type="sldNum" sz="quarter" idx="12"/>
          </p:nvPr>
        </p:nvSpPr>
        <p:spPr/>
        <p:txBody>
          <a:bodyPr/>
          <a:lstStyle/>
          <a:p>
            <a:fld id="{81D2C36F-4504-47C0-B82F-A167342A2754}" type="slidenum">
              <a:rPr lang="en-US" smtClean="0"/>
              <a:pPr/>
              <a:t>‹#›</a:t>
            </a:fld>
            <a:endParaRPr lang="en-US"/>
          </a:p>
        </p:txBody>
      </p:sp>
    </p:spTree>
    <p:extLst>
      <p:ext uri="{BB962C8B-B14F-4D97-AF65-F5344CB8AC3E}">
        <p14:creationId xmlns:p14="http://schemas.microsoft.com/office/powerpoint/2010/main" val="1751873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7E3649-C379-4B73-D82C-38200DBEED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sr-Cyrl-BA"/>
          </a:p>
        </p:txBody>
      </p:sp>
      <p:sp>
        <p:nvSpPr>
          <p:cNvPr id="3" name="Text Placeholder 2">
            <a:extLst>
              <a:ext uri="{FF2B5EF4-FFF2-40B4-BE49-F238E27FC236}">
                <a16:creationId xmlns:a16="http://schemas.microsoft.com/office/drawing/2014/main" id="{5DDBF66E-3633-1D37-A983-0236143C4C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Cyrl-BA"/>
          </a:p>
        </p:txBody>
      </p:sp>
      <p:sp>
        <p:nvSpPr>
          <p:cNvPr id="4" name="Date Placeholder 3">
            <a:extLst>
              <a:ext uri="{FF2B5EF4-FFF2-40B4-BE49-F238E27FC236}">
                <a16:creationId xmlns:a16="http://schemas.microsoft.com/office/drawing/2014/main" id="{DE1E6AEC-4B6F-764B-455C-BAC9AD3095B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BEA57F-793F-4683-BD8A-741FD4B89154}" type="datetime1">
              <a:rPr lang="en-US" smtClean="0"/>
              <a:pPr/>
              <a:t>6/26/2023</a:t>
            </a:fld>
            <a:endParaRPr lang="en-US" dirty="0"/>
          </a:p>
        </p:txBody>
      </p:sp>
      <p:sp>
        <p:nvSpPr>
          <p:cNvPr id="5" name="Footer Placeholder 4">
            <a:extLst>
              <a:ext uri="{FF2B5EF4-FFF2-40B4-BE49-F238E27FC236}">
                <a16:creationId xmlns:a16="http://schemas.microsoft.com/office/drawing/2014/main" id="{51952198-9095-EA48-52D8-92AED306AB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CD8231C5-6351-7AEE-96C0-B090E4E6B2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2C36F-4504-47C0-B82F-A167342A2754}" type="slidenum">
              <a:rPr lang="en-US" smtClean="0"/>
              <a:pPr/>
              <a:t>‹#›</a:t>
            </a:fld>
            <a:endParaRPr lang="en-US" dirty="0"/>
          </a:p>
        </p:txBody>
      </p:sp>
    </p:spTree>
    <p:extLst>
      <p:ext uri="{BB962C8B-B14F-4D97-AF65-F5344CB8AC3E}">
        <p14:creationId xmlns:p14="http://schemas.microsoft.com/office/powerpoint/2010/main" val="1942770922"/>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D:\DESKTOP\zotovic background.jpg"/>
          <p:cNvPicPr>
            <a:picLocks noChangeAspect="1" noChangeArrowheads="1"/>
          </p:cNvPicPr>
          <p:nvPr/>
        </p:nvPicPr>
        <p:blipFill>
          <a:blip r:embed="rId2"/>
          <a:srcRect/>
          <a:stretch>
            <a:fillRect/>
          </a:stretch>
        </p:blipFill>
        <p:spPr bwMode="auto">
          <a:xfrm>
            <a:off x="-5792" y="1804085"/>
            <a:ext cx="12197792" cy="5053915"/>
          </a:xfrm>
          <a:prstGeom prst="rect">
            <a:avLst/>
          </a:prstGeom>
          <a:noFill/>
          <a:effectLst>
            <a:outerShdw blurRad="50800" dist="50800" dir="5400000" algn="ctr" rotWithShape="0">
              <a:srgbClr val="000000"/>
            </a:outerShdw>
          </a:effectLst>
        </p:spPr>
      </p:pic>
      <p:sp>
        <p:nvSpPr>
          <p:cNvPr id="27" name="Google Shape;93;p1">
            <a:extLst>
              <a:ext uri="{FF2B5EF4-FFF2-40B4-BE49-F238E27FC236}">
                <a16:creationId xmlns:a16="http://schemas.microsoft.com/office/drawing/2014/main" id="{4D7CA818-4BBE-A170-99D7-B42B22E38599}"/>
              </a:ext>
            </a:extLst>
          </p:cNvPr>
          <p:cNvSpPr/>
          <p:nvPr/>
        </p:nvSpPr>
        <p:spPr>
          <a:xfrm>
            <a:off x="373896" y="5476144"/>
            <a:ext cx="7409935" cy="1273518"/>
          </a:xfrm>
          <a:prstGeom prst="roundRect">
            <a:avLst>
              <a:gd name="adj" fmla="val 16667"/>
            </a:avLst>
          </a:prstGeom>
          <a:solidFill>
            <a:schemeClr val="accent5">
              <a:lumMod val="40000"/>
              <a:lumOff val="60000"/>
            </a:schemeClr>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 name="Google Shape;93;p1">
            <a:extLst>
              <a:ext uri="{FF2B5EF4-FFF2-40B4-BE49-F238E27FC236}">
                <a16:creationId xmlns:a16="http://schemas.microsoft.com/office/drawing/2014/main" id="{4D7CA818-4BBE-A170-99D7-B42B22E38599}"/>
              </a:ext>
            </a:extLst>
          </p:cNvPr>
          <p:cNvSpPr/>
          <p:nvPr/>
        </p:nvSpPr>
        <p:spPr>
          <a:xfrm>
            <a:off x="5338120" y="3739973"/>
            <a:ext cx="2710248" cy="1533568"/>
          </a:xfrm>
          <a:prstGeom prst="roundRect">
            <a:avLst>
              <a:gd name="adj" fmla="val 16667"/>
            </a:avLst>
          </a:prstGeom>
          <a:solidFill>
            <a:srgbClr val="00B0F0"/>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 name="Google Shape;93;p1">
            <a:extLst>
              <a:ext uri="{FF2B5EF4-FFF2-40B4-BE49-F238E27FC236}">
                <a16:creationId xmlns:a16="http://schemas.microsoft.com/office/drawing/2014/main" id="{4D7CA818-4BBE-A170-99D7-B42B22E38599}"/>
              </a:ext>
            </a:extLst>
          </p:cNvPr>
          <p:cNvSpPr/>
          <p:nvPr/>
        </p:nvSpPr>
        <p:spPr>
          <a:xfrm>
            <a:off x="276287" y="3950203"/>
            <a:ext cx="4431957" cy="1400430"/>
          </a:xfrm>
          <a:prstGeom prst="roundRect">
            <a:avLst>
              <a:gd name="adj" fmla="val 16667"/>
            </a:avLst>
          </a:prstGeom>
          <a:solidFill>
            <a:schemeClr val="accent5">
              <a:lumMod val="40000"/>
              <a:lumOff val="60000"/>
            </a:schemeClr>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just" rtl="0">
              <a:spcBef>
                <a:spcPts val="0"/>
              </a:spcBef>
              <a:spcAft>
                <a:spcPts val="0"/>
              </a:spcAft>
              <a:buNone/>
            </a:pPr>
            <a:r>
              <a:rPr lang="en-US" sz="1100" b="1" dirty="0" smtClean="0">
                <a:latin typeface="Calibri"/>
                <a:ea typeface="Calibri"/>
                <a:cs typeface="Calibri"/>
                <a:sym typeface="Calibri"/>
              </a:rPr>
              <a:t>REZULTATI</a:t>
            </a:r>
            <a:endParaRPr lang="en-US" sz="1100" b="1" dirty="0">
              <a:latin typeface="Calibri"/>
              <a:ea typeface="Calibri"/>
              <a:cs typeface="Calibri"/>
              <a:sym typeface="Calibri"/>
            </a:endParaRPr>
          </a:p>
          <a:p>
            <a:pPr lvl="0" algn="just"/>
            <a:r>
              <a:rPr lang="en-US" sz="1100" b="1" dirty="0" err="1">
                <a:ea typeface="Calibri"/>
                <a:cs typeface="Calibri"/>
                <a:sym typeface="Calibri"/>
              </a:rPr>
              <a:t>Ukupno</a:t>
            </a:r>
            <a:r>
              <a:rPr lang="en-US" sz="1100" b="1" dirty="0">
                <a:ea typeface="Calibri"/>
                <a:cs typeface="Calibri"/>
                <a:sym typeface="Calibri"/>
              </a:rPr>
              <a:t> 136 </a:t>
            </a:r>
            <a:r>
              <a:rPr lang="en-US" sz="1100" b="1" dirty="0" err="1">
                <a:ea typeface="Calibri"/>
                <a:cs typeface="Calibri"/>
                <a:sym typeface="Calibri"/>
              </a:rPr>
              <a:t>pacijenata</a:t>
            </a:r>
            <a:r>
              <a:rPr lang="en-US" sz="1100" b="1" dirty="0">
                <a:ea typeface="Calibri"/>
                <a:cs typeface="Calibri"/>
                <a:sym typeface="Calibri"/>
              </a:rPr>
              <a:t> je </a:t>
            </a:r>
            <a:r>
              <a:rPr lang="en-US" sz="1100" b="1" dirty="0" err="1">
                <a:ea typeface="Calibri"/>
                <a:cs typeface="Calibri"/>
                <a:sym typeface="Calibri"/>
              </a:rPr>
              <a:t>uključeno</a:t>
            </a:r>
            <a:r>
              <a:rPr lang="en-US" sz="1100" b="1" dirty="0">
                <a:ea typeface="Calibri"/>
                <a:cs typeface="Calibri"/>
                <a:sym typeface="Calibri"/>
              </a:rPr>
              <a:t> u </a:t>
            </a:r>
            <a:r>
              <a:rPr lang="en-US" sz="1100" b="1" dirty="0" err="1">
                <a:ea typeface="Calibri"/>
                <a:cs typeface="Calibri"/>
                <a:sym typeface="Calibri"/>
              </a:rPr>
              <a:t>studiju</a:t>
            </a:r>
            <a:r>
              <a:rPr lang="en-US" sz="1100" b="1" dirty="0">
                <a:ea typeface="Calibri"/>
                <a:cs typeface="Calibri"/>
                <a:sym typeface="Calibri"/>
              </a:rPr>
              <a:t>, </a:t>
            </a:r>
            <a:r>
              <a:rPr lang="en-US" sz="1100" b="1" dirty="0" err="1">
                <a:ea typeface="Calibri"/>
                <a:cs typeface="Calibri"/>
                <a:sym typeface="Calibri"/>
              </a:rPr>
              <a:t>po</a:t>
            </a:r>
            <a:r>
              <a:rPr lang="en-US" sz="1100" b="1" dirty="0">
                <a:ea typeface="Calibri"/>
                <a:cs typeface="Calibri"/>
                <a:sym typeface="Calibri"/>
              </a:rPr>
              <a:t> 68 </a:t>
            </a:r>
            <a:r>
              <a:rPr lang="en-US" sz="1100" b="1" dirty="0" err="1">
                <a:ea typeface="Calibri"/>
                <a:cs typeface="Calibri"/>
                <a:sym typeface="Calibri"/>
              </a:rPr>
              <a:t>pacijenata</a:t>
            </a:r>
            <a:r>
              <a:rPr lang="en-US" sz="1100" b="1" dirty="0">
                <a:ea typeface="Calibri"/>
                <a:cs typeface="Calibri"/>
                <a:sym typeface="Calibri"/>
              </a:rPr>
              <a:t> u </a:t>
            </a:r>
            <a:r>
              <a:rPr lang="en-US" sz="1100" b="1" dirty="0" err="1">
                <a:ea typeface="Calibri"/>
                <a:cs typeface="Calibri"/>
                <a:sym typeface="Calibri"/>
              </a:rPr>
              <a:t>svakoj</a:t>
            </a:r>
            <a:r>
              <a:rPr lang="en-US" sz="1100" b="1" dirty="0">
                <a:ea typeface="Calibri"/>
                <a:cs typeface="Calibri"/>
                <a:sym typeface="Calibri"/>
              </a:rPr>
              <a:t> </a:t>
            </a:r>
            <a:r>
              <a:rPr lang="en-US" sz="1100" b="1" dirty="0" err="1">
                <a:ea typeface="Calibri"/>
                <a:cs typeface="Calibri"/>
                <a:sym typeface="Calibri"/>
              </a:rPr>
              <a:t>grupi</a:t>
            </a:r>
            <a:r>
              <a:rPr lang="en-US" sz="1100" b="1" dirty="0">
                <a:ea typeface="Calibri"/>
                <a:cs typeface="Calibri"/>
                <a:sym typeface="Calibri"/>
              </a:rPr>
              <a:t>. </a:t>
            </a:r>
            <a:r>
              <a:rPr lang="en-US" sz="1100" b="1" dirty="0" err="1">
                <a:ea typeface="Calibri"/>
                <a:cs typeface="Calibri"/>
                <a:sym typeface="Calibri"/>
              </a:rPr>
              <a:t>Postoperativni</a:t>
            </a:r>
            <a:r>
              <a:rPr lang="en-US" sz="1100" b="1" dirty="0">
                <a:ea typeface="Calibri"/>
                <a:cs typeface="Calibri"/>
                <a:sym typeface="Calibri"/>
              </a:rPr>
              <a:t> </a:t>
            </a:r>
            <a:r>
              <a:rPr lang="en-US" sz="1100" b="1" dirty="0" err="1">
                <a:ea typeface="Calibri"/>
                <a:cs typeface="Calibri"/>
                <a:sym typeface="Calibri"/>
              </a:rPr>
              <a:t>bol</a:t>
            </a:r>
            <a:r>
              <a:rPr lang="en-US" sz="1100" b="1" dirty="0">
                <a:ea typeface="Calibri"/>
                <a:cs typeface="Calibri"/>
                <a:sym typeface="Calibri"/>
              </a:rPr>
              <a:t> </a:t>
            </a:r>
            <a:r>
              <a:rPr lang="en-US" sz="1100" b="1" dirty="0" err="1">
                <a:ea typeface="Calibri"/>
                <a:cs typeface="Calibri"/>
                <a:sym typeface="Calibri"/>
              </a:rPr>
              <a:t>kao</a:t>
            </a:r>
            <a:r>
              <a:rPr lang="en-US" sz="1100" b="1" dirty="0">
                <a:ea typeface="Calibri"/>
                <a:cs typeface="Calibri"/>
                <a:sym typeface="Calibri"/>
              </a:rPr>
              <a:t> </a:t>
            </a:r>
            <a:r>
              <a:rPr lang="en-US" sz="1100" b="1" dirty="0" err="1">
                <a:ea typeface="Calibri"/>
                <a:cs typeface="Calibri"/>
                <a:sym typeface="Calibri"/>
              </a:rPr>
              <a:t>i</a:t>
            </a:r>
            <a:r>
              <a:rPr lang="en-US" sz="1100" b="1" dirty="0">
                <a:ea typeface="Calibri"/>
                <a:cs typeface="Calibri"/>
                <a:sym typeface="Calibri"/>
              </a:rPr>
              <a:t> </a:t>
            </a:r>
            <a:r>
              <a:rPr lang="en-US" sz="1100" b="1" dirty="0" err="1">
                <a:ea typeface="Calibri"/>
                <a:cs typeface="Calibri"/>
                <a:sym typeface="Calibri"/>
              </a:rPr>
              <a:t>zahtjevi</a:t>
            </a:r>
            <a:r>
              <a:rPr lang="en-US" sz="1100" b="1" dirty="0">
                <a:ea typeface="Calibri"/>
                <a:cs typeface="Calibri"/>
                <a:sym typeface="Calibri"/>
              </a:rPr>
              <a:t> </a:t>
            </a:r>
            <a:r>
              <a:rPr lang="en-US" sz="1100" b="1" dirty="0" err="1">
                <a:ea typeface="Calibri"/>
                <a:cs typeface="Calibri"/>
                <a:sym typeface="Calibri"/>
              </a:rPr>
              <a:t>za</a:t>
            </a:r>
            <a:r>
              <a:rPr lang="en-US" sz="1100" b="1" dirty="0">
                <a:ea typeface="Calibri"/>
                <a:cs typeface="Calibri"/>
                <a:sym typeface="Calibri"/>
              </a:rPr>
              <a:t> </a:t>
            </a:r>
            <a:r>
              <a:rPr lang="en-US" sz="1100" b="1" dirty="0" err="1">
                <a:ea typeface="Calibri"/>
                <a:cs typeface="Calibri"/>
                <a:sym typeface="Calibri"/>
              </a:rPr>
              <a:t>opioidnim</a:t>
            </a:r>
            <a:r>
              <a:rPr lang="en-US" sz="1100" b="1" dirty="0">
                <a:ea typeface="Calibri"/>
                <a:cs typeface="Calibri"/>
                <a:sym typeface="Calibri"/>
              </a:rPr>
              <a:t> </a:t>
            </a:r>
            <a:r>
              <a:rPr lang="en-US" sz="1100" b="1" dirty="0" err="1">
                <a:ea typeface="Calibri"/>
                <a:cs typeface="Calibri"/>
                <a:sym typeface="Calibri"/>
              </a:rPr>
              <a:t>analgeticima</a:t>
            </a:r>
            <a:r>
              <a:rPr lang="en-US" sz="1100" b="1" dirty="0">
                <a:ea typeface="Calibri"/>
                <a:cs typeface="Calibri"/>
                <a:sym typeface="Calibri"/>
              </a:rPr>
              <a:t> u </a:t>
            </a:r>
            <a:r>
              <a:rPr lang="en-US" sz="1100" b="1" dirty="0" err="1">
                <a:ea typeface="Calibri"/>
                <a:cs typeface="Calibri"/>
                <a:sym typeface="Calibri"/>
              </a:rPr>
              <a:t>periodu</a:t>
            </a:r>
            <a:r>
              <a:rPr lang="en-US" sz="1100" b="1" dirty="0">
                <a:ea typeface="Calibri"/>
                <a:cs typeface="Calibri"/>
                <a:sym typeface="Calibri"/>
              </a:rPr>
              <a:t> od </a:t>
            </a:r>
            <a:r>
              <a:rPr lang="en-US" sz="1100" b="1" dirty="0" err="1">
                <a:ea typeface="Calibri"/>
                <a:cs typeface="Calibri"/>
                <a:sym typeface="Calibri"/>
              </a:rPr>
              <a:t>prvog</a:t>
            </a:r>
            <a:r>
              <a:rPr lang="en-US" sz="1100" b="1" dirty="0">
                <a:ea typeface="Calibri"/>
                <a:cs typeface="Calibri"/>
                <a:sym typeface="Calibri"/>
              </a:rPr>
              <a:t> do </a:t>
            </a:r>
            <a:r>
              <a:rPr lang="en-US" sz="1100" b="1" dirty="0" err="1">
                <a:ea typeface="Calibri"/>
                <a:cs typeface="Calibri"/>
                <a:sym typeface="Calibri"/>
              </a:rPr>
              <a:t>četvrtog</a:t>
            </a:r>
            <a:r>
              <a:rPr lang="en-US" sz="1100" b="1" dirty="0">
                <a:ea typeface="Calibri"/>
                <a:cs typeface="Calibri"/>
                <a:sym typeface="Calibri"/>
              </a:rPr>
              <a:t> </a:t>
            </a:r>
            <a:r>
              <a:rPr lang="en-US" sz="1100" b="1" dirty="0" err="1">
                <a:ea typeface="Calibri"/>
                <a:cs typeface="Calibri"/>
                <a:sym typeface="Calibri"/>
              </a:rPr>
              <a:t>postoperativnig</a:t>
            </a:r>
            <a:r>
              <a:rPr lang="en-US" sz="1100" b="1" dirty="0">
                <a:ea typeface="Calibri"/>
                <a:cs typeface="Calibri"/>
                <a:sym typeface="Calibri"/>
              </a:rPr>
              <a:t> dana </a:t>
            </a:r>
            <a:r>
              <a:rPr lang="en-US" sz="1100" b="1" dirty="0" err="1">
                <a:ea typeface="Calibri"/>
                <a:cs typeface="Calibri"/>
                <a:sym typeface="Calibri"/>
              </a:rPr>
              <a:t>su</a:t>
            </a:r>
            <a:r>
              <a:rPr lang="en-US" sz="1100" b="1" dirty="0">
                <a:ea typeface="Calibri"/>
                <a:cs typeface="Calibri"/>
                <a:sym typeface="Calibri"/>
              </a:rPr>
              <a:t> </a:t>
            </a:r>
            <a:r>
              <a:rPr lang="en-US" sz="1100" b="1" dirty="0" err="1">
                <a:ea typeface="Calibri"/>
                <a:cs typeface="Calibri"/>
                <a:sym typeface="Calibri"/>
              </a:rPr>
              <a:t>bili</a:t>
            </a:r>
            <a:r>
              <a:rPr lang="en-US" sz="1100" b="1" dirty="0">
                <a:ea typeface="Calibri"/>
                <a:cs typeface="Calibri"/>
                <a:sym typeface="Calibri"/>
              </a:rPr>
              <a:t> </a:t>
            </a:r>
            <a:r>
              <a:rPr lang="en-US" sz="1100" b="1" dirty="0" err="1">
                <a:ea typeface="Calibri"/>
                <a:cs typeface="Calibri"/>
                <a:sym typeface="Calibri"/>
              </a:rPr>
              <a:t>manji</a:t>
            </a:r>
            <a:r>
              <a:rPr lang="en-US" sz="1100" b="1" dirty="0">
                <a:ea typeface="Calibri"/>
                <a:cs typeface="Calibri"/>
                <a:sym typeface="Calibri"/>
              </a:rPr>
              <a:t> u LIA </a:t>
            </a:r>
            <a:r>
              <a:rPr lang="en-US" sz="1100" b="1" dirty="0" err="1">
                <a:ea typeface="Calibri"/>
                <a:cs typeface="Calibri"/>
                <a:sym typeface="Calibri"/>
              </a:rPr>
              <a:t>grupi</a:t>
            </a:r>
            <a:r>
              <a:rPr lang="en-US" sz="1100" b="1" dirty="0">
                <a:ea typeface="Calibri"/>
                <a:cs typeface="Calibri"/>
                <a:sym typeface="Calibri"/>
              </a:rPr>
              <a:t> </a:t>
            </a:r>
            <a:r>
              <a:rPr lang="en-US" sz="1100" b="1" dirty="0" err="1">
                <a:ea typeface="Calibri"/>
                <a:cs typeface="Calibri"/>
                <a:sym typeface="Calibri"/>
              </a:rPr>
              <a:t>pacijenata</a:t>
            </a:r>
            <a:r>
              <a:rPr lang="en-US" sz="1100" b="1" dirty="0">
                <a:ea typeface="Calibri"/>
                <a:cs typeface="Calibri"/>
                <a:sym typeface="Calibri"/>
              </a:rPr>
              <a:t> u </a:t>
            </a:r>
            <a:r>
              <a:rPr lang="en-US" sz="1100" b="1" dirty="0" err="1">
                <a:ea typeface="Calibri"/>
                <a:cs typeface="Calibri"/>
                <a:sym typeface="Calibri"/>
              </a:rPr>
              <a:t>odnosu</a:t>
            </a:r>
            <a:r>
              <a:rPr lang="en-US" sz="1100" b="1" dirty="0">
                <a:ea typeface="Calibri"/>
                <a:cs typeface="Calibri"/>
                <a:sym typeface="Calibri"/>
              </a:rPr>
              <a:t> </a:t>
            </a:r>
            <a:r>
              <a:rPr lang="en-US" sz="1100" b="1" dirty="0" err="1">
                <a:ea typeface="Calibri"/>
                <a:cs typeface="Calibri"/>
                <a:sym typeface="Calibri"/>
              </a:rPr>
              <a:t>na</a:t>
            </a:r>
            <a:r>
              <a:rPr lang="en-US" sz="1100" b="1" dirty="0">
                <a:ea typeface="Calibri"/>
                <a:cs typeface="Calibri"/>
                <a:sym typeface="Calibri"/>
              </a:rPr>
              <a:t> </a:t>
            </a:r>
            <a:r>
              <a:rPr lang="en-US" sz="1100" b="1" dirty="0" err="1">
                <a:ea typeface="Calibri"/>
                <a:cs typeface="Calibri"/>
                <a:sym typeface="Calibri"/>
              </a:rPr>
              <a:t>kontrolnu</a:t>
            </a:r>
            <a:r>
              <a:rPr lang="en-US" sz="1100" b="1" dirty="0">
                <a:ea typeface="Calibri"/>
                <a:cs typeface="Calibri"/>
                <a:sym typeface="Calibri"/>
              </a:rPr>
              <a:t>. </a:t>
            </a:r>
            <a:r>
              <a:rPr lang="en-US" sz="1100" b="1" dirty="0" err="1">
                <a:ea typeface="Calibri"/>
                <a:cs typeface="Calibri"/>
                <a:sym typeface="Calibri"/>
              </a:rPr>
              <a:t>Obim</a:t>
            </a:r>
            <a:r>
              <a:rPr lang="en-US" sz="1100" b="1" dirty="0">
                <a:ea typeface="Calibri"/>
                <a:cs typeface="Calibri"/>
                <a:sym typeface="Calibri"/>
              </a:rPr>
              <a:t> </a:t>
            </a:r>
            <a:r>
              <a:rPr lang="en-US" sz="1100" b="1" dirty="0" err="1">
                <a:ea typeface="Calibri"/>
                <a:cs typeface="Calibri"/>
                <a:sym typeface="Calibri"/>
              </a:rPr>
              <a:t>pokreta</a:t>
            </a:r>
            <a:r>
              <a:rPr lang="en-US" sz="1100" b="1" dirty="0">
                <a:ea typeface="Calibri"/>
                <a:cs typeface="Calibri"/>
                <a:sym typeface="Calibri"/>
              </a:rPr>
              <a:t> je </a:t>
            </a:r>
            <a:r>
              <a:rPr lang="en-US" sz="1100" b="1" dirty="0" err="1">
                <a:ea typeface="Calibri"/>
                <a:cs typeface="Calibri"/>
                <a:sym typeface="Calibri"/>
              </a:rPr>
              <a:t>takođe</a:t>
            </a:r>
            <a:r>
              <a:rPr lang="en-US" sz="1100" b="1" dirty="0">
                <a:ea typeface="Calibri"/>
                <a:cs typeface="Calibri"/>
                <a:sym typeface="Calibri"/>
              </a:rPr>
              <a:t> bio </a:t>
            </a:r>
            <a:r>
              <a:rPr lang="en-US" sz="1100" b="1" dirty="0" err="1">
                <a:ea typeface="Calibri"/>
                <a:cs typeface="Calibri"/>
                <a:sym typeface="Calibri"/>
              </a:rPr>
              <a:t>veći</a:t>
            </a:r>
            <a:r>
              <a:rPr lang="en-US" sz="1100" b="1" dirty="0">
                <a:ea typeface="Calibri"/>
                <a:cs typeface="Calibri"/>
                <a:sym typeface="Calibri"/>
              </a:rPr>
              <a:t> u </a:t>
            </a:r>
            <a:r>
              <a:rPr lang="en-US" sz="1100" b="1" dirty="0" err="1">
                <a:ea typeface="Calibri"/>
                <a:cs typeface="Calibri"/>
                <a:sym typeface="Calibri"/>
              </a:rPr>
              <a:t>ovoj</a:t>
            </a:r>
            <a:r>
              <a:rPr lang="en-US" sz="1100" b="1" dirty="0">
                <a:ea typeface="Calibri"/>
                <a:cs typeface="Calibri"/>
                <a:sym typeface="Calibri"/>
              </a:rPr>
              <a:t> </a:t>
            </a:r>
            <a:r>
              <a:rPr lang="en-US" sz="1100" b="1" dirty="0" err="1">
                <a:ea typeface="Calibri"/>
                <a:cs typeface="Calibri"/>
                <a:sym typeface="Calibri"/>
              </a:rPr>
              <a:t>grupi</a:t>
            </a:r>
            <a:r>
              <a:rPr lang="en-US" sz="1100" b="1" dirty="0">
                <a:ea typeface="Calibri"/>
                <a:cs typeface="Calibri"/>
                <a:sym typeface="Calibri"/>
              </a:rPr>
              <a:t> u </a:t>
            </a:r>
            <a:r>
              <a:rPr lang="en-US" sz="1100" b="1" dirty="0" err="1">
                <a:ea typeface="Calibri"/>
                <a:cs typeface="Calibri"/>
                <a:sym typeface="Calibri"/>
              </a:rPr>
              <a:t>odnosu</a:t>
            </a:r>
            <a:r>
              <a:rPr lang="en-US" sz="1100" b="1" dirty="0">
                <a:ea typeface="Calibri"/>
                <a:cs typeface="Calibri"/>
                <a:sym typeface="Calibri"/>
              </a:rPr>
              <a:t> </a:t>
            </a:r>
            <a:r>
              <a:rPr lang="en-US" sz="1100" b="1" dirty="0" err="1">
                <a:ea typeface="Calibri"/>
                <a:cs typeface="Calibri"/>
                <a:sym typeface="Calibri"/>
              </a:rPr>
              <a:t>na</a:t>
            </a:r>
            <a:r>
              <a:rPr lang="en-US" sz="1100" b="1" dirty="0">
                <a:ea typeface="Calibri"/>
                <a:cs typeface="Calibri"/>
                <a:sym typeface="Calibri"/>
              </a:rPr>
              <a:t> </a:t>
            </a:r>
            <a:r>
              <a:rPr lang="en-US" sz="1100" b="1" dirty="0" err="1">
                <a:ea typeface="Calibri"/>
                <a:cs typeface="Calibri"/>
                <a:sym typeface="Calibri"/>
              </a:rPr>
              <a:t>pacijente</a:t>
            </a:r>
            <a:r>
              <a:rPr lang="en-US" sz="1100" b="1" dirty="0">
                <a:ea typeface="Calibri"/>
                <a:cs typeface="Calibri"/>
                <a:sym typeface="Calibri"/>
              </a:rPr>
              <a:t> u </a:t>
            </a:r>
            <a:r>
              <a:rPr lang="en-US" sz="1100" b="1" dirty="0" err="1">
                <a:ea typeface="Calibri"/>
                <a:cs typeface="Calibri"/>
                <a:sym typeface="Calibri"/>
              </a:rPr>
              <a:t>kontrolnoj</a:t>
            </a:r>
            <a:r>
              <a:rPr lang="en-US" sz="1100" b="1" dirty="0">
                <a:ea typeface="Calibri"/>
                <a:cs typeface="Calibri"/>
                <a:sym typeface="Calibri"/>
              </a:rPr>
              <a:t> </a:t>
            </a:r>
            <a:r>
              <a:rPr lang="en-US" sz="1100" b="1" dirty="0" err="1">
                <a:ea typeface="Calibri"/>
                <a:cs typeface="Calibri"/>
                <a:sym typeface="Calibri"/>
              </a:rPr>
              <a:t>grupi</a:t>
            </a:r>
            <a:r>
              <a:rPr lang="en-US" sz="1100" b="1" dirty="0">
                <a:ea typeface="Calibri"/>
                <a:cs typeface="Calibri"/>
                <a:sym typeface="Calibri"/>
              </a:rPr>
              <a:t>. </a:t>
            </a:r>
            <a:r>
              <a:rPr lang="en-US" sz="1100" b="1" dirty="0" err="1">
                <a:ea typeface="Calibri"/>
                <a:cs typeface="Calibri"/>
                <a:sym typeface="Calibri"/>
              </a:rPr>
              <a:t>Nije</a:t>
            </a:r>
            <a:r>
              <a:rPr lang="en-US" sz="1100" b="1" dirty="0">
                <a:ea typeface="Calibri"/>
                <a:cs typeface="Calibri"/>
                <a:sym typeface="Calibri"/>
              </a:rPr>
              <a:t> </a:t>
            </a:r>
            <a:r>
              <a:rPr lang="en-US" sz="1100" b="1" dirty="0" err="1">
                <a:ea typeface="Calibri"/>
                <a:cs typeface="Calibri"/>
                <a:sym typeface="Calibri"/>
              </a:rPr>
              <a:t>bilo</a:t>
            </a:r>
            <a:r>
              <a:rPr lang="en-US" sz="1100" b="1" dirty="0">
                <a:ea typeface="Calibri"/>
                <a:cs typeface="Calibri"/>
                <a:sym typeface="Calibri"/>
              </a:rPr>
              <a:t> </a:t>
            </a:r>
            <a:r>
              <a:rPr lang="en-US" sz="1100" b="1" dirty="0" err="1">
                <a:ea typeface="Calibri"/>
                <a:cs typeface="Calibri"/>
                <a:sym typeface="Calibri"/>
              </a:rPr>
              <a:t>značajne</a:t>
            </a:r>
            <a:r>
              <a:rPr lang="en-US" sz="1100" b="1" dirty="0">
                <a:ea typeface="Calibri"/>
                <a:cs typeface="Calibri"/>
                <a:sym typeface="Calibri"/>
              </a:rPr>
              <a:t> </a:t>
            </a:r>
            <a:r>
              <a:rPr lang="en-US" sz="1100" b="1" dirty="0" err="1">
                <a:ea typeface="Calibri"/>
                <a:cs typeface="Calibri"/>
                <a:sym typeface="Calibri"/>
              </a:rPr>
              <a:t>razlike</a:t>
            </a:r>
            <a:r>
              <a:rPr lang="en-US" sz="1100" b="1" dirty="0">
                <a:ea typeface="Calibri"/>
                <a:cs typeface="Calibri"/>
                <a:sym typeface="Calibri"/>
              </a:rPr>
              <a:t> u </a:t>
            </a:r>
            <a:r>
              <a:rPr lang="en-US" sz="1100" b="1" dirty="0" err="1">
                <a:ea typeface="Calibri"/>
                <a:cs typeface="Calibri"/>
                <a:sym typeface="Calibri"/>
              </a:rPr>
              <a:t>dužini</a:t>
            </a:r>
            <a:r>
              <a:rPr lang="en-US" sz="1100" b="1" dirty="0">
                <a:ea typeface="Calibri"/>
                <a:cs typeface="Calibri"/>
                <a:sym typeface="Calibri"/>
              </a:rPr>
              <a:t> </a:t>
            </a:r>
            <a:r>
              <a:rPr lang="en-US" sz="1100" b="1" dirty="0" err="1">
                <a:ea typeface="Calibri"/>
                <a:cs typeface="Calibri"/>
                <a:sym typeface="Calibri"/>
              </a:rPr>
              <a:t>trajanja</a:t>
            </a:r>
            <a:r>
              <a:rPr lang="en-US" sz="1100" b="1" dirty="0">
                <a:ea typeface="Calibri"/>
                <a:cs typeface="Calibri"/>
                <a:sym typeface="Calibri"/>
              </a:rPr>
              <a:t> </a:t>
            </a:r>
            <a:r>
              <a:rPr lang="en-US" sz="1100" b="1" dirty="0" err="1">
                <a:ea typeface="Calibri"/>
                <a:cs typeface="Calibri"/>
                <a:sym typeface="Calibri"/>
              </a:rPr>
              <a:t>hospitalizacije</a:t>
            </a:r>
            <a:r>
              <a:rPr lang="en-US" sz="1100" b="1" dirty="0">
                <a:ea typeface="Calibri"/>
                <a:cs typeface="Calibri"/>
                <a:sym typeface="Calibri"/>
              </a:rPr>
              <a:t> </a:t>
            </a:r>
            <a:r>
              <a:rPr lang="en-US" sz="1100" b="1" dirty="0" err="1">
                <a:ea typeface="Calibri"/>
                <a:cs typeface="Calibri"/>
                <a:sym typeface="Calibri"/>
              </a:rPr>
              <a:t>između</a:t>
            </a:r>
            <a:r>
              <a:rPr lang="en-US" sz="1100" b="1" dirty="0">
                <a:ea typeface="Calibri"/>
                <a:cs typeface="Calibri"/>
                <a:sym typeface="Calibri"/>
              </a:rPr>
              <a:t> LIA </a:t>
            </a:r>
            <a:r>
              <a:rPr lang="en-US" sz="1100" b="1" dirty="0" err="1">
                <a:ea typeface="Calibri"/>
                <a:cs typeface="Calibri"/>
                <a:sym typeface="Calibri"/>
              </a:rPr>
              <a:t>i</a:t>
            </a:r>
            <a:r>
              <a:rPr lang="en-US" sz="1100" b="1" dirty="0">
                <a:ea typeface="Calibri"/>
                <a:cs typeface="Calibri"/>
                <a:sym typeface="Calibri"/>
              </a:rPr>
              <a:t> </a:t>
            </a:r>
            <a:r>
              <a:rPr lang="en-US" sz="1100" b="1" dirty="0" err="1">
                <a:ea typeface="Calibri"/>
                <a:cs typeface="Calibri"/>
                <a:sym typeface="Calibri"/>
              </a:rPr>
              <a:t>kontrole</a:t>
            </a:r>
            <a:r>
              <a:rPr lang="en-US" sz="1100" b="1" dirty="0">
                <a:ea typeface="Calibri"/>
                <a:cs typeface="Calibri"/>
                <a:sym typeface="Calibri"/>
              </a:rPr>
              <a:t> </a:t>
            </a:r>
            <a:r>
              <a:rPr lang="en-US" sz="1100" b="1" dirty="0" err="1">
                <a:ea typeface="Calibri"/>
                <a:cs typeface="Calibri"/>
                <a:sym typeface="Calibri"/>
              </a:rPr>
              <a:t>grupe</a:t>
            </a:r>
            <a:r>
              <a:rPr lang="en-US" sz="1100" b="1" dirty="0">
                <a:ea typeface="Calibri"/>
                <a:cs typeface="Calibri"/>
                <a:sym typeface="Calibri"/>
              </a:rPr>
              <a:t>.</a:t>
            </a:r>
          </a:p>
        </p:txBody>
      </p:sp>
      <p:sp>
        <p:nvSpPr>
          <p:cNvPr id="19" name="Google Shape;93;p1">
            <a:extLst>
              <a:ext uri="{FF2B5EF4-FFF2-40B4-BE49-F238E27FC236}">
                <a16:creationId xmlns:a16="http://schemas.microsoft.com/office/drawing/2014/main" id="{4D7CA818-4BBE-A170-99D7-B42B22E38599}"/>
              </a:ext>
            </a:extLst>
          </p:cNvPr>
          <p:cNvSpPr/>
          <p:nvPr/>
        </p:nvSpPr>
        <p:spPr>
          <a:xfrm>
            <a:off x="277705" y="1934258"/>
            <a:ext cx="4456671" cy="1871394"/>
          </a:xfrm>
          <a:prstGeom prst="roundRect">
            <a:avLst>
              <a:gd name="adj" fmla="val 16667"/>
            </a:avLst>
          </a:prstGeom>
          <a:solidFill>
            <a:schemeClr val="accent5">
              <a:lumMod val="40000"/>
              <a:lumOff val="60000"/>
            </a:schemeClr>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93;p1">
            <a:extLst>
              <a:ext uri="{FF2B5EF4-FFF2-40B4-BE49-F238E27FC236}">
                <a16:creationId xmlns:a16="http://schemas.microsoft.com/office/drawing/2014/main" id="{4D7CA818-4BBE-A170-99D7-B42B22E38599}"/>
              </a:ext>
            </a:extLst>
          </p:cNvPr>
          <p:cNvSpPr/>
          <p:nvPr/>
        </p:nvSpPr>
        <p:spPr>
          <a:xfrm>
            <a:off x="5116491" y="1935771"/>
            <a:ext cx="6598508" cy="1664043"/>
          </a:xfrm>
          <a:prstGeom prst="roundRect">
            <a:avLst>
              <a:gd name="adj" fmla="val 16667"/>
            </a:avLst>
          </a:prstGeom>
          <a:solidFill>
            <a:schemeClr val="accent5">
              <a:lumMod val="40000"/>
              <a:lumOff val="60000"/>
            </a:schemeClr>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97;p1">
            <a:extLst>
              <a:ext uri="{FF2B5EF4-FFF2-40B4-BE49-F238E27FC236}">
                <a16:creationId xmlns:a16="http://schemas.microsoft.com/office/drawing/2014/main" id="{DE17FF80-C6A3-D383-3E6E-C38C0FCCE98B}"/>
              </a:ext>
            </a:extLst>
          </p:cNvPr>
          <p:cNvSpPr txBox="1">
            <a:spLocks/>
          </p:cNvSpPr>
          <p:nvPr/>
        </p:nvSpPr>
        <p:spPr>
          <a:xfrm>
            <a:off x="2653477" y="345127"/>
            <a:ext cx="6871309" cy="1477899"/>
          </a:xfrm>
          <a:prstGeom prst="rect">
            <a:avLst/>
          </a:prstGeom>
          <a:noFill/>
          <a:ln>
            <a:noFill/>
          </a:ln>
        </p:spPr>
        <p:txBody>
          <a:bodyPr spcFirstLastPara="1" vert="horz" wrap="square" lIns="91425" tIns="45700" rIns="91425" bIns="45700" rtlCol="0" anchor="ctr" anchorCtr="0">
            <a:normAutofit fontScale="75000" lnSpcReduction="20000"/>
          </a:bodyPr>
          <a:lstStyle>
            <a:lvl1pPr algn="l" defTabSz="914354" rtl="0" eaLnBrk="1" latinLnBrk="0" hangingPunct="1">
              <a:lnSpc>
                <a:spcPct val="90000"/>
              </a:lnSpc>
              <a:spcBef>
                <a:spcPct val="0"/>
              </a:spcBef>
              <a:buNone/>
              <a:defRPr sz="4800" kern="1200">
                <a:solidFill>
                  <a:schemeClr val="accent1"/>
                </a:solidFill>
                <a:latin typeface="+mj-lt"/>
                <a:ea typeface="+mj-ea"/>
                <a:cs typeface="+mj-cs"/>
              </a:defRPr>
            </a:lvl1pPr>
          </a:lstStyle>
          <a:p>
            <a:pPr algn="ctr">
              <a:lnSpc>
                <a:spcPct val="120000"/>
              </a:lnSpc>
              <a:buClr>
                <a:srgbClr val="606060"/>
              </a:buClr>
              <a:buSzPct val="100000"/>
            </a:pPr>
            <a:r>
              <a:rPr lang="sr-Latn-BA" sz="2000" b="1" dirty="0">
                <a:solidFill>
                  <a:srgbClr val="606060"/>
                </a:solidFill>
                <a:ea typeface="Gill Sans"/>
                <a:cs typeface="Gill Sans"/>
                <a:sym typeface="Gill Sans"/>
              </a:rPr>
              <a:t>UPOTREBA LOKALNE INFILTRATIVNE ANALGEZIJE U PRIMARNOJ ARTROPLASTICI KOLJENA</a:t>
            </a:r>
            <a:r>
              <a:rPr lang="en-US" sz="2000" b="1" dirty="0">
                <a:solidFill>
                  <a:srgbClr val="606060"/>
                </a:solidFill>
                <a:ea typeface="Gill Sans"/>
                <a:cs typeface="Gill Sans"/>
                <a:sym typeface="Gill Sans"/>
              </a:rPr>
              <a:t/>
            </a:r>
            <a:br>
              <a:rPr lang="en-US" sz="2000" b="1" dirty="0">
                <a:solidFill>
                  <a:srgbClr val="606060"/>
                </a:solidFill>
                <a:ea typeface="Gill Sans"/>
                <a:cs typeface="Gill Sans"/>
                <a:sym typeface="Gill Sans"/>
              </a:rPr>
            </a:br>
            <a:r>
              <a:rPr lang="en-US" sz="1050" b="1" dirty="0">
                <a:solidFill>
                  <a:srgbClr val="606060"/>
                </a:solidFill>
                <a:ea typeface="Gill Sans"/>
                <a:cs typeface="Gill Sans"/>
                <a:sym typeface="Gill Sans"/>
              </a:rPr>
              <a:t/>
            </a:r>
            <a:br>
              <a:rPr lang="en-US" sz="1050" b="1" dirty="0">
                <a:solidFill>
                  <a:srgbClr val="606060"/>
                </a:solidFill>
                <a:ea typeface="Gill Sans"/>
                <a:cs typeface="Gill Sans"/>
                <a:sym typeface="Gill Sans"/>
              </a:rPr>
            </a:br>
            <a:r>
              <a:rPr lang="sr-Latn-BA" sz="1800" b="1" dirty="0">
                <a:solidFill>
                  <a:srgbClr val="7F7F7F"/>
                </a:solidFill>
                <a:ea typeface="Gill Sans"/>
                <a:cs typeface="Gill Sans"/>
                <a:sym typeface="Gill Sans"/>
              </a:rPr>
              <a:t>D.PARIPOVIĆ</a:t>
            </a:r>
            <a:r>
              <a:rPr lang="en-US" sz="1800" b="1" baseline="30000" dirty="0">
                <a:ea typeface="Gill Sans"/>
                <a:cs typeface="Gill Sans"/>
                <a:sym typeface="Gill Sans"/>
              </a:rPr>
              <a:t>1,2</a:t>
            </a:r>
            <a:r>
              <a:rPr lang="en-US" sz="1800" b="1" dirty="0">
                <a:ea typeface="Gill Sans"/>
                <a:cs typeface="Gill Sans"/>
                <a:sym typeface="Gill Sans"/>
              </a:rPr>
              <a:t> </a:t>
            </a:r>
            <a:r>
              <a:rPr lang="en-US" sz="1800" b="1" dirty="0">
                <a:solidFill>
                  <a:srgbClr val="7F7F7F"/>
                </a:solidFill>
                <a:ea typeface="Gill Sans"/>
                <a:cs typeface="Gill Sans"/>
                <a:sym typeface="Gill Sans"/>
              </a:rPr>
              <a:t> </a:t>
            </a:r>
          </a:p>
          <a:p>
            <a:pPr algn="ctr">
              <a:lnSpc>
                <a:spcPct val="120000"/>
              </a:lnSpc>
              <a:buClr>
                <a:srgbClr val="606060"/>
              </a:buClr>
              <a:buSzPct val="100000"/>
            </a:pPr>
            <a:r>
              <a:rPr lang="en-US" sz="1800" b="1" dirty="0">
                <a:solidFill>
                  <a:srgbClr val="7F7F7F"/>
                </a:solidFill>
                <a:ea typeface="Gill Sans"/>
                <a:cs typeface="Gill Sans"/>
                <a:sym typeface="Gill Sans"/>
              </a:rPr>
              <a:t/>
            </a:r>
            <a:br>
              <a:rPr lang="en-US" sz="1800" b="1" dirty="0">
                <a:solidFill>
                  <a:srgbClr val="7F7F7F"/>
                </a:solidFill>
                <a:ea typeface="Gill Sans"/>
                <a:cs typeface="Gill Sans"/>
                <a:sym typeface="Gill Sans"/>
              </a:rPr>
            </a:br>
            <a:r>
              <a:rPr lang="en-US" sz="1800" b="1" dirty="0">
                <a:solidFill>
                  <a:srgbClr val="7F7F7F"/>
                </a:solidFill>
                <a:ea typeface="Gill Sans"/>
                <a:cs typeface="Gill Sans"/>
                <a:sym typeface="Gill Sans"/>
              </a:rPr>
              <a:t>1 ZAVOD ZA </a:t>
            </a:r>
            <a:r>
              <a:rPr lang="en-US" sz="1800" b="1">
                <a:solidFill>
                  <a:srgbClr val="7F7F7F"/>
                </a:solidFill>
                <a:ea typeface="Gill Sans"/>
                <a:cs typeface="Gill Sans"/>
                <a:sym typeface="Gill Sans"/>
              </a:rPr>
              <a:t>FIZIKALNU </a:t>
            </a:r>
            <a:r>
              <a:rPr lang="en-US" sz="1800" b="1" smtClean="0">
                <a:solidFill>
                  <a:srgbClr val="7F7F7F"/>
                </a:solidFill>
                <a:ea typeface="Gill Sans"/>
                <a:cs typeface="Gill Sans"/>
                <a:sym typeface="Gill Sans"/>
              </a:rPr>
              <a:t>MEDICINU </a:t>
            </a:r>
            <a:r>
              <a:rPr lang="en-US" sz="1800" b="1" dirty="0">
                <a:solidFill>
                  <a:srgbClr val="7F7F7F"/>
                </a:solidFill>
                <a:ea typeface="Gill Sans"/>
                <a:cs typeface="Gill Sans"/>
                <a:sym typeface="Gill Sans"/>
              </a:rPr>
              <a:t>I REHABILITACIJU “ DR MIROSLAV ZOTOVIĆ” BANJA LUKA</a:t>
            </a:r>
          </a:p>
          <a:p>
            <a:pPr>
              <a:buClr>
                <a:srgbClr val="606060"/>
              </a:buClr>
              <a:buSzPct val="100000"/>
            </a:pPr>
            <a:r>
              <a:rPr lang="en-US" sz="1800" b="1" dirty="0">
                <a:solidFill>
                  <a:srgbClr val="7F7F7F"/>
                </a:solidFill>
                <a:ea typeface="Gill Sans"/>
                <a:cs typeface="Gill Sans"/>
                <a:sym typeface="Gill Sans"/>
              </a:rPr>
              <a:t>  </a:t>
            </a:r>
            <a:r>
              <a:rPr lang="en-US" sz="1800" b="1" dirty="0" smtClean="0">
                <a:solidFill>
                  <a:srgbClr val="7F7F7F"/>
                </a:solidFill>
                <a:ea typeface="Gill Sans"/>
                <a:cs typeface="Gill Sans"/>
                <a:sym typeface="Gill Sans"/>
              </a:rPr>
              <a:t> </a:t>
            </a:r>
            <a:r>
              <a:rPr lang="en-US" sz="1800" b="1" dirty="0">
                <a:solidFill>
                  <a:srgbClr val="7F7F7F"/>
                </a:solidFill>
                <a:ea typeface="Gill Sans"/>
                <a:cs typeface="Gill Sans"/>
                <a:sym typeface="Gill Sans"/>
              </a:rPr>
              <a:t>2 MEDICINSKI FAKULTET BANJA LUKA</a:t>
            </a:r>
            <a:r>
              <a:rPr lang="en-US" sz="1600" b="1" dirty="0">
                <a:solidFill>
                  <a:srgbClr val="7F7F7F"/>
                </a:solidFill>
                <a:ea typeface="Gill Sans"/>
                <a:cs typeface="Gill Sans"/>
                <a:sym typeface="Gill Sans"/>
              </a:rPr>
              <a:t/>
            </a:r>
            <a:br>
              <a:rPr lang="en-US" sz="1600" b="1" dirty="0">
                <a:solidFill>
                  <a:srgbClr val="7F7F7F"/>
                </a:solidFill>
                <a:ea typeface="Gill Sans"/>
                <a:cs typeface="Gill Sans"/>
                <a:sym typeface="Gill Sans"/>
              </a:rPr>
            </a:br>
            <a:endParaRPr lang="en-US" sz="1600" b="1" dirty="0">
              <a:solidFill>
                <a:srgbClr val="7F7F7F"/>
              </a:solidFill>
            </a:endParaRPr>
          </a:p>
        </p:txBody>
      </p:sp>
      <p:sp>
        <p:nvSpPr>
          <p:cNvPr id="6" name="Google Shape;99;p1">
            <a:extLst>
              <a:ext uri="{FF2B5EF4-FFF2-40B4-BE49-F238E27FC236}">
                <a16:creationId xmlns:a16="http://schemas.microsoft.com/office/drawing/2014/main" id="{DD6B1671-FB79-D9A6-4B0A-01D10EBE46D3}"/>
              </a:ext>
            </a:extLst>
          </p:cNvPr>
          <p:cNvSpPr txBox="1">
            <a:spLocks/>
          </p:cNvSpPr>
          <p:nvPr/>
        </p:nvSpPr>
        <p:spPr>
          <a:xfrm>
            <a:off x="373896" y="1912851"/>
            <a:ext cx="4242485" cy="1842647"/>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buClr>
                <a:schemeClr val="dk1"/>
              </a:buClr>
              <a:buSzPct val="100000"/>
              <a:buFont typeface="Arial" panose="020B0604020202020204" pitchFamily="34" charset="0"/>
              <a:buNone/>
            </a:pPr>
            <a:r>
              <a:rPr lang="en-US" sz="1100" b="1" dirty="0" smtClean="0">
                <a:ea typeface="Gill Sans"/>
                <a:cs typeface="Gill Sans"/>
                <a:sym typeface="Gill Sans"/>
              </a:rPr>
              <a:t>UVOD</a:t>
            </a:r>
          </a:p>
          <a:p>
            <a:pPr marL="0" indent="0" algn="just">
              <a:lnSpc>
                <a:spcPct val="100000"/>
              </a:lnSpc>
              <a:spcBef>
                <a:spcPts val="0"/>
              </a:spcBef>
              <a:buClr>
                <a:schemeClr val="dk1"/>
              </a:buClr>
              <a:buSzPct val="100000"/>
              <a:buNone/>
            </a:pPr>
            <a:r>
              <a:rPr lang="sr-Latn-RS" sz="1100" b="1" dirty="0">
                <a:ea typeface="Gill Sans"/>
                <a:cs typeface="Gill Sans"/>
                <a:sym typeface="Gill Sans"/>
              </a:rPr>
              <a:t>Postoperativna bol nakon ugradnje totalne endoproteze koljena (TEP) predstavlja jedan od osnovnih razloga otežane rane rehabilitacije i sporijeg oporavka pacijenata nakon ovbe procedure. Uvođenjem lokalne infiltrativne analgezije (LIA) koja se sastoji od kombinacije anestetika, nesteroidnog antiinflamatornog lijeka (NSAIL) i adrenalina nastoji se smanjiti postoperativni bol te smanjiti mogući neželjeni efekti upotrebe veće doze opioidnih analgetika. Cilj ovog rada je procjena efekta upotrebe LIA kod pacijenata sa TEP koljena na postoperativnu bol i dozu korištenih opioidnih analgetika, postizanje boljeg obima pokreta kao i trajanje hospitalizacije.</a:t>
            </a:r>
          </a:p>
        </p:txBody>
      </p:sp>
      <p:sp>
        <p:nvSpPr>
          <p:cNvPr id="8" name="Google Shape;100;p1">
            <a:extLst>
              <a:ext uri="{FF2B5EF4-FFF2-40B4-BE49-F238E27FC236}">
                <a16:creationId xmlns:a16="http://schemas.microsoft.com/office/drawing/2014/main" id="{CA6E953E-AAFC-FA65-2203-6FD2FC608740}"/>
              </a:ext>
            </a:extLst>
          </p:cNvPr>
          <p:cNvSpPr txBox="1">
            <a:spLocks/>
          </p:cNvSpPr>
          <p:nvPr/>
        </p:nvSpPr>
        <p:spPr>
          <a:xfrm>
            <a:off x="5298170" y="1908132"/>
            <a:ext cx="6237217" cy="1687392"/>
          </a:xfrm>
          <a:prstGeom prst="rect">
            <a:avLst/>
          </a:prstGeom>
          <a:noFill/>
          <a:ln>
            <a:noFill/>
          </a:ln>
        </p:spPr>
        <p:txBody>
          <a:bodyPr spcFirstLastPara="1" wrap="square" lIns="91425" tIns="45700" rIns="91425" bIns="45700" anchor="b"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spcBef>
                <a:spcPts val="200"/>
              </a:spcBef>
              <a:buClr>
                <a:schemeClr val="dk1"/>
              </a:buClr>
              <a:buSzPct val="100000"/>
              <a:buFont typeface="Arial" panose="020B0604020202020204" pitchFamily="34" charset="0"/>
              <a:buNone/>
            </a:pPr>
            <a:r>
              <a:rPr lang="en-US" sz="1100" b="1" dirty="0" smtClean="0">
                <a:ea typeface="Gill Sans"/>
                <a:cs typeface="Gill Sans"/>
                <a:sym typeface="Gill Sans"/>
              </a:rPr>
              <a:t>METODE</a:t>
            </a:r>
          </a:p>
          <a:p>
            <a:pPr marL="0" indent="0" algn="just">
              <a:lnSpc>
                <a:spcPct val="110000"/>
              </a:lnSpc>
              <a:spcBef>
                <a:spcPts val="200"/>
              </a:spcBef>
              <a:buClr>
                <a:schemeClr val="dk1"/>
              </a:buClr>
              <a:buSzPct val="100000"/>
              <a:buNone/>
            </a:pPr>
            <a:r>
              <a:rPr lang="en-US" sz="1100" b="1" dirty="0" err="1">
                <a:ea typeface="Gill Sans"/>
                <a:cs typeface="Gill Sans"/>
                <a:sym typeface="Gill Sans"/>
              </a:rPr>
              <a:t>R</a:t>
            </a:r>
            <a:r>
              <a:rPr lang="en-US" sz="1100" b="1" dirty="0" err="1" smtClean="0">
                <a:ea typeface="Gill Sans"/>
                <a:cs typeface="Gill Sans"/>
                <a:sym typeface="Gill Sans"/>
              </a:rPr>
              <a:t>etrospektivna</a:t>
            </a:r>
            <a:r>
              <a:rPr lang="en-US" sz="1100" b="1" dirty="0" smtClean="0">
                <a:ea typeface="Gill Sans"/>
                <a:cs typeface="Gill Sans"/>
                <a:sym typeface="Gill Sans"/>
              </a:rPr>
              <a:t> </a:t>
            </a:r>
            <a:r>
              <a:rPr lang="en-US" sz="1100" b="1" dirty="0" err="1">
                <a:ea typeface="Gill Sans"/>
                <a:cs typeface="Gill Sans"/>
                <a:sym typeface="Gill Sans"/>
              </a:rPr>
              <a:t>kohortna</a:t>
            </a:r>
            <a:r>
              <a:rPr lang="en-US" sz="1100" b="1" dirty="0">
                <a:ea typeface="Gill Sans"/>
                <a:cs typeface="Gill Sans"/>
                <a:sym typeface="Gill Sans"/>
              </a:rPr>
              <a:t> </a:t>
            </a:r>
            <a:r>
              <a:rPr lang="en-US" sz="1100" b="1" dirty="0" err="1">
                <a:ea typeface="Gill Sans"/>
                <a:cs typeface="Gill Sans"/>
                <a:sym typeface="Gill Sans"/>
              </a:rPr>
              <a:t>studija</a:t>
            </a:r>
            <a:r>
              <a:rPr lang="en-US" sz="1100" b="1" dirty="0">
                <a:ea typeface="Gill Sans"/>
                <a:cs typeface="Gill Sans"/>
                <a:sym typeface="Gill Sans"/>
              </a:rPr>
              <a:t> </a:t>
            </a:r>
            <a:r>
              <a:rPr lang="en-US" sz="1100" b="1" dirty="0" err="1">
                <a:ea typeface="Gill Sans"/>
                <a:cs typeface="Gill Sans"/>
                <a:sym typeface="Gill Sans"/>
              </a:rPr>
              <a:t>provedena</a:t>
            </a:r>
            <a:r>
              <a:rPr lang="en-US" sz="1100" b="1" dirty="0">
                <a:ea typeface="Gill Sans"/>
                <a:cs typeface="Gill Sans"/>
                <a:sym typeface="Gill Sans"/>
              </a:rPr>
              <a:t> </a:t>
            </a:r>
            <a:r>
              <a:rPr lang="en-US" sz="1100" b="1" dirty="0" err="1">
                <a:ea typeface="Gill Sans"/>
                <a:cs typeface="Gill Sans"/>
                <a:sym typeface="Gill Sans"/>
              </a:rPr>
              <a:t>na</a:t>
            </a:r>
            <a:r>
              <a:rPr lang="en-US" sz="1100" b="1" dirty="0">
                <a:ea typeface="Gill Sans"/>
                <a:cs typeface="Gill Sans"/>
                <a:sym typeface="Gill Sans"/>
              </a:rPr>
              <a:t> </a:t>
            </a:r>
            <a:r>
              <a:rPr lang="en-US" sz="1100" b="1" dirty="0" err="1">
                <a:ea typeface="Gill Sans"/>
                <a:cs typeface="Gill Sans"/>
                <a:sym typeface="Gill Sans"/>
              </a:rPr>
              <a:t>Ortopedskom</a:t>
            </a:r>
            <a:r>
              <a:rPr lang="en-US" sz="1100" b="1" dirty="0">
                <a:ea typeface="Gill Sans"/>
                <a:cs typeface="Gill Sans"/>
                <a:sym typeface="Gill Sans"/>
              </a:rPr>
              <a:t> </a:t>
            </a:r>
            <a:r>
              <a:rPr lang="en-US" sz="1100" b="1" dirty="0" err="1">
                <a:ea typeface="Gill Sans"/>
                <a:cs typeface="Gill Sans"/>
                <a:sym typeface="Gill Sans"/>
              </a:rPr>
              <a:t>odjeljenju</a:t>
            </a:r>
            <a:r>
              <a:rPr lang="en-US" sz="1100" b="1" dirty="0">
                <a:ea typeface="Gill Sans"/>
                <a:cs typeface="Gill Sans"/>
                <a:sym typeface="Gill Sans"/>
              </a:rPr>
              <a:t> ZZFMR „</a:t>
            </a:r>
            <a:r>
              <a:rPr lang="en-US" sz="1100" b="1" dirty="0" err="1">
                <a:ea typeface="Gill Sans"/>
                <a:cs typeface="Gill Sans"/>
                <a:sym typeface="Gill Sans"/>
              </a:rPr>
              <a:t>Dr</a:t>
            </a:r>
            <a:r>
              <a:rPr lang="en-US" sz="1100" b="1" dirty="0">
                <a:ea typeface="Gill Sans"/>
                <a:cs typeface="Gill Sans"/>
                <a:sym typeface="Gill Sans"/>
              </a:rPr>
              <a:t> Miroslav </a:t>
            </a:r>
            <a:r>
              <a:rPr lang="en-US" sz="1100" b="1" dirty="0" err="1">
                <a:ea typeface="Gill Sans"/>
                <a:cs typeface="Gill Sans"/>
                <a:sym typeface="Gill Sans"/>
              </a:rPr>
              <a:t>Zotović</a:t>
            </a:r>
            <a:r>
              <a:rPr lang="en-US" sz="1100" b="1" dirty="0">
                <a:ea typeface="Gill Sans"/>
                <a:cs typeface="Gill Sans"/>
                <a:sym typeface="Gill Sans"/>
              </a:rPr>
              <a:t>“ </a:t>
            </a:r>
            <a:r>
              <a:rPr lang="en-US" sz="1100" b="1" dirty="0" err="1">
                <a:ea typeface="Gill Sans"/>
                <a:cs typeface="Gill Sans"/>
                <a:sym typeface="Gill Sans"/>
              </a:rPr>
              <a:t>gdje</a:t>
            </a:r>
            <a:r>
              <a:rPr lang="en-US" sz="1100" b="1" dirty="0">
                <a:ea typeface="Gill Sans"/>
                <a:cs typeface="Gill Sans"/>
                <a:sym typeface="Gill Sans"/>
              </a:rPr>
              <a:t> </a:t>
            </a:r>
            <a:r>
              <a:rPr lang="en-US" sz="1100" b="1" dirty="0" err="1">
                <a:ea typeface="Gill Sans"/>
                <a:cs typeface="Gill Sans"/>
                <a:sym typeface="Gill Sans"/>
              </a:rPr>
              <a:t>su</a:t>
            </a:r>
            <a:r>
              <a:rPr lang="en-US" sz="1100" b="1" dirty="0">
                <a:ea typeface="Gill Sans"/>
                <a:cs typeface="Gill Sans"/>
                <a:sym typeface="Gill Sans"/>
              </a:rPr>
              <a:t> </a:t>
            </a:r>
            <a:r>
              <a:rPr lang="en-US" sz="1100" b="1" dirty="0" err="1">
                <a:ea typeface="Gill Sans"/>
                <a:cs typeface="Gill Sans"/>
                <a:sym typeface="Gill Sans"/>
              </a:rPr>
              <a:t>uključeni</a:t>
            </a:r>
            <a:r>
              <a:rPr lang="en-US" sz="1100" b="1" dirty="0">
                <a:ea typeface="Gill Sans"/>
                <a:cs typeface="Gill Sans"/>
                <a:sym typeface="Gill Sans"/>
              </a:rPr>
              <a:t> </a:t>
            </a:r>
            <a:r>
              <a:rPr lang="en-US" sz="1100" b="1" dirty="0" err="1">
                <a:ea typeface="Gill Sans"/>
                <a:cs typeface="Gill Sans"/>
                <a:sym typeface="Gill Sans"/>
              </a:rPr>
              <a:t>pacijenti</a:t>
            </a:r>
            <a:r>
              <a:rPr lang="en-US" sz="1100" b="1" dirty="0">
                <a:ea typeface="Gill Sans"/>
                <a:cs typeface="Gill Sans"/>
                <a:sym typeface="Gill Sans"/>
              </a:rPr>
              <a:t> </a:t>
            </a:r>
            <a:r>
              <a:rPr lang="en-US" sz="1100" b="1" dirty="0" err="1">
                <a:ea typeface="Gill Sans"/>
                <a:cs typeface="Gill Sans"/>
                <a:sym typeface="Gill Sans"/>
              </a:rPr>
              <a:t>sa</a:t>
            </a:r>
            <a:r>
              <a:rPr lang="en-US" sz="1100" b="1" dirty="0">
                <a:ea typeface="Gill Sans"/>
                <a:cs typeface="Gill Sans"/>
                <a:sym typeface="Gill Sans"/>
              </a:rPr>
              <a:t> </a:t>
            </a:r>
            <a:r>
              <a:rPr lang="en-US" sz="1100" b="1" dirty="0" err="1">
                <a:ea typeface="Gill Sans"/>
                <a:cs typeface="Gill Sans"/>
                <a:sym typeface="Gill Sans"/>
              </a:rPr>
              <a:t>dijagnozom</a:t>
            </a:r>
            <a:r>
              <a:rPr lang="en-US" sz="1100" b="1" dirty="0">
                <a:ea typeface="Gill Sans"/>
                <a:cs typeface="Gill Sans"/>
                <a:sym typeface="Gill Sans"/>
              </a:rPr>
              <a:t> </a:t>
            </a:r>
            <a:r>
              <a:rPr lang="en-US" sz="1100" b="1" dirty="0" err="1">
                <a:ea typeface="Gill Sans"/>
                <a:cs typeface="Gill Sans"/>
                <a:sym typeface="Gill Sans"/>
              </a:rPr>
              <a:t>degenerativne</a:t>
            </a:r>
            <a:r>
              <a:rPr lang="en-US" sz="1100" b="1" dirty="0">
                <a:ea typeface="Gill Sans"/>
                <a:cs typeface="Gill Sans"/>
                <a:sym typeface="Gill Sans"/>
              </a:rPr>
              <a:t> </a:t>
            </a:r>
            <a:r>
              <a:rPr lang="en-US" sz="1100" b="1" dirty="0" err="1">
                <a:ea typeface="Gill Sans"/>
                <a:cs typeface="Gill Sans"/>
                <a:sym typeface="Gill Sans"/>
              </a:rPr>
              <a:t>artroze</a:t>
            </a:r>
            <a:r>
              <a:rPr lang="en-US" sz="1100" b="1" dirty="0">
                <a:ea typeface="Gill Sans"/>
                <a:cs typeface="Gill Sans"/>
                <a:sym typeface="Gill Sans"/>
              </a:rPr>
              <a:t> </a:t>
            </a:r>
            <a:r>
              <a:rPr lang="en-US" sz="1100" b="1" dirty="0" err="1">
                <a:ea typeface="Gill Sans"/>
                <a:cs typeface="Gill Sans"/>
                <a:sym typeface="Gill Sans"/>
              </a:rPr>
              <a:t>koljena</a:t>
            </a:r>
            <a:r>
              <a:rPr lang="en-US" sz="1100" b="1" dirty="0">
                <a:ea typeface="Gill Sans"/>
                <a:cs typeface="Gill Sans"/>
                <a:sym typeface="Gill Sans"/>
              </a:rPr>
              <a:t> </a:t>
            </a:r>
            <a:r>
              <a:rPr lang="en-US" sz="1100" b="1" dirty="0" err="1">
                <a:ea typeface="Gill Sans"/>
                <a:cs typeface="Gill Sans"/>
                <a:sym typeface="Gill Sans"/>
              </a:rPr>
              <a:t>kojima</a:t>
            </a:r>
            <a:r>
              <a:rPr lang="en-US" sz="1100" b="1" dirty="0">
                <a:ea typeface="Gill Sans"/>
                <a:cs typeface="Gill Sans"/>
                <a:sym typeface="Gill Sans"/>
              </a:rPr>
              <a:t> je </a:t>
            </a:r>
            <a:r>
              <a:rPr lang="en-US" sz="1100" b="1" dirty="0" err="1">
                <a:ea typeface="Gill Sans"/>
                <a:cs typeface="Gill Sans"/>
                <a:sym typeface="Gill Sans"/>
              </a:rPr>
              <a:t>implantirana</a:t>
            </a:r>
            <a:r>
              <a:rPr lang="en-US" sz="1100" b="1" dirty="0">
                <a:ea typeface="Gill Sans"/>
                <a:cs typeface="Gill Sans"/>
                <a:sym typeface="Gill Sans"/>
              </a:rPr>
              <a:t> </a:t>
            </a:r>
            <a:r>
              <a:rPr lang="en-US" sz="1100" b="1" dirty="0" err="1">
                <a:ea typeface="Gill Sans"/>
                <a:cs typeface="Gill Sans"/>
                <a:sym typeface="Gill Sans"/>
              </a:rPr>
              <a:t>primarna</a:t>
            </a:r>
            <a:r>
              <a:rPr lang="en-US" sz="1100" b="1" dirty="0">
                <a:ea typeface="Gill Sans"/>
                <a:cs typeface="Gill Sans"/>
                <a:sym typeface="Gill Sans"/>
              </a:rPr>
              <a:t> TEP </a:t>
            </a:r>
            <a:r>
              <a:rPr lang="en-US" sz="1100" b="1" dirty="0" err="1">
                <a:ea typeface="Gill Sans"/>
                <a:cs typeface="Gill Sans"/>
                <a:sym typeface="Gill Sans"/>
              </a:rPr>
              <a:t>koljena</a:t>
            </a:r>
            <a:r>
              <a:rPr lang="en-US" sz="1100" b="1" dirty="0">
                <a:ea typeface="Gill Sans"/>
                <a:cs typeface="Gill Sans"/>
                <a:sym typeface="Gill Sans"/>
              </a:rPr>
              <a:t> u </a:t>
            </a:r>
            <a:r>
              <a:rPr lang="en-US" sz="1100" b="1" dirty="0" err="1">
                <a:ea typeface="Gill Sans"/>
                <a:cs typeface="Gill Sans"/>
                <a:sym typeface="Gill Sans"/>
              </a:rPr>
              <a:t>periodu</a:t>
            </a:r>
            <a:r>
              <a:rPr lang="en-US" sz="1100" b="1" dirty="0">
                <a:ea typeface="Gill Sans"/>
                <a:cs typeface="Gill Sans"/>
                <a:sym typeface="Gill Sans"/>
              </a:rPr>
              <a:t> 1.1.2022.god. do 31.6.2022.god. </a:t>
            </a:r>
            <a:r>
              <a:rPr lang="en-US" sz="1100" b="1" dirty="0" err="1">
                <a:ea typeface="Gill Sans"/>
                <a:cs typeface="Gill Sans"/>
                <a:sym typeface="Gill Sans"/>
              </a:rPr>
              <a:t>Pacijenti</a:t>
            </a:r>
            <a:r>
              <a:rPr lang="en-US" sz="1100" b="1" dirty="0">
                <a:ea typeface="Gill Sans"/>
                <a:cs typeface="Gill Sans"/>
                <a:sym typeface="Gill Sans"/>
              </a:rPr>
              <a:t> </a:t>
            </a:r>
            <a:r>
              <a:rPr lang="en-US" sz="1100" b="1" dirty="0" err="1">
                <a:ea typeface="Gill Sans"/>
                <a:cs typeface="Gill Sans"/>
                <a:sym typeface="Gill Sans"/>
              </a:rPr>
              <a:t>sa</a:t>
            </a:r>
            <a:r>
              <a:rPr lang="en-US" sz="1100" b="1" dirty="0">
                <a:ea typeface="Gill Sans"/>
                <a:cs typeface="Gill Sans"/>
                <a:sym typeface="Gill Sans"/>
              </a:rPr>
              <a:t> </a:t>
            </a:r>
            <a:r>
              <a:rPr lang="en-US" sz="1100" b="1" dirty="0" err="1">
                <a:ea typeface="Gill Sans"/>
                <a:cs typeface="Gill Sans"/>
                <a:sym typeface="Gill Sans"/>
              </a:rPr>
              <a:t>hroničnim</a:t>
            </a:r>
            <a:r>
              <a:rPr lang="en-US" sz="1100" b="1" dirty="0">
                <a:ea typeface="Gill Sans"/>
                <a:cs typeface="Gill Sans"/>
                <a:sym typeface="Gill Sans"/>
              </a:rPr>
              <a:t> </a:t>
            </a:r>
            <a:r>
              <a:rPr lang="en-US" sz="1100" b="1" dirty="0" err="1">
                <a:ea typeface="Gill Sans"/>
                <a:cs typeface="Gill Sans"/>
                <a:sym typeface="Gill Sans"/>
              </a:rPr>
              <a:t>zapaljenskim</a:t>
            </a:r>
            <a:r>
              <a:rPr lang="en-US" sz="1100" b="1" dirty="0">
                <a:ea typeface="Gill Sans"/>
                <a:cs typeface="Gill Sans"/>
                <a:sym typeface="Gill Sans"/>
              </a:rPr>
              <a:t> </a:t>
            </a:r>
            <a:r>
              <a:rPr lang="en-US" sz="1100" b="1" dirty="0" err="1">
                <a:ea typeface="Gill Sans"/>
                <a:cs typeface="Gill Sans"/>
                <a:sym typeface="Gill Sans"/>
              </a:rPr>
              <a:t>oboljenjima</a:t>
            </a:r>
            <a:r>
              <a:rPr lang="en-US" sz="1100" b="1" dirty="0">
                <a:ea typeface="Gill Sans"/>
                <a:cs typeface="Gill Sans"/>
                <a:sym typeface="Gill Sans"/>
              </a:rPr>
              <a:t>, </a:t>
            </a:r>
            <a:r>
              <a:rPr lang="en-US" sz="1100" b="1" dirty="0" err="1">
                <a:ea typeface="Gill Sans"/>
                <a:cs typeface="Gill Sans"/>
                <a:sym typeface="Gill Sans"/>
              </a:rPr>
              <a:t>kontraindikacijama</a:t>
            </a:r>
            <a:r>
              <a:rPr lang="en-US" sz="1100" b="1" dirty="0">
                <a:ea typeface="Gill Sans"/>
                <a:cs typeface="Gill Sans"/>
                <a:sym typeface="Gill Sans"/>
              </a:rPr>
              <a:t> </a:t>
            </a:r>
            <a:r>
              <a:rPr lang="en-US" sz="1100" b="1" dirty="0" err="1">
                <a:ea typeface="Gill Sans"/>
                <a:cs typeface="Gill Sans"/>
                <a:sym typeface="Gill Sans"/>
              </a:rPr>
              <a:t>za</a:t>
            </a:r>
            <a:r>
              <a:rPr lang="en-US" sz="1100" b="1" dirty="0">
                <a:ea typeface="Gill Sans"/>
                <a:cs typeface="Gill Sans"/>
                <a:sym typeface="Gill Sans"/>
              </a:rPr>
              <a:t> LIA </a:t>
            </a:r>
            <a:r>
              <a:rPr lang="en-US" sz="1100" b="1" dirty="0" err="1">
                <a:ea typeface="Gill Sans"/>
                <a:cs typeface="Gill Sans"/>
                <a:sym typeface="Gill Sans"/>
              </a:rPr>
              <a:t>kao</a:t>
            </a:r>
            <a:r>
              <a:rPr lang="en-US" sz="1100" b="1" dirty="0">
                <a:ea typeface="Gill Sans"/>
                <a:cs typeface="Gill Sans"/>
                <a:sym typeface="Gill Sans"/>
              </a:rPr>
              <a:t> </a:t>
            </a:r>
            <a:r>
              <a:rPr lang="en-US" sz="1100" b="1" dirty="0" err="1">
                <a:ea typeface="Gill Sans"/>
                <a:cs typeface="Gill Sans"/>
                <a:sym typeface="Gill Sans"/>
              </a:rPr>
              <a:t>i</a:t>
            </a:r>
            <a:r>
              <a:rPr lang="en-US" sz="1100" b="1" dirty="0">
                <a:ea typeface="Gill Sans"/>
                <a:cs typeface="Gill Sans"/>
                <a:sym typeface="Gill Sans"/>
              </a:rPr>
              <a:t> </a:t>
            </a:r>
            <a:r>
              <a:rPr lang="en-US" sz="1100" b="1" dirty="0" err="1">
                <a:ea typeface="Gill Sans"/>
                <a:cs typeface="Gill Sans"/>
                <a:sym typeface="Gill Sans"/>
              </a:rPr>
              <a:t>dementni</a:t>
            </a:r>
            <a:r>
              <a:rPr lang="en-US" sz="1100" b="1" dirty="0">
                <a:ea typeface="Gill Sans"/>
                <a:cs typeface="Gill Sans"/>
                <a:sym typeface="Gill Sans"/>
              </a:rPr>
              <a:t> </a:t>
            </a:r>
            <a:r>
              <a:rPr lang="en-US" sz="1100" b="1" dirty="0" err="1">
                <a:ea typeface="Gill Sans"/>
                <a:cs typeface="Gill Sans"/>
                <a:sym typeface="Gill Sans"/>
              </a:rPr>
              <a:t>pacijenti</a:t>
            </a:r>
            <a:r>
              <a:rPr lang="en-US" sz="1100" b="1" dirty="0">
                <a:ea typeface="Gill Sans"/>
                <a:cs typeface="Gill Sans"/>
                <a:sym typeface="Gill Sans"/>
              </a:rPr>
              <a:t> </a:t>
            </a:r>
            <a:r>
              <a:rPr lang="en-US" sz="1100" b="1" dirty="0" err="1">
                <a:ea typeface="Gill Sans"/>
                <a:cs typeface="Gill Sans"/>
                <a:sym typeface="Gill Sans"/>
              </a:rPr>
              <a:t>su</a:t>
            </a:r>
            <a:r>
              <a:rPr lang="en-US" sz="1100" b="1" dirty="0">
                <a:ea typeface="Gill Sans"/>
                <a:cs typeface="Gill Sans"/>
                <a:sym typeface="Gill Sans"/>
              </a:rPr>
              <a:t> </a:t>
            </a:r>
            <a:r>
              <a:rPr lang="en-US" sz="1100" b="1" dirty="0" err="1">
                <a:ea typeface="Gill Sans"/>
                <a:cs typeface="Gill Sans"/>
                <a:sym typeface="Gill Sans"/>
              </a:rPr>
              <a:t>isključeni</a:t>
            </a:r>
            <a:r>
              <a:rPr lang="en-US" sz="1100" b="1" dirty="0">
                <a:ea typeface="Gill Sans"/>
                <a:cs typeface="Gill Sans"/>
                <a:sym typeface="Gill Sans"/>
              </a:rPr>
              <a:t> </a:t>
            </a:r>
            <a:r>
              <a:rPr lang="en-US" sz="1100" b="1" dirty="0" err="1">
                <a:ea typeface="Gill Sans"/>
                <a:cs typeface="Gill Sans"/>
                <a:sym typeface="Gill Sans"/>
              </a:rPr>
              <a:t>iz</a:t>
            </a:r>
            <a:r>
              <a:rPr lang="en-US" sz="1100" b="1" dirty="0">
                <a:ea typeface="Gill Sans"/>
                <a:cs typeface="Gill Sans"/>
                <a:sym typeface="Gill Sans"/>
              </a:rPr>
              <a:t> </a:t>
            </a:r>
            <a:r>
              <a:rPr lang="en-US" sz="1100" b="1" dirty="0" err="1">
                <a:ea typeface="Gill Sans"/>
                <a:cs typeface="Gill Sans"/>
                <a:sym typeface="Gill Sans"/>
              </a:rPr>
              <a:t>studije</a:t>
            </a:r>
            <a:r>
              <a:rPr lang="en-US" sz="1100" b="1" dirty="0">
                <a:ea typeface="Gill Sans"/>
                <a:cs typeface="Gill Sans"/>
                <a:sym typeface="Gill Sans"/>
              </a:rPr>
              <a:t>. </a:t>
            </a:r>
            <a:r>
              <a:rPr lang="en-US" sz="1100" b="1" dirty="0" err="1">
                <a:ea typeface="Gill Sans"/>
                <a:cs typeface="Gill Sans"/>
                <a:sym typeface="Gill Sans"/>
              </a:rPr>
              <a:t>Pacijenti</a:t>
            </a:r>
            <a:r>
              <a:rPr lang="en-US" sz="1100" b="1" dirty="0">
                <a:ea typeface="Gill Sans"/>
                <a:cs typeface="Gill Sans"/>
                <a:sym typeface="Gill Sans"/>
              </a:rPr>
              <a:t> </a:t>
            </a:r>
            <a:r>
              <a:rPr lang="en-US" sz="1100" b="1" dirty="0" err="1">
                <a:ea typeface="Gill Sans"/>
                <a:cs typeface="Gill Sans"/>
                <a:sym typeface="Gill Sans"/>
              </a:rPr>
              <a:t>su</a:t>
            </a:r>
            <a:r>
              <a:rPr lang="en-US" sz="1100" b="1" dirty="0">
                <a:ea typeface="Gill Sans"/>
                <a:cs typeface="Gill Sans"/>
                <a:sym typeface="Gill Sans"/>
              </a:rPr>
              <a:t> </a:t>
            </a:r>
            <a:r>
              <a:rPr lang="en-US" sz="1100" b="1" dirty="0" err="1">
                <a:ea typeface="Gill Sans"/>
                <a:cs typeface="Gill Sans"/>
                <a:sym typeface="Gill Sans"/>
              </a:rPr>
              <a:t>podijeljeni</a:t>
            </a:r>
            <a:r>
              <a:rPr lang="en-US" sz="1100" b="1" dirty="0">
                <a:ea typeface="Gill Sans"/>
                <a:cs typeface="Gill Sans"/>
                <a:sym typeface="Gill Sans"/>
              </a:rPr>
              <a:t> u </a:t>
            </a:r>
            <a:r>
              <a:rPr lang="en-US" sz="1100" b="1" dirty="0" err="1">
                <a:ea typeface="Gill Sans"/>
                <a:cs typeface="Gill Sans"/>
                <a:sym typeface="Gill Sans"/>
              </a:rPr>
              <a:t>dvije</a:t>
            </a:r>
            <a:r>
              <a:rPr lang="en-US" sz="1100" b="1" dirty="0">
                <a:ea typeface="Gill Sans"/>
                <a:cs typeface="Gill Sans"/>
                <a:sym typeface="Gill Sans"/>
              </a:rPr>
              <a:t> </a:t>
            </a:r>
            <a:r>
              <a:rPr lang="en-US" sz="1100" b="1" dirty="0" err="1">
                <a:ea typeface="Gill Sans"/>
                <a:cs typeface="Gill Sans"/>
                <a:sym typeface="Gill Sans"/>
              </a:rPr>
              <a:t>grupe</a:t>
            </a:r>
            <a:r>
              <a:rPr lang="en-US" sz="1100" b="1" dirty="0">
                <a:ea typeface="Gill Sans"/>
                <a:cs typeface="Gill Sans"/>
                <a:sym typeface="Gill Sans"/>
              </a:rPr>
              <a:t> </a:t>
            </a:r>
            <a:r>
              <a:rPr lang="en-US" sz="1100" b="1" dirty="0" err="1">
                <a:ea typeface="Gill Sans"/>
                <a:cs typeface="Gill Sans"/>
                <a:sym typeface="Gill Sans"/>
              </a:rPr>
              <a:t>gdje</a:t>
            </a:r>
            <a:r>
              <a:rPr lang="en-US" sz="1100" b="1" dirty="0">
                <a:ea typeface="Gill Sans"/>
                <a:cs typeface="Gill Sans"/>
                <a:sym typeface="Gill Sans"/>
              </a:rPr>
              <a:t> je </a:t>
            </a:r>
            <a:r>
              <a:rPr lang="en-US" sz="1100" b="1" dirty="0" err="1">
                <a:ea typeface="Gill Sans"/>
                <a:cs typeface="Gill Sans"/>
                <a:sym typeface="Gill Sans"/>
              </a:rPr>
              <a:t>prva</a:t>
            </a:r>
            <a:r>
              <a:rPr lang="en-US" sz="1100" b="1" dirty="0">
                <a:ea typeface="Gill Sans"/>
                <a:cs typeface="Gill Sans"/>
                <a:sym typeface="Gill Sans"/>
              </a:rPr>
              <a:t> </a:t>
            </a:r>
            <a:r>
              <a:rPr lang="en-US" sz="1100" b="1" dirty="0" err="1">
                <a:ea typeface="Gill Sans"/>
                <a:cs typeface="Gill Sans"/>
                <a:sym typeface="Gill Sans"/>
              </a:rPr>
              <a:t>grupa</a:t>
            </a:r>
            <a:r>
              <a:rPr lang="en-US" sz="1100" b="1" dirty="0">
                <a:ea typeface="Gill Sans"/>
                <a:cs typeface="Gill Sans"/>
                <a:sym typeface="Gill Sans"/>
              </a:rPr>
              <a:t> </a:t>
            </a:r>
            <a:r>
              <a:rPr lang="en-US" sz="1100" b="1" dirty="0" err="1">
                <a:ea typeface="Gill Sans"/>
                <a:cs typeface="Gill Sans"/>
                <a:sym typeface="Gill Sans"/>
              </a:rPr>
              <a:t>pacijenata</a:t>
            </a:r>
            <a:r>
              <a:rPr lang="en-US" sz="1100" b="1" dirty="0">
                <a:ea typeface="Gill Sans"/>
                <a:cs typeface="Gill Sans"/>
                <a:sym typeface="Gill Sans"/>
              </a:rPr>
              <a:t> </a:t>
            </a:r>
            <a:r>
              <a:rPr lang="en-US" sz="1100" b="1" dirty="0" err="1">
                <a:ea typeface="Gill Sans"/>
                <a:cs typeface="Gill Sans"/>
                <a:sym typeface="Gill Sans"/>
              </a:rPr>
              <a:t>tokom</a:t>
            </a:r>
            <a:r>
              <a:rPr lang="en-US" sz="1100" b="1" dirty="0">
                <a:ea typeface="Gill Sans"/>
                <a:cs typeface="Gill Sans"/>
                <a:sym typeface="Gill Sans"/>
              </a:rPr>
              <a:t> </a:t>
            </a:r>
            <a:r>
              <a:rPr lang="en-US" sz="1100" b="1" dirty="0" err="1">
                <a:ea typeface="Gill Sans"/>
                <a:cs typeface="Gill Sans"/>
                <a:sym typeface="Gill Sans"/>
              </a:rPr>
              <a:t>operativnog</a:t>
            </a:r>
            <a:r>
              <a:rPr lang="en-US" sz="1100" b="1" dirty="0">
                <a:ea typeface="Gill Sans"/>
                <a:cs typeface="Gill Sans"/>
                <a:sym typeface="Gill Sans"/>
              </a:rPr>
              <a:t> </a:t>
            </a:r>
            <a:r>
              <a:rPr lang="en-US" sz="1100" b="1" dirty="0" err="1">
                <a:ea typeface="Gill Sans"/>
                <a:cs typeface="Gill Sans"/>
                <a:sym typeface="Gill Sans"/>
              </a:rPr>
              <a:t>zahvata</a:t>
            </a:r>
            <a:r>
              <a:rPr lang="en-US" sz="1100" b="1" dirty="0">
                <a:ea typeface="Gill Sans"/>
                <a:cs typeface="Gill Sans"/>
                <a:sym typeface="Gill Sans"/>
              </a:rPr>
              <a:t> </a:t>
            </a:r>
            <a:r>
              <a:rPr lang="en-US" sz="1100" b="1" dirty="0" err="1">
                <a:ea typeface="Gill Sans"/>
                <a:cs typeface="Gill Sans"/>
                <a:sym typeface="Gill Sans"/>
              </a:rPr>
              <a:t>primila</a:t>
            </a:r>
            <a:r>
              <a:rPr lang="en-US" sz="1100" b="1" dirty="0">
                <a:ea typeface="Gill Sans"/>
                <a:cs typeface="Gill Sans"/>
                <a:sym typeface="Gill Sans"/>
              </a:rPr>
              <a:t> </a:t>
            </a:r>
            <a:r>
              <a:rPr lang="en-US" sz="1100" b="1" dirty="0" err="1">
                <a:ea typeface="Gill Sans"/>
                <a:cs typeface="Gill Sans"/>
                <a:sym typeface="Gill Sans"/>
              </a:rPr>
              <a:t>jednu</a:t>
            </a:r>
            <a:r>
              <a:rPr lang="en-US" sz="1100" b="1" dirty="0">
                <a:ea typeface="Gill Sans"/>
                <a:cs typeface="Gill Sans"/>
                <a:sym typeface="Gill Sans"/>
              </a:rPr>
              <a:t> </a:t>
            </a:r>
            <a:r>
              <a:rPr lang="en-US" sz="1100" b="1" dirty="0" err="1">
                <a:ea typeface="Gill Sans"/>
                <a:cs typeface="Gill Sans"/>
                <a:sym typeface="Gill Sans"/>
              </a:rPr>
              <a:t>dozu</a:t>
            </a:r>
            <a:r>
              <a:rPr lang="en-US" sz="1100" b="1" dirty="0">
                <a:ea typeface="Gill Sans"/>
                <a:cs typeface="Gill Sans"/>
                <a:sym typeface="Gill Sans"/>
              </a:rPr>
              <a:t> LIA </a:t>
            </a:r>
            <a:r>
              <a:rPr lang="en-US" sz="1100" b="1" dirty="0" err="1">
                <a:ea typeface="Gill Sans"/>
                <a:cs typeface="Gill Sans"/>
                <a:sym typeface="Gill Sans"/>
              </a:rPr>
              <a:t>dok</a:t>
            </a:r>
            <a:r>
              <a:rPr lang="en-US" sz="1100" b="1" dirty="0">
                <a:ea typeface="Gill Sans"/>
                <a:cs typeface="Gill Sans"/>
                <a:sym typeface="Gill Sans"/>
              </a:rPr>
              <a:t> je </a:t>
            </a:r>
            <a:r>
              <a:rPr lang="en-US" sz="1100" b="1" dirty="0" err="1">
                <a:ea typeface="Gill Sans"/>
                <a:cs typeface="Gill Sans"/>
                <a:sym typeface="Gill Sans"/>
              </a:rPr>
              <a:t>druga</a:t>
            </a:r>
            <a:r>
              <a:rPr lang="en-US" sz="1100" b="1" dirty="0">
                <a:ea typeface="Gill Sans"/>
                <a:cs typeface="Gill Sans"/>
                <a:sym typeface="Gill Sans"/>
              </a:rPr>
              <a:t> </a:t>
            </a:r>
            <a:r>
              <a:rPr lang="en-US" sz="1100" b="1" dirty="0" err="1">
                <a:ea typeface="Gill Sans"/>
                <a:cs typeface="Gill Sans"/>
                <a:sym typeface="Gill Sans"/>
              </a:rPr>
              <a:t>grupa</a:t>
            </a:r>
            <a:r>
              <a:rPr lang="en-US" sz="1100" b="1" dirty="0">
                <a:ea typeface="Gill Sans"/>
                <a:cs typeface="Gill Sans"/>
                <a:sym typeface="Gill Sans"/>
              </a:rPr>
              <a:t> </a:t>
            </a:r>
            <a:r>
              <a:rPr lang="en-US" sz="1100" b="1" dirty="0" err="1">
                <a:ea typeface="Gill Sans"/>
                <a:cs typeface="Gill Sans"/>
                <a:sym typeface="Gill Sans"/>
              </a:rPr>
              <a:t>pacijenata</a:t>
            </a:r>
            <a:r>
              <a:rPr lang="en-US" sz="1100" b="1" dirty="0">
                <a:ea typeface="Gill Sans"/>
                <a:cs typeface="Gill Sans"/>
                <a:sym typeface="Gill Sans"/>
              </a:rPr>
              <a:t> </a:t>
            </a:r>
            <a:r>
              <a:rPr lang="en-US" sz="1100" b="1" dirty="0" err="1">
                <a:ea typeface="Gill Sans"/>
                <a:cs typeface="Gill Sans"/>
                <a:sym typeface="Gill Sans"/>
              </a:rPr>
              <a:t>nije</a:t>
            </a:r>
            <a:r>
              <a:rPr lang="en-US" sz="1100" b="1" dirty="0">
                <a:ea typeface="Gill Sans"/>
                <a:cs typeface="Gill Sans"/>
                <a:sym typeface="Gill Sans"/>
              </a:rPr>
              <a:t> </a:t>
            </a:r>
            <a:r>
              <a:rPr lang="en-US" sz="1100" b="1" dirty="0" err="1">
                <a:ea typeface="Gill Sans"/>
                <a:cs typeface="Gill Sans"/>
                <a:sym typeface="Gill Sans"/>
              </a:rPr>
              <a:t>primila</a:t>
            </a:r>
            <a:r>
              <a:rPr lang="en-US" sz="1100" b="1" dirty="0">
                <a:ea typeface="Gill Sans"/>
                <a:cs typeface="Gill Sans"/>
                <a:sym typeface="Gill Sans"/>
              </a:rPr>
              <a:t>. </a:t>
            </a:r>
            <a:r>
              <a:rPr lang="en-US" sz="1100" b="1" dirty="0" err="1">
                <a:ea typeface="Gill Sans"/>
                <a:cs typeface="Gill Sans"/>
                <a:sym typeface="Gill Sans"/>
              </a:rPr>
              <a:t>Postoperativno</a:t>
            </a:r>
            <a:r>
              <a:rPr lang="en-US" sz="1100" b="1" dirty="0">
                <a:ea typeface="Gill Sans"/>
                <a:cs typeface="Gill Sans"/>
                <a:sym typeface="Gill Sans"/>
              </a:rPr>
              <a:t> </a:t>
            </a:r>
            <a:r>
              <a:rPr lang="en-US" sz="1100" b="1" dirty="0" err="1">
                <a:ea typeface="Gill Sans"/>
                <a:cs typeface="Gill Sans"/>
                <a:sym typeface="Gill Sans"/>
              </a:rPr>
              <a:t>smo</a:t>
            </a:r>
            <a:r>
              <a:rPr lang="en-US" sz="1100" b="1" dirty="0">
                <a:ea typeface="Gill Sans"/>
                <a:cs typeface="Gill Sans"/>
                <a:sym typeface="Gill Sans"/>
              </a:rPr>
              <a:t> </a:t>
            </a:r>
            <a:r>
              <a:rPr lang="en-US" sz="1100" b="1" dirty="0" err="1">
                <a:ea typeface="Gill Sans"/>
                <a:cs typeface="Gill Sans"/>
                <a:sym typeface="Gill Sans"/>
              </a:rPr>
              <a:t>pratili</a:t>
            </a:r>
            <a:r>
              <a:rPr lang="en-US" sz="1100" b="1" dirty="0">
                <a:ea typeface="Gill Sans"/>
                <a:cs typeface="Gill Sans"/>
                <a:sym typeface="Gill Sans"/>
              </a:rPr>
              <a:t> </a:t>
            </a:r>
            <a:r>
              <a:rPr lang="en-US" sz="1100" b="1" dirty="0" err="1">
                <a:ea typeface="Gill Sans"/>
                <a:cs typeface="Gill Sans"/>
                <a:sym typeface="Gill Sans"/>
              </a:rPr>
              <a:t>stepen</a:t>
            </a:r>
            <a:r>
              <a:rPr lang="en-US" sz="1100" b="1" dirty="0">
                <a:ea typeface="Gill Sans"/>
                <a:cs typeface="Gill Sans"/>
                <a:sym typeface="Gill Sans"/>
              </a:rPr>
              <a:t> bola, </a:t>
            </a:r>
            <a:r>
              <a:rPr lang="en-US" sz="1100" b="1" dirty="0" err="1">
                <a:ea typeface="Gill Sans"/>
                <a:cs typeface="Gill Sans"/>
                <a:sym typeface="Gill Sans"/>
              </a:rPr>
              <a:t>količinu</a:t>
            </a:r>
            <a:r>
              <a:rPr lang="en-US" sz="1100" b="1" dirty="0">
                <a:ea typeface="Gill Sans"/>
                <a:cs typeface="Gill Sans"/>
                <a:sym typeface="Gill Sans"/>
              </a:rPr>
              <a:t> </a:t>
            </a:r>
            <a:r>
              <a:rPr lang="en-US" sz="1100" b="1" dirty="0" err="1">
                <a:ea typeface="Gill Sans"/>
                <a:cs typeface="Gill Sans"/>
                <a:sym typeface="Gill Sans"/>
              </a:rPr>
              <a:t>korištenih</a:t>
            </a:r>
            <a:r>
              <a:rPr lang="en-US" sz="1100" b="1" dirty="0">
                <a:ea typeface="Gill Sans"/>
                <a:cs typeface="Gill Sans"/>
                <a:sym typeface="Gill Sans"/>
              </a:rPr>
              <a:t> </a:t>
            </a:r>
            <a:r>
              <a:rPr lang="en-US" sz="1100" b="1" dirty="0" err="1">
                <a:ea typeface="Gill Sans"/>
                <a:cs typeface="Gill Sans"/>
                <a:sym typeface="Gill Sans"/>
              </a:rPr>
              <a:t>opioidnih</a:t>
            </a:r>
            <a:r>
              <a:rPr lang="en-US" sz="1100" b="1" dirty="0">
                <a:ea typeface="Gill Sans"/>
                <a:cs typeface="Gill Sans"/>
                <a:sym typeface="Gill Sans"/>
              </a:rPr>
              <a:t> </a:t>
            </a:r>
            <a:r>
              <a:rPr lang="en-US" sz="1100" b="1" dirty="0" err="1">
                <a:ea typeface="Gill Sans"/>
                <a:cs typeface="Gill Sans"/>
                <a:sym typeface="Gill Sans"/>
              </a:rPr>
              <a:t>analgetika</a:t>
            </a:r>
            <a:r>
              <a:rPr lang="en-US" sz="1100" b="1" dirty="0">
                <a:ea typeface="Gill Sans"/>
                <a:cs typeface="Gill Sans"/>
                <a:sym typeface="Gill Sans"/>
              </a:rPr>
              <a:t>, </a:t>
            </a:r>
            <a:r>
              <a:rPr lang="en-US" sz="1100" b="1" dirty="0" err="1">
                <a:ea typeface="Gill Sans"/>
                <a:cs typeface="Gill Sans"/>
                <a:sym typeface="Gill Sans"/>
              </a:rPr>
              <a:t>obim</a:t>
            </a:r>
            <a:r>
              <a:rPr lang="en-US" sz="1100" b="1" dirty="0">
                <a:ea typeface="Gill Sans"/>
                <a:cs typeface="Gill Sans"/>
                <a:sym typeface="Gill Sans"/>
              </a:rPr>
              <a:t> </a:t>
            </a:r>
            <a:r>
              <a:rPr lang="en-US" sz="1100" b="1" dirty="0" err="1">
                <a:ea typeface="Gill Sans"/>
                <a:cs typeface="Gill Sans"/>
                <a:sym typeface="Gill Sans"/>
              </a:rPr>
              <a:t>pokreta</a:t>
            </a:r>
            <a:r>
              <a:rPr lang="en-US" sz="1100" b="1" dirty="0">
                <a:ea typeface="Gill Sans"/>
                <a:cs typeface="Gill Sans"/>
                <a:sym typeface="Gill Sans"/>
              </a:rPr>
              <a:t> </a:t>
            </a:r>
            <a:r>
              <a:rPr lang="en-US" sz="1100" b="1" dirty="0" err="1">
                <a:ea typeface="Gill Sans"/>
                <a:cs typeface="Gill Sans"/>
                <a:sym typeface="Gill Sans"/>
              </a:rPr>
              <a:t>i</a:t>
            </a:r>
            <a:r>
              <a:rPr lang="en-US" sz="1100" b="1" dirty="0">
                <a:ea typeface="Gill Sans"/>
                <a:cs typeface="Gill Sans"/>
                <a:sym typeface="Gill Sans"/>
              </a:rPr>
              <a:t> </a:t>
            </a:r>
            <a:r>
              <a:rPr lang="en-US" sz="1100" b="1" dirty="0" err="1">
                <a:ea typeface="Gill Sans"/>
                <a:cs typeface="Gill Sans"/>
                <a:sym typeface="Gill Sans"/>
              </a:rPr>
              <a:t>dužinu</a:t>
            </a:r>
            <a:r>
              <a:rPr lang="en-US" sz="1100" b="1" dirty="0">
                <a:ea typeface="Gill Sans"/>
                <a:cs typeface="Gill Sans"/>
                <a:sym typeface="Gill Sans"/>
              </a:rPr>
              <a:t> </a:t>
            </a:r>
            <a:r>
              <a:rPr lang="en-US" sz="1100" b="1" dirty="0" err="1">
                <a:ea typeface="Gill Sans"/>
                <a:cs typeface="Gill Sans"/>
                <a:sym typeface="Gill Sans"/>
              </a:rPr>
              <a:t>hospitalizacije</a:t>
            </a:r>
            <a:r>
              <a:rPr lang="en-US" sz="1100" b="1" dirty="0">
                <a:ea typeface="Gill Sans"/>
                <a:cs typeface="Gill Sans"/>
                <a:sym typeface="Gill Sans"/>
              </a:rPr>
              <a:t>. </a:t>
            </a:r>
          </a:p>
        </p:txBody>
      </p:sp>
      <p:sp>
        <p:nvSpPr>
          <p:cNvPr id="16" name="Google Shape;103;p1">
            <a:extLst>
              <a:ext uri="{FF2B5EF4-FFF2-40B4-BE49-F238E27FC236}">
                <a16:creationId xmlns:a16="http://schemas.microsoft.com/office/drawing/2014/main" id="{1B171F6C-56DE-C2FF-5BFE-1C2A2B1A2FFA}"/>
              </a:ext>
            </a:extLst>
          </p:cNvPr>
          <p:cNvSpPr/>
          <p:nvPr/>
        </p:nvSpPr>
        <p:spPr>
          <a:xfrm>
            <a:off x="5485462" y="3772923"/>
            <a:ext cx="2447577" cy="2195432"/>
          </a:xfrm>
          <a:prstGeom prst="rect">
            <a:avLst/>
          </a:prstGeom>
          <a:noFill/>
          <a:ln>
            <a:noFill/>
          </a:ln>
        </p:spPr>
        <p:txBody>
          <a:bodyPr spcFirstLastPara="1" wrap="square" lIns="91425" tIns="45700" rIns="91425" bIns="45700" anchor="t" anchorCtr="0">
            <a:spAutoFit/>
          </a:bodyPr>
          <a:lstStyle/>
          <a:p>
            <a:pPr algn="just">
              <a:spcAft>
                <a:spcPts val="800"/>
              </a:spcAft>
            </a:pPr>
            <a:r>
              <a:rPr lang="sr-Latn-RS" sz="1100" b="1" dirty="0" smtClean="0">
                <a:ea typeface="Calibri" panose="020F0502020204030204" pitchFamily="34" charset="0"/>
                <a:cs typeface="Times New Roman" panose="02020603050405020304" pitchFamily="18" charset="0"/>
              </a:rPr>
              <a:t>ZAKLJUČAK</a:t>
            </a:r>
            <a:endParaRPr lang="en-US" sz="1100" b="1" dirty="0">
              <a:ea typeface="Calibri" panose="020F0502020204030204" pitchFamily="34" charset="0"/>
              <a:cs typeface="Times New Roman" panose="02020603050405020304" pitchFamily="18" charset="0"/>
            </a:endParaRPr>
          </a:p>
          <a:p>
            <a:pPr algn="just">
              <a:spcAft>
                <a:spcPts val="800"/>
              </a:spcAft>
            </a:pPr>
            <a:r>
              <a:rPr lang="en-US" sz="1100" b="1" dirty="0" err="1">
                <a:ea typeface="Calibri" panose="020F0502020204030204" pitchFamily="34" charset="0"/>
                <a:cs typeface="Times New Roman" panose="02020603050405020304" pitchFamily="18" charset="0"/>
              </a:rPr>
              <a:t>Upotreba</a:t>
            </a:r>
            <a:r>
              <a:rPr lang="en-US" sz="1100" b="1" dirty="0">
                <a:ea typeface="Calibri" panose="020F0502020204030204" pitchFamily="34" charset="0"/>
                <a:cs typeface="Times New Roman" panose="02020603050405020304" pitchFamily="18" charset="0"/>
              </a:rPr>
              <a:t> LIA </a:t>
            </a:r>
            <a:r>
              <a:rPr lang="en-US" sz="1100" b="1" dirty="0" err="1">
                <a:ea typeface="Calibri" panose="020F0502020204030204" pitchFamily="34" charset="0"/>
                <a:cs typeface="Times New Roman" panose="02020603050405020304" pitchFamily="18" charset="0"/>
              </a:rPr>
              <a:t>intraoperativno</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efikasno</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smanjuje</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stepen</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postoperativne</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boli</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smanjuje</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potrebu</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za</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većim</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dozama</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opioidnih</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analgetika</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te</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samim</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tim</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olakšava</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i</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ranu</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rehabilitaciju</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pacijenata</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podvrgnutih</a:t>
            </a:r>
            <a:r>
              <a:rPr lang="en-US" sz="1100" b="1" dirty="0">
                <a:ea typeface="Calibri" panose="020F0502020204030204" pitchFamily="34" charset="0"/>
                <a:cs typeface="Times New Roman" panose="02020603050405020304" pitchFamily="18" charset="0"/>
              </a:rPr>
              <a:t> </a:t>
            </a:r>
            <a:r>
              <a:rPr lang="en-US" sz="1100" b="1" dirty="0" err="1">
                <a:ea typeface="Calibri" panose="020F0502020204030204" pitchFamily="34" charset="0"/>
                <a:cs typeface="Times New Roman" panose="02020603050405020304" pitchFamily="18" charset="0"/>
              </a:rPr>
              <a:t>ugradnji</a:t>
            </a:r>
            <a:r>
              <a:rPr lang="en-US" sz="1100" b="1" dirty="0">
                <a:ea typeface="Calibri" panose="020F0502020204030204" pitchFamily="34" charset="0"/>
                <a:cs typeface="Times New Roman" panose="02020603050405020304" pitchFamily="18" charset="0"/>
              </a:rPr>
              <a:t> TEP </a:t>
            </a:r>
            <a:r>
              <a:rPr lang="en-US" sz="1100" b="1" dirty="0" err="1">
                <a:ea typeface="Calibri" panose="020F0502020204030204" pitchFamily="34" charset="0"/>
                <a:cs typeface="Times New Roman" panose="02020603050405020304" pitchFamily="18" charset="0"/>
              </a:rPr>
              <a:t>koljena</a:t>
            </a:r>
            <a:r>
              <a:rPr lang="en-US" sz="1100" b="1" dirty="0">
                <a:ea typeface="Calibri" panose="020F0502020204030204" pitchFamily="34" charset="0"/>
                <a:cs typeface="Times New Roman" panose="02020603050405020304" pitchFamily="18" charset="0"/>
              </a:rPr>
              <a:t>.</a:t>
            </a:r>
          </a:p>
          <a:p>
            <a:pPr algn="just">
              <a:spcAft>
                <a:spcPts val="800"/>
              </a:spcAft>
            </a:pPr>
            <a:endParaRPr lang="en-US" sz="1100" b="1" dirty="0" smtClean="0">
              <a:ea typeface="Calibri" panose="020F0502020204030204" pitchFamily="34" charset="0"/>
              <a:cs typeface="Times New Roman" panose="02020603050405020304" pitchFamily="18" charset="0"/>
            </a:endParaRPr>
          </a:p>
          <a:p>
            <a:pPr algn="just">
              <a:spcAft>
                <a:spcPts val="800"/>
              </a:spcAft>
            </a:pPr>
            <a:r>
              <a:rPr lang="sr-Latn-RS" sz="1100" dirty="0" smtClean="0">
                <a:ea typeface="Calibri" panose="020F0502020204030204" pitchFamily="34" charset="0"/>
                <a:cs typeface="Times New Roman" panose="02020603050405020304" pitchFamily="18" charset="0"/>
              </a:rPr>
              <a:t>.</a:t>
            </a:r>
            <a:endParaRPr lang="sr-Latn-RS" sz="1100" dirty="0">
              <a:ea typeface="Calibri" panose="020F0502020204030204" pitchFamily="34" charset="0"/>
              <a:cs typeface="Times New Roman" panose="02020603050405020304" pitchFamily="18" charset="0"/>
            </a:endParaRPr>
          </a:p>
        </p:txBody>
      </p:sp>
      <p:sp>
        <p:nvSpPr>
          <p:cNvPr id="20" name="Google Shape;90;p1">
            <a:extLst>
              <a:ext uri="{FF2B5EF4-FFF2-40B4-BE49-F238E27FC236}">
                <a16:creationId xmlns:a16="http://schemas.microsoft.com/office/drawing/2014/main" id="{1F55EFCE-0BDE-37C8-E190-F3DA2C113F96}"/>
              </a:ext>
            </a:extLst>
          </p:cNvPr>
          <p:cNvSpPr/>
          <p:nvPr/>
        </p:nvSpPr>
        <p:spPr>
          <a:xfrm>
            <a:off x="8612294" y="5854547"/>
            <a:ext cx="2399775" cy="895115"/>
          </a:xfrm>
          <a:prstGeom prst="roundRect">
            <a:avLst>
              <a:gd name="adj" fmla="val 16667"/>
            </a:avLst>
          </a:prstGeom>
          <a:solidFill>
            <a:schemeClr val="accent2">
              <a:lumMod val="60000"/>
              <a:lumOff val="40000"/>
            </a:schemeClr>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800" b="0" i="0" u="none" strike="noStrike" cap="none" dirty="0">
                <a:solidFill>
                  <a:schemeClr val="lt1"/>
                </a:solidFill>
                <a:latin typeface="Calibri"/>
                <a:ea typeface="Calibri"/>
                <a:cs typeface="Calibri"/>
                <a:sym typeface="Calibri"/>
              </a:rPr>
              <a:t>CONTACT INFORMATION</a:t>
            </a:r>
            <a:endParaRPr sz="600" b="1" i="0" u="none" strike="noStrike" cap="none" dirty="0">
              <a:solidFill>
                <a:schemeClr val="lt1"/>
              </a:solidFill>
              <a:latin typeface="Gill Sans"/>
              <a:ea typeface="Gill Sans"/>
              <a:cs typeface="Gill Sans"/>
              <a:sym typeface="Gill Sans"/>
            </a:endParaRPr>
          </a:p>
          <a:p>
            <a:pPr marL="0" marR="0" lvl="0" indent="0" algn="l" rtl="0">
              <a:spcBef>
                <a:spcPts val="0"/>
              </a:spcBef>
              <a:spcAft>
                <a:spcPts val="0"/>
              </a:spcAft>
              <a:buNone/>
            </a:pPr>
            <a:endParaRPr sz="600" b="1" cap="none" dirty="0">
              <a:solidFill>
                <a:schemeClr val="lt1"/>
              </a:solidFill>
              <a:latin typeface="Gill Sans"/>
              <a:ea typeface="Gill Sans"/>
              <a:cs typeface="Gill Sans"/>
              <a:sym typeface="Gill Sans"/>
            </a:endParaRPr>
          </a:p>
          <a:p>
            <a:pPr marL="0" marR="0" lvl="0" indent="0" algn="l" rtl="0">
              <a:spcBef>
                <a:spcPts val="0"/>
              </a:spcBef>
              <a:spcAft>
                <a:spcPts val="0"/>
              </a:spcAft>
              <a:buNone/>
            </a:pPr>
            <a:r>
              <a:rPr lang="en-US" sz="600" b="1" dirty="0" smtClean="0">
                <a:solidFill>
                  <a:schemeClr val="lt1"/>
                </a:solidFill>
                <a:latin typeface="Gill Sans"/>
                <a:sym typeface="Gill Sans"/>
              </a:rPr>
              <a:t>DANILO PARIPOVI</a:t>
            </a:r>
            <a:r>
              <a:rPr lang="sr-Latn-BA" sz="600" b="1" dirty="0" smtClean="0">
                <a:solidFill>
                  <a:schemeClr val="lt1"/>
                </a:solidFill>
                <a:latin typeface="Gill Sans"/>
                <a:sym typeface="Gill Sans"/>
              </a:rPr>
              <a:t>Ć</a:t>
            </a:r>
            <a:endParaRPr dirty="0"/>
          </a:p>
          <a:p>
            <a:pPr marL="0" marR="0" lvl="0" indent="0" algn="l" rtl="0">
              <a:spcBef>
                <a:spcPts val="0"/>
              </a:spcBef>
              <a:spcAft>
                <a:spcPts val="0"/>
              </a:spcAft>
              <a:buNone/>
            </a:pPr>
            <a:r>
              <a:rPr lang="sr-Latn-RS" sz="600" b="1" dirty="0">
                <a:solidFill>
                  <a:schemeClr val="lt1"/>
                </a:solidFill>
                <a:latin typeface="Gill Sans"/>
                <a:ea typeface="Gill Sans"/>
                <a:cs typeface="Gill Sans"/>
                <a:sym typeface="Gill Sans"/>
              </a:rPr>
              <a:t>ZZFMR “DR MIROSLAV ZOTOVIĆ”,                 </a:t>
            </a:r>
            <a:r>
              <a:rPr lang="en-US" sz="600" b="1" i="0" u="none" strike="noStrike" cap="none" dirty="0">
                <a:solidFill>
                  <a:schemeClr val="lt1"/>
                </a:solidFill>
                <a:latin typeface="Gill Sans"/>
                <a:ea typeface="Gill Sans"/>
                <a:cs typeface="Gill Sans"/>
                <a:sym typeface="Gill Sans"/>
              </a:rPr>
              <a:t> </a:t>
            </a:r>
            <a:endParaRPr lang="sr-Latn-BA" sz="600" b="1" i="0" u="none" strike="noStrike" cap="none" dirty="0" smtClean="0">
              <a:solidFill>
                <a:schemeClr val="lt1"/>
              </a:solidFill>
              <a:latin typeface="Gill Sans"/>
              <a:ea typeface="Gill Sans"/>
              <a:cs typeface="Gill Sans"/>
              <a:sym typeface="Gill Sans"/>
            </a:endParaRPr>
          </a:p>
          <a:p>
            <a:pPr marL="0" marR="0" lvl="0" indent="0" algn="l" rtl="0">
              <a:spcBef>
                <a:spcPts val="0"/>
              </a:spcBef>
              <a:spcAft>
                <a:spcPts val="0"/>
              </a:spcAft>
              <a:buNone/>
            </a:pPr>
            <a:r>
              <a:rPr lang="en-US" sz="600" b="1" i="0" u="none" strike="noStrike" cap="none" dirty="0" smtClean="0">
                <a:solidFill>
                  <a:schemeClr val="lt1"/>
                </a:solidFill>
                <a:latin typeface="Gill Sans"/>
                <a:ea typeface="Gill Sans"/>
                <a:cs typeface="Gill Sans"/>
                <a:sym typeface="Gill Sans"/>
              </a:rPr>
              <a:t>S</a:t>
            </a:r>
            <a:r>
              <a:rPr lang="sr-Latn-RS" sz="600" b="1" i="0" u="none" strike="noStrike" cap="none" dirty="0">
                <a:solidFill>
                  <a:schemeClr val="lt1"/>
                </a:solidFill>
                <a:latin typeface="Gill Sans"/>
                <a:ea typeface="Gill Sans"/>
                <a:cs typeface="Gill Sans"/>
                <a:sym typeface="Gill Sans"/>
              </a:rPr>
              <a:t>LATINSKA 11, BANJA LUKA</a:t>
            </a:r>
          </a:p>
          <a:p>
            <a:pPr marL="0" marR="0" lvl="0" indent="0" algn="l" rtl="0">
              <a:spcBef>
                <a:spcPts val="0"/>
              </a:spcBef>
              <a:spcAft>
                <a:spcPts val="0"/>
              </a:spcAft>
              <a:buNone/>
            </a:pPr>
            <a:r>
              <a:rPr lang="en-US" sz="600" b="1" dirty="0">
                <a:solidFill>
                  <a:schemeClr val="lt1"/>
                </a:solidFill>
                <a:latin typeface="Gill Sans"/>
                <a:ea typeface="Gill Sans"/>
                <a:cs typeface="Gill Sans"/>
                <a:sym typeface="Gill Sans"/>
              </a:rPr>
              <a:t>R</a:t>
            </a:r>
            <a:r>
              <a:rPr lang="sr-Latn-RS" sz="600" b="1" dirty="0">
                <a:solidFill>
                  <a:schemeClr val="lt1"/>
                </a:solidFill>
                <a:latin typeface="Gill Sans"/>
                <a:ea typeface="Gill Sans"/>
                <a:cs typeface="Gill Sans"/>
                <a:sym typeface="Gill Sans"/>
              </a:rPr>
              <a:t>EPUBLIKA SRPKA, BIH</a:t>
            </a:r>
            <a:endParaRPr sz="600" dirty="0">
              <a:solidFill>
                <a:schemeClr val="lt1"/>
              </a:solidFill>
              <a:latin typeface="Calibri"/>
              <a:ea typeface="Calibri"/>
              <a:cs typeface="Calibri"/>
              <a:sym typeface="Calibri"/>
            </a:endParaRPr>
          </a:p>
          <a:p>
            <a:pPr marL="0" marR="0" lvl="0" indent="0" algn="l" rtl="0">
              <a:spcBef>
                <a:spcPts val="0"/>
              </a:spcBef>
              <a:spcAft>
                <a:spcPts val="0"/>
              </a:spcAft>
              <a:buNone/>
            </a:pPr>
            <a:r>
              <a:rPr lang="en-US" sz="800" dirty="0">
                <a:solidFill>
                  <a:schemeClr val="lt1"/>
                </a:solidFill>
                <a:latin typeface="Calibri"/>
                <a:ea typeface="Calibri"/>
                <a:cs typeface="Calibri"/>
                <a:sym typeface="Calibri"/>
              </a:rPr>
              <a:t>Email: </a:t>
            </a:r>
            <a:endParaRPr sz="800" dirty="0">
              <a:solidFill>
                <a:schemeClr val="lt1"/>
              </a:solidFill>
              <a:latin typeface="Calibri"/>
              <a:ea typeface="Calibri"/>
              <a:cs typeface="Calibri"/>
              <a:sym typeface="Calibri"/>
            </a:endParaRPr>
          </a:p>
          <a:p>
            <a:pPr marL="0" marR="0" lvl="0" indent="0" algn="l" rtl="0">
              <a:spcBef>
                <a:spcPts val="0"/>
              </a:spcBef>
              <a:spcAft>
                <a:spcPts val="0"/>
              </a:spcAft>
              <a:buNone/>
            </a:pPr>
            <a:r>
              <a:rPr lang="sr-Latn-RS" sz="800" dirty="0">
                <a:solidFill>
                  <a:schemeClr val="lt1"/>
                </a:solidFill>
                <a:latin typeface="Calibri"/>
                <a:ea typeface="Calibri"/>
                <a:cs typeface="Calibri"/>
                <a:sym typeface="Calibri"/>
              </a:rPr>
              <a:t>d</a:t>
            </a:r>
            <a:r>
              <a:rPr lang="sr-Latn-RS" sz="800" dirty="0" smtClean="0">
                <a:solidFill>
                  <a:schemeClr val="lt1"/>
                </a:solidFill>
                <a:latin typeface="Calibri"/>
                <a:ea typeface="Calibri"/>
                <a:cs typeface="Calibri"/>
                <a:sym typeface="Calibri"/>
              </a:rPr>
              <a:t>anilo.paripovic.treciciklus</a:t>
            </a:r>
            <a:r>
              <a:rPr lang="en-US" sz="800" dirty="0">
                <a:solidFill>
                  <a:schemeClr val="lt1"/>
                </a:solidFill>
                <a:latin typeface="Calibri"/>
                <a:ea typeface="Calibri"/>
                <a:cs typeface="Calibri"/>
                <a:sym typeface="Calibri"/>
              </a:rPr>
              <a:t>@</a:t>
            </a:r>
            <a:r>
              <a:rPr lang="sr-Latn-RS" sz="800" dirty="0">
                <a:solidFill>
                  <a:schemeClr val="lt1"/>
                </a:solidFill>
                <a:latin typeface="Calibri"/>
                <a:ea typeface="Calibri"/>
                <a:cs typeface="Calibri"/>
                <a:sym typeface="Calibri"/>
              </a:rPr>
              <a:t>student.med.unibl.org</a:t>
            </a:r>
            <a:endParaRPr sz="800" dirty="0">
              <a:solidFill>
                <a:schemeClr val="lt1"/>
              </a:solidFill>
              <a:latin typeface="Calibri"/>
              <a:ea typeface="Calibri"/>
              <a:cs typeface="Calibri"/>
              <a:sym typeface="Calibri"/>
            </a:endParaRPr>
          </a:p>
        </p:txBody>
      </p:sp>
      <p:pic>
        <p:nvPicPr>
          <p:cNvPr id="21" name="Picture 3">
            <a:extLst>
              <a:ext uri="{FF2B5EF4-FFF2-40B4-BE49-F238E27FC236}">
                <a16:creationId xmlns:a16="http://schemas.microsoft.com/office/drawing/2014/main" id="{5B1B2CAE-96DC-640F-83EF-8B27CEC724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7154" y="454574"/>
            <a:ext cx="1210264" cy="1224000"/>
          </a:xfrm>
          <a:prstGeom prst="rect">
            <a:avLst/>
          </a:prstGeom>
          <a:noFill/>
          <a:ln>
            <a:noFill/>
          </a:ln>
          <a:effectLst>
            <a:glow rad="38100">
              <a:schemeClr val="accent1">
                <a:alpha val="40000"/>
              </a:schemeClr>
            </a:glow>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4">
            <a:extLst>
              <a:ext uri="{FF2B5EF4-FFF2-40B4-BE49-F238E27FC236}">
                <a16:creationId xmlns:a16="http://schemas.microsoft.com/office/drawing/2014/main" id="{2F2F3AFC-B20E-2801-A5DA-6374146992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80846" y="427075"/>
            <a:ext cx="1224000" cy="1224000"/>
          </a:xfrm>
          <a:prstGeom prst="rect">
            <a:avLst/>
          </a:prstGeom>
          <a:noFill/>
          <a:ln>
            <a:noFill/>
          </a:ln>
          <a:effectLst>
            <a:glow rad="38100">
              <a:schemeClr val="accent1">
                <a:alpha val="40000"/>
              </a:scheme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Google Shape;108;p1"/>
          <p:cNvSpPr/>
          <p:nvPr/>
        </p:nvSpPr>
        <p:spPr>
          <a:xfrm>
            <a:off x="626741" y="5496590"/>
            <a:ext cx="7208335" cy="159526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sr-Latn-RS" sz="1000" b="1" dirty="0">
                <a:solidFill>
                  <a:srgbClr val="000000"/>
                </a:solidFill>
                <a:ea typeface="Gill Sans"/>
                <a:cs typeface="Gill Sans"/>
                <a:sym typeface="Gill Sans"/>
              </a:rPr>
              <a:t>REFERENCE</a:t>
            </a:r>
            <a:endParaRPr sz="1000" b="1" dirty="0"/>
          </a:p>
          <a:p>
            <a:pPr lvl="0"/>
            <a:r>
              <a:rPr lang="en-US" sz="600" dirty="0" smtClean="0"/>
              <a:t>1. </a:t>
            </a:r>
            <a:r>
              <a:rPr lang="sr-Latn-RS" sz="600" dirty="0" smtClean="0"/>
              <a:t>Blakeney </a:t>
            </a:r>
            <a:r>
              <a:rPr lang="sr-Latn-RS" sz="600" dirty="0"/>
              <a:t>WG, Vendittoli PA. The Future of TKA. 2020 Jul 1. In: Rivière C, Vendittoli PA, editors. Personalized Hip and Knee Joint Replacement [Internet]. Cham (CH): Springer; 2020. Chapter 15.</a:t>
            </a:r>
            <a:endParaRPr lang="en-US" sz="600" dirty="0"/>
          </a:p>
          <a:p>
            <a:pPr lvl="0"/>
            <a:r>
              <a:rPr lang="en-US" sz="600" dirty="0" smtClean="0"/>
              <a:t>2. </a:t>
            </a:r>
            <a:r>
              <a:rPr lang="sr-Latn-RS" sz="600" dirty="0" smtClean="0"/>
              <a:t>Li </a:t>
            </a:r>
            <a:r>
              <a:rPr lang="sr-Latn-RS" sz="600" dirty="0"/>
              <a:t>JW, Ma YS, Xiao LK. Postoperative Pain Management in Total Knee Arthroplasty. Orthop Surg. 2019;11(5):755-61.</a:t>
            </a:r>
            <a:endParaRPr lang="en-US" sz="600" dirty="0"/>
          </a:p>
          <a:p>
            <a:pPr lvl="0"/>
            <a:r>
              <a:rPr lang="en-US" sz="600" dirty="0"/>
              <a:t>3</a:t>
            </a:r>
            <a:r>
              <a:rPr lang="en-US" sz="600" dirty="0" smtClean="0"/>
              <a:t>. </a:t>
            </a:r>
            <a:r>
              <a:rPr lang="sr-Latn-RS" sz="600" dirty="0" smtClean="0"/>
              <a:t>Lamplot </a:t>
            </a:r>
            <a:r>
              <a:rPr lang="sr-Latn-RS" sz="600" dirty="0"/>
              <a:t>JD, Wagner ER, Manning DW. Muiltimodal pain management in total knee arthroplasty: a prospective randomized controlled trial. J Arthroplasty 2014;29:329-34.</a:t>
            </a:r>
            <a:endParaRPr lang="en-US" sz="600" dirty="0"/>
          </a:p>
          <a:p>
            <a:pPr lvl="0"/>
            <a:r>
              <a:rPr lang="en-US" sz="600" dirty="0" smtClean="0"/>
              <a:t>4. </a:t>
            </a:r>
            <a:r>
              <a:rPr lang="sr-Latn-RS" sz="600" dirty="0" smtClean="0"/>
              <a:t>Affas </a:t>
            </a:r>
            <a:r>
              <a:rPr lang="sr-Latn-RS" sz="600" dirty="0"/>
              <a:t>F. Local infiltration analgesia in knee and hip arthroplasty efficacy and safety. Scand J Pain 2016; 13:59-66.</a:t>
            </a:r>
            <a:endParaRPr lang="en-US" sz="600" dirty="0"/>
          </a:p>
          <a:p>
            <a:pPr lvl="0"/>
            <a:r>
              <a:rPr lang="en-US" sz="600" dirty="0" smtClean="0"/>
              <a:t>5. </a:t>
            </a:r>
            <a:r>
              <a:rPr lang="sr-Latn-RS" sz="600" dirty="0" smtClean="0"/>
              <a:t>Keijsers </a:t>
            </a:r>
            <a:r>
              <a:rPr lang="sr-Latn-RS" sz="600" dirty="0"/>
              <a:t>R, van Delft R, van den </a:t>
            </a:r>
            <a:r>
              <a:rPr lang="sr-Latn-RS" sz="600" dirty="0" smtClean="0"/>
              <a:t>Bekerom. </a:t>
            </a:r>
            <a:r>
              <a:rPr lang="sr-Latn-RS" sz="600" dirty="0"/>
              <a:t>Local infiltration analgesia following total knee arthroplasty: effect on postoperative pain and opioid consumption- a meta analysis Knee Surg </a:t>
            </a:r>
            <a:r>
              <a:rPr lang="sr-Latn-RS" sz="600" dirty="0" smtClean="0"/>
              <a:t>Sports </a:t>
            </a:r>
            <a:r>
              <a:rPr lang="sr-Latn-RS" sz="600" dirty="0"/>
              <a:t>Arthrosc 2015; 23: 1956-63 </a:t>
            </a:r>
            <a:endParaRPr lang="en-US" sz="600" dirty="0"/>
          </a:p>
          <a:p>
            <a:pPr lvl="0"/>
            <a:r>
              <a:rPr lang="en-US" sz="600" dirty="0" smtClean="0"/>
              <a:t>6. </a:t>
            </a:r>
            <a:r>
              <a:rPr lang="sr-Latn-RS" sz="600" dirty="0" smtClean="0"/>
              <a:t>Vaishya </a:t>
            </a:r>
            <a:r>
              <a:rPr lang="sr-Latn-RS" sz="600" dirty="0"/>
              <a:t>R, Wani AM, Vijay V. Local infiltration analgesia reduces pain and hospital stay after primary TKA: randomized controlled double blind trial. Acta Orthop Belg 2015;81:720-9.</a:t>
            </a:r>
            <a:endParaRPr lang="en-US" sz="600" dirty="0"/>
          </a:p>
          <a:p>
            <a:pPr lvl="0"/>
            <a:r>
              <a:rPr lang="en-US" sz="600" dirty="0" smtClean="0"/>
              <a:t>7. </a:t>
            </a:r>
            <a:r>
              <a:rPr lang="sr-Latn-RS" sz="600" dirty="0" smtClean="0"/>
              <a:t>Lisi </a:t>
            </a:r>
            <a:r>
              <a:rPr lang="sr-Latn-RS" sz="600" dirty="0"/>
              <a:t>C, Caspani P, Bruggi M, Carlisi E, Scolè D, Benazzo F, Dalla Toffola E. Early rehabilitation after elective total knee arthroplasty. Acta Biomed. 2017; 88(4S):56-61</a:t>
            </a:r>
            <a:endParaRPr lang="en-US" sz="600" dirty="0"/>
          </a:p>
          <a:p>
            <a:pPr lvl="0"/>
            <a:r>
              <a:rPr lang="en-US" sz="600" dirty="0" smtClean="0"/>
              <a:t>8. </a:t>
            </a:r>
            <a:r>
              <a:rPr lang="sr-Latn-RS" sz="600" dirty="0" smtClean="0"/>
              <a:t>Unver </a:t>
            </a:r>
            <a:r>
              <a:rPr lang="sr-Latn-RS" sz="600" dirty="0"/>
              <a:t>B, Yuksel E, Eymir M, Maltepe </a:t>
            </a:r>
            <a:r>
              <a:rPr lang="sr-Latn-RS" sz="600" dirty="0" smtClean="0"/>
              <a:t>F. </a:t>
            </a:r>
            <a:r>
              <a:rPr lang="sr-Latn-RS" sz="600" dirty="0"/>
              <a:t>Effect of Local Infiltration Analgesia on Functional Outcomes in Total Knee Arthroplasty: A Randomized, Placebo-Controlled, Double-Blind Clinical Trial. J Knee Surg. 2022;35(4):367-74.</a:t>
            </a:r>
            <a:endParaRPr lang="en-US" sz="600" dirty="0"/>
          </a:p>
          <a:p>
            <a:pPr lvl="0"/>
            <a:r>
              <a:rPr lang="en-US" sz="600" dirty="0" smtClean="0"/>
              <a:t>9. </a:t>
            </a:r>
            <a:r>
              <a:rPr lang="sr-Latn-RS" sz="600" dirty="0" smtClean="0"/>
              <a:t>Derogatis </a:t>
            </a:r>
            <a:r>
              <a:rPr lang="sr-Latn-RS" sz="600" dirty="0"/>
              <a:t>MJ, Sodhi N, Anis HK, Ehiorobo JO, Bhave A, Mont MA. Pain Management Strategies To Reduce Opioid Use Following Total Knee Arthroplasty. Surg Technol Int. 2019;35:301-10.</a:t>
            </a:r>
            <a:endParaRPr lang="en-US" sz="600" dirty="0"/>
          </a:p>
          <a:p>
            <a:pPr lvl="0"/>
            <a:r>
              <a:rPr lang="en-US" sz="600" dirty="0" smtClean="0"/>
              <a:t>10. </a:t>
            </a:r>
            <a:r>
              <a:rPr lang="sr-Latn-RS" sz="600" dirty="0" smtClean="0"/>
              <a:t>Selznick </a:t>
            </a:r>
            <a:r>
              <a:rPr lang="sr-Latn-RS" sz="600" dirty="0"/>
              <a:t>A, Chhina T, Sennik VB, Tam K, El Beheiry H. The effects of adding local infiltration analgesia of the knee to a multimodal pain protocol for total arthroplasty: A matched pair retrospective study. Can J Pain. 2019;3(1):98-105</a:t>
            </a:r>
            <a:endParaRPr lang="en-US" sz="600" dirty="0"/>
          </a:p>
          <a:p>
            <a:pPr marL="228600" indent="-228600"/>
            <a:r>
              <a:rPr lang="en-US" sz="700" dirty="0" smtClean="0">
                <a:ea typeface="Calibri" panose="020F0502020204030204" pitchFamily="34" charset="0"/>
                <a:cs typeface="Times New Roman" panose="02020603050405020304" pitchFamily="18" charset="0"/>
              </a:rPr>
              <a:t>.</a:t>
            </a:r>
            <a:endParaRPr lang="sr-Latn-RS" sz="700" dirty="0">
              <a:ea typeface="Calibri" panose="020F0502020204030204" pitchFamily="34" charset="0"/>
              <a:cs typeface="Times New Roman" panose="02020603050405020304" pitchFamily="18" charset="0"/>
            </a:endParaRPr>
          </a:p>
          <a:p>
            <a:pPr algn="just">
              <a:spcAft>
                <a:spcPts val="800"/>
              </a:spcAft>
            </a:pPr>
            <a:r>
              <a:rPr lang="en-US" sz="400" dirty="0">
                <a:solidFill>
                  <a:srgbClr val="000000"/>
                </a:solidFill>
                <a:latin typeface="Gill Sans"/>
                <a:ea typeface="Gill Sans"/>
                <a:cs typeface="Gill Sans"/>
                <a:sym typeface="Gill Sans"/>
              </a:rPr>
              <a:t/>
            </a:r>
            <a:br>
              <a:rPr lang="en-US" sz="400" dirty="0">
                <a:solidFill>
                  <a:srgbClr val="000000"/>
                </a:solidFill>
                <a:latin typeface="Gill Sans"/>
                <a:ea typeface="Gill Sans"/>
                <a:cs typeface="Gill Sans"/>
                <a:sym typeface="Gill Sans"/>
              </a:rPr>
            </a:br>
            <a:endParaRPr sz="400" dirty="0">
              <a:solidFill>
                <a:schemeClr val="dk1"/>
              </a:solidFill>
              <a:latin typeface="Gill Sans"/>
              <a:ea typeface="Gill Sans"/>
              <a:cs typeface="Gill Sans"/>
              <a:sym typeface="Gill Sans"/>
            </a:endParaRPr>
          </a:p>
        </p:txBody>
      </p:sp>
      <p:sp>
        <p:nvSpPr>
          <p:cNvPr id="17" name="Google Shape;103;p1">
            <a:extLst>
              <a:ext uri="{FF2B5EF4-FFF2-40B4-BE49-F238E27FC236}">
                <a16:creationId xmlns:a16="http://schemas.microsoft.com/office/drawing/2014/main" id="{1B171F6C-56DE-C2FF-5BFE-1C2A2B1A2FFA}"/>
              </a:ext>
            </a:extLst>
          </p:cNvPr>
          <p:cNvSpPr/>
          <p:nvPr/>
        </p:nvSpPr>
        <p:spPr>
          <a:xfrm>
            <a:off x="624210" y="3455769"/>
            <a:ext cx="4041597" cy="364162"/>
          </a:xfrm>
          <a:prstGeom prst="rect">
            <a:avLst/>
          </a:prstGeom>
          <a:noFill/>
          <a:ln>
            <a:noFill/>
          </a:ln>
        </p:spPr>
        <p:txBody>
          <a:bodyPr spcFirstLastPara="1" wrap="square" lIns="91425" tIns="45700" rIns="91425" bIns="45700" anchor="t" anchorCtr="0">
            <a:spAutoFit/>
          </a:bodyPr>
          <a:lstStyle/>
          <a:p>
            <a:pPr algn="just">
              <a:spcAft>
                <a:spcPts val="800"/>
              </a:spcAft>
            </a:pPr>
            <a:endParaRPr lang="sr-Latn-RS" sz="1100" dirty="0">
              <a:ea typeface="Calibri" panose="020F0502020204030204" pitchFamily="34" charset="0"/>
              <a:cs typeface="Times New Roman" panose="02020603050405020304" pitchFamily="18" charset="0"/>
            </a:endParaRPr>
          </a:p>
        </p:txBody>
      </p:sp>
      <p:graphicFrame>
        <p:nvGraphicFramePr>
          <p:cNvPr id="28" name="Chart 27">
            <a:extLst>
              <a:ext uri="{FF2B5EF4-FFF2-40B4-BE49-F238E27FC236}">
                <a16:creationId xmlns:a16="http://schemas.microsoft.com/office/drawing/2014/main" id="{76056825-2F9A-EADA-F009-87D07028A4A6}"/>
              </a:ext>
            </a:extLst>
          </p:cNvPr>
          <p:cNvGraphicFramePr/>
          <p:nvPr>
            <p:extLst>
              <p:ext uri="{D42A27DB-BD31-4B8C-83A1-F6EECF244321}">
                <p14:modId xmlns:p14="http://schemas.microsoft.com/office/powerpoint/2010/main" val="3789526048"/>
              </p:ext>
            </p:extLst>
          </p:nvPr>
        </p:nvGraphicFramePr>
        <p:xfrm>
          <a:off x="8182182" y="3677752"/>
          <a:ext cx="3875309" cy="206557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6299800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183</TotalTime>
  <Words>710</Words>
  <Application>Microsoft Office PowerPoint</Application>
  <PresentationFormat>Widescreen</PresentationFormat>
  <Paragraphs>35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Gill Sans</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Zotovic Instalacija Account</dc:creator>
  <cp:lastModifiedBy>GPC</cp:lastModifiedBy>
  <cp:revision>20</cp:revision>
  <dcterms:created xsi:type="dcterms:W3CDTF">2023-02-06T17:50:38Z</dcterms:created>
  <dcterms:modified xsi:type="dcterms:W3CDTF">2023-06-26T17:59:11Z</dcterms:modified>
</cp:coreProperties>
</file>