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8.xml" ContentType="application/vnd.openxmlformats-officedocument.presentationml.notesSl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9" r:id="rId2"/>
    <p:sldId id="334" r:id="rId3"/>
    <p:sldId id="373" r:id="rId4"/>
    <p:sldId id="370" r:id="rId5"/>
    <p:sldId id="393" r:id="rId6"/>
    <p:sldId id="372" r:id="rId7"/>
    <p:sldId id="395" r:id="rId8"/>
    <p:sldId id="394" r:id="rId9"/>
    <p:sldId id="396" r:id="rId10"/>
    <p:sldId id="397" r:id="rId11"/>
    <p:sldId id="297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9C1DF"/>
    <a:srgbClr val="1BF153"/>
    <a:srgbClr val="00823B"/>
    <a:srgbClr val="EAB200"/>
    <a:srgbClr val="AC8300"/>
    <a:srgbClr val="8A0000"/>
    <a:srgbClr val="2235EA"/>
    <a:srgbClr val="A13B39"/>
    <a:srgbClr val="02C026"/>
    <a:srgbClr val="B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492" autoAdjust="0"/>
    <p:restoredTop sz="81523" autoAdjust="0"/>
  </p:normalViewPr>
  <p:slideViewPr>
    <p:cSldViewPr showGuides="1">
      <p:cViewPr varScale="1">
        <p:scale>
          <a:sx n="73" d="100"/>
          <a:sy n="73" d="100"/>
        </p:scale>
        <p:origin x="606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traortdoktori\Desktop\Danilo\Rad%201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dirty="0" err="1"/>
              <a:t>Vizuelna</a:t>
            </a:r>
            <a:r>
              <a:rPr lang="en-US" sz="2000" baseline="0" dirty="0"/>
              <a:t> </a:t>
            </a:r>
            <a:r>
              <a:rPr lang="en-US" sz="2000" baseline="0" dirty="0" err="1"/>
              <a:t>Analogna</a:t>
            </a:r>
            <a:r>
              <a:rPr lang="en-US" sz="2000" baseline="0" dirty="0"/>
              <a:t> </a:t>
            </a:r>
            <a:r>
              <a:rPr lang="en-US" sz="2000" baseline="0" dirty="0" err="1"/>
              <a:t>Skala</a:t>
            </a:r>
            <a:r>
              <a:rPr lang="en-US" sz="2000" baseline="0" dirty="0"/>
              <a:t> (</a:t>
            </a:r>
            <a:r>
              <a:rPr lang="en-US" sz="2000" dirty="0"/>
              <a:t>VAS)</a:t>
            </a:r>
            <a:r>
              <a:rPr lang="sr-Latn-RS" sz="2000" dirty="0"/>
              <a:t> boli</a:t>
            </a:r>
            <a:endParaRPr lang="en-US" sz="2000" dirty="0"/>
          </a:p>
        </c:rich>
      </c:tx>
      <c:layout>
        <c:manualLayout>
          <c:xMode val="edge"/>
          <c:yMode val="edge"/>
          <c:x val="0.29417778760102881"/>
          <c:y val="2.753806296648877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Sheet1!$G$2</c:f>
              <c:strCache>
                <c:ptCount val="1"/>
                <c:pt idx="0">
                  <c:v> LIA grupa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1"/>
              </a:solidFill>
              <a:ln w="9525">
                <a:solidFill>
                  <a:schemeClr val="accent1"/>
                </a:solidFill>
              </a:ln>
              <a:effectLst/>
            </c:spPr>
          </c:marker>
          <c:cat>
            <c:strRef>
              <c:f>Sheet1!$H$1:$K$1</c:f>
              <c:strCache>
                <c:ptCount val="4"/>
                <c:pt idx="0">
                  <c:v>I dan</c:v>
                </c:pt>
                <c:pt idx="1">
                  <c:v>II dan</c:v>
                </c:pt>
                <c:pt idx="2">
                  <c:v>III dan</c:v>
                </c:pt>
                <c:pt idx="3">
                  <c:v>IV dan</c:v>
                </c:pt>
              </c:strCache>
            </c:strRef>
          </c:cat>
          <c:val>
            <c:numRef>
              <c:f>Sheet1!$H$2:$K$2</c:f>
              <c:numCache>
                <c:formatCode>General</c:formatCode>
                <c:ptCount val="4"/>
                <c:pt idx="0">
                  <c:v>5.3188405797101446</c:v>
                </c:pt>
                <c:pt idx="1">
                  <c:v>4.8382352941176467</c:v>
                </c:pt>
                <c:pt idx="2">
                  <c:v>3.1470588235294117</c:v>
                </c:pt>
                <c:pt idx="3">
                  <c:v>2.8382352941176472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5AB-4F50-A8D5-3BCA2E199E20}"/>
            </c:ext>
          </c:extLst>
        </c:ser>
        <c:ser>
          <c:idx val="1"/>
          <c:order val="1"/>
          <c:tx>
            <c:strRef>
              <c:f>Sheet1!$G$3</c:f>
              <c:strCache>
                <c:ptCount val="1"/>
                <c:pt idx="0">
                  <c:v>Kontrola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2"/>
              </a:solidFill>
              <a:ln w="9525">
                <a:solidFill>
                  <a:schemeClr val="accent2"/>
                </a:solidFill>
              </a:ln>
              <a:effectLst/>
            </c:spPr>
          </c:marker>
          <c:cat>
            <c:strRef>
              <c:f>Sheet1!$H$1:$K$1</c:f>
              <c:strCache>
                <c:ptCount val="4"/>
                <c:pt idx="0">
                  <c:v>I dan</c:v>
                </c:pt>
                <c:pt idx="1">
                  <c:v>II dan</c:v>
                </c:pt>
                <c:pt idx="2">
                  <c:v>III dan</c:v>
                </c:pt>
                <c:pt idx="3">
                  <c:v>IV dan</c:v>
                </c:pt>
              </c:strCache>
            </c:strRef>
          </c:cat>
          <c:val>
            <c:numRef>
              <c:f>Sheet1!$H$3:$K$3</c:f>
              <c:numCache>
                <c:formatCode>General</c:formatCode>
                <c:ptCount val="4"/>
                <c:pt idx="0">
                  <c:v>7.25</c:v>
                </c:pt>
                <c:pt idx="1">
                  <c:v>6.4852941176470589</c:v>
                </c:pt>
                <c:pt idx="2">
                  <c:v>3.4117647058823528</c:v>
                </c:pt>
                <c:pt idx="3">
                  <c:v>2.8823529411764706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5AB-4F50-A8D5-3BCA2E199E2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2480528"/>
        <c:axId val="102480944"/>
      </c:lineChart>
      <c:catAx>
        <c:axId val="1024805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2480944"/>
        <c:crosses val="autoZero"/>
        <c:auto val="1"/>
        <c:lblAlgn val="ctr"/>
        <c:lblOffset val="100"/>
        <c:noMultiLvlLbl val="0"/>
      </c:catAx>
      <c:valAx>
        <c:axId val="102480944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0248052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7860483349212301"/>
          <c:y val="0.91230424841666058"/>
          <c:w val="0.44200590551181101"/>
          <c:h val="8.653579760863225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r-Latn-RS" sz="2400"/>
              <a:t>Doza Tramadola</a:t>
            </a:r>
            <a:r>
              <a:rPr lang="sr-Latn-RS" sz="2400" baseline="0"/>
              <a:t> u mg</a:t>
            </a:r>
            <a:r>
              <a:rPr lang="en-US" sz="2400" baseline="0"/>
              <a:t> dnevno</a:t>
            </a:r>
            <a:endParaRPr lang="sr-Latn-RS" sz="2400"/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v>LIA grupa</c:v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Sheet1!$J$30:$M$30</c:f>
              <c:strCache>
                <c:ptCount val="4"/>
                <c:pt idx="0">
                  <c:v>I dan</c:v>
                </c:pt>
                <c:pt idx="1">
                  <c:v>II dan</c:v>
                </c:pt>
                <c:pt idx="2">
                  <c:v>III dan</c:v>
                </c:pt>
                <c:pt idx="3">
                  <c:v>IV dan</c:v>
                </c:pt>
              </c:strCache>
            </c:strRef>
          </c:cat>
          <c:val>
            <c:numRef>
              <c:f>Sheet1!$J$31:$M$31</c:f>
              <c:numCache>
                <c:formatCode>General</c:formatCode>
                <c:ptCount val="4"/>
                <c:pt idx="0">
                  <c:v>120.35</c:v>
                </c:pt>
                <c:pt idx="1">
                  <c:v>110.3</c:v>
                </c:pt>
                <c:pt idx="2">
                  <c:v>85.4</c:v>
                </c:pt>
                <c:pt idx="3">
                  <c:v>31.2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F72-4712-B4AB-99BCD67F50FC}"/>
            </c:ext>
          </c:extLst>
        </c:ser>
        <c:ser>
          <c:idx val="1"/>
          <c:order val="1"/>
          <c:tx>
            <c:v>Kontrola</c:v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Sheet1!$J$30:$M$30</c:f>
              <c:strCache>
                <c:ptCount val="4"/>
                <c:pt idx="0">
                  <c:v>I dan</c:v>
                </c:pt>
                <c:pt idx="1">
                  <c:v>II dan</c:v>
                </c:pt>
                <c:pt idx="2">
                  <c:v>III dan</c:v>
                </c:pt>
                <c:pt idx="3">
                  <c:v>IV dan</c:v>
                </c:pt>
              </c:strCache>
            </c:strRef>
          </c:cat>
          <c:val>
            <c:numRef>
              <c:f>Sheet1!$J$32:$M$32</c:f>
              <c:numCache>
                <c:formatCode>General</c:formatCode>
                <c:ptCount val="4"/>
                <c:pt idx="0">
                  <c:v>165.23</c:v>
                </c:pt>
                <c:pt idx="1">
                  <c:v>140.80000000000001</c:v>
                </c:pt>
                <c:pt idx="2">
                  <c:v>95.5</c:v>
                </c:pt>
                <c:pt idx="3">
                  <c:v>33.1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F72-4712-B4AB-99BCD67F50FC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2003465584"/>
        <c:axId val="2003465168"/>
      </c:barChart>
      <c:catAx>
        <c:axId val="20034655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03465168"/>
        <c:crosses val="autoZero"/>
        <c:auto val="1"/>
        <c:lblAlgn val="ctr"/>
        <c:lblOffset val="100"/>
        <c:noMultiLvlLbl val="0"/>
      </c:catAx>
      <c:valAx>
        <c:axId val="200346516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034655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5210791367687213"/>
          <c:y val="0.92187445099693532"/>
          <c:w val="0.57511067366579183"/>
          <c:h val="7.812554680664918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33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0807DE-E4E8-4792-A70E-8CC184D147AF}" type="datetimeFigureOut">
              <a:rPr lang="en-US" smtClean="0"/>
              <a:pPr/>
              <a:t>6/27/2023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52AC65-0185-4FC2-B3F0-F3E3FE3C2F64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52AC65-0185-4FC2-B3F0-F3E3FE3C2F64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sr-Latn-BA" altLang="en-US" sz="1200" b="0" dirty="0">
              <a:latin typeface="Calibri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52AC65-0185-4FC2-B3F0-F3E3FE3C2F64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sr-Latn-BA" altLang="en-US" sz="1200" b="0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52AC65-0185-4FC2-B3F0-F3E3FE3C2F64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79057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sr-Latn-BA" altLang="en-US" sz="1200" b="0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52AC65-0185-4FC2-B3F0-F3E3FE3C2F64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sr-Latn-BA" altLang="en-US" sz="1200" b="0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52AC65-0185-4FC2-B3F0-F3E3FE3C2F64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31391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sr-Latn-BA" altLang="en-US" sz="1200" b="0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52AC65-0185-4FC2-B3F0-F3E3FE3C2F64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615816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sr-Latn-BA" altLang="en-US" sz="1200" b="0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52AC65-0185-4FC2-B3F0-F3E3FE3C2F64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629053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sr-Latn-BA" altLang="en-US" sz="1200" b="0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52AC65-0185-4FC2-B3F0-F3E3FE3C2F64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5322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sr-Latn-BA" altLang="en-US" sz="1200" b="0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52AC65-0185-4FC2-B3F0-F3E3FE3C2F64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4577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sr-Latn-BA" altLang="en-US" sz="1200" b="0" dirty="0">
              <a:latin typeface="Calibri" panose="020F0502020204030204" pitchFamily="34" charset="0"/>
              <a:cs typeface="Arial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52AC65-0185-4FC2-B3F0-F3E3FE3C2F64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73505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C8D44-DE36-4A6D-A9FF-4A6A8D8891FF}" type="datetimeFigureOut">
              <a:rPr lang="en-US" smtClean="0"/>
              <a:pPr/>
              <a:t>6/27/2023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B565-0751-443E-97EE-1B93A9B709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C8D44-DE36-4A6D-A9FF-4A6A8D8891FF}" type="datetimeFigureOut">
              <a:rPr lang="en-US" smtClean="0"/>
              <a:pPr/>
              <a:t>6/27/2023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B565-0751-443E-97EE-1B93A9B709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C8D44-DE36-4A6D-A9FF-4A6A8D8891FF}" type="datetimeFigureOut">
              <a:rPr lang="en-US" smtClean="0"/>
              <a:pPr/>
              <a:t>6/27/2023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B565-0751-443E-97EE-1B93A9B709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C8D44-DE36-4A6D-A9FF-4A6A8D8891FF}" type="datetimeFigureOut">
              <a:rPr lang="en-US" smtClean="0"/>
              <a:pPr/>
              <a:t>6/27/2023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B565-0751-443E-97EE-1B93A9B709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C8D44-DE36-4A6D-A9FF-4A6A8D8891FF}" type="datetimeFigureOut">
              <a:rPr lang="en-US" smtClean="0"/>
              <a:pPr/>
              <a:t>6/27/2023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B565-0751-443E-97EE-1B93A9B709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C8D44-DE36-4A6D-A9FF-4A6A8D8891FF}" type="datetimeFigureOut">
              <a:rPr lang="en-US" smtClean="0"/>
              <a:pPr/>
              <a:t>6/27/2023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B565-0751-443E-97EE-1B93A9B709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C8D44-DE36-4A6D-A9FF-4A6A8D8891FF}" type="datetimeFigureOut">
              <a:rPr lang="en-US" smtClean="0"/>
              <a:pPr/>
              <a:t>6/27/2023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B565-0751-443E-97EE-1B93A9B709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C8D44-DE36-4A6D-A9FF-4A6A8D8891FF}" type="datetimeFigureOut">
              <a:rPr lang="en-US" smtClean="0"/>
              <a:pPr/>
              <a:t>6/27/2023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B565-0751-443E-97EE-1B93A9B709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C8D44-DE36-4A6D-A9FF-4A6A8D8891FF}" type="datetimeFigureOut">
              <a:rPr lang="en-US" smtClean="0"/>
              <a:pPr/>
              <a:t>6/27/2023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B565-0751-443E-97EE-1B93A9B709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C8D44-DE36-4A6D-A9FF-4A6A8D8891FF}" type="datetimeFigureOut">
              <a:rPr lang="en-US" smtClean="0"/>
              <a:pPr/>
              <a:t>6/27/2023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B565-0751-443E-97EE-1B93A9B709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6C8D44-DE36-4A6D-A9FF-4A6A8D8891FF}" type="datetimeFigureOut">
              <a:rPr lang="en-US" smtClean="0"/>
              <a:pPr/>
              <a:t>6/27/2023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DB565-0751-443E-97EE-1B93A9B7099C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6C8D44-DE36-4A6D-A9FF-4A6A8D8891FF}" type="datetimeFigureOut">
              <a:rPr lang="en-US" smtClean="0"/>
              <a:pPr/>
              <a:t>6/27/2023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DB565-0751-443E-97EE-1B93A9B7099C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g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chart" Target="../charts/char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0" y="0"/>
            <a:ext cx="2714612" cy="1347750"/>
          </a:xfrm>
          <a:prstGeom prst="rect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2357422" y="928670"/>
            <a:ext cx="6786578" cy="419080"/>
          </a:xfrm>
          <a:prstGeom prst="rect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Parallelogram 12"/>
          <p:cNvSpPr/>
          <p:nvPr/>
        </p:nvSpPr>
        <p:spPr>
          <a:xfrm flipH="1">
            <a:off x="4662000" y="4572008"/>
            <a:ext cx="1816876" cy="928694"/>
          </a:xfrm>
          <a:prstGeom prst="parallelogram">
            <a:avLst>
              <a:gd name="adj" fmla="val 67494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TextBox 17"/>
          <p:cNvSpPr txBox="1"/>
          <p:nvPr/>
        </p:nvSpPr>
        <p:spPr>
          <a:xfrm>
            <a:off x="-32" y="3561710"/>
            <a:ext cx="4786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RS" sz="4000" b="1" dirty="0">
                <a:solidFill>
                  <a:schemeClr val="bg1"/>
                </a:solidFill>
              </a:rPr>
              <a:t>Dr Danilo Paripović</a:t>
            </a:r>
            <a:endParaRPr lang="en-US" sz="4000" b="1" dirty="0">
              <a:solidFill>
                <a:schemeClr val="bg1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521540" y="1606844"/>
            <a:ext cx="828092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r-HR" sz="3600" b="1" dirty="0"/>
              <a:t>UPOTREBA LOKALNE INFILTRATIVNE ANALGEZIJE U PRIMARNOJ ARTROPLASTICI KOLJENA</a:t>
            </a:r>
            <a:endParaRPr lang="en-US" sz="3600" dirty="0"/>
          </a:p>
        </p:txBody>
      </p:sp>
      <p:pic>
        <p:nvPicPr>
          <p:cNvPr id="17" name="Picture 4" descr="U organizaciji Udruženje ortopeda i traumatologa BiH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179512" y="4269596"/>
            <a:ext cx="4117266" cy="2213960"/>
          </a:xfrm>
          <a:prstGeom prst="rect">
            <a:avLst/>
          </a:prstGeom>
          <a:noFill/>
        </p:spPr>
      </p:pic>
      <p:sp>
        <p:nvSpPr>
          <p:cNvPr id="20" name="TextBox 19"/>
          <p:cNvSpPr txBox="1"/>
          <p:nvPr/>
        </p:nvSpPr>
        <p:spPr>
          <a:xfrm>
            <a:off x="4662000" y="4850771"/>
            <a:ext cx="4695230" cy="14296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hr-HR" sz="2000" b="1" i="1" dirty="0"/>
              <a:t>Seminarski rad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hr-HR" sz="2000" b="1" i="1" dirty="0"/>
              <a:t>Biomedicinska infiormatika</a:t>
            </a:r>
            <a:endParaRPr lang="en-US" sz="2000" dirty="0"/>
          </a:p>
          <a:p>
            <a:pPr>
              <a:lnSpc>
                <a:spcPct val="150000"/>
              </a:lnSpc>
            </a:pPr>
            <a:r>
              <a:rPr lang="hr-HR" sz="2000" dirty="0"/>
              <a:t>Student: Danilo Paripović</a:t>
            </a:r>
            <a:endParaRPr lang="en-US" sz="20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2132" y="97657"/>
            <a:ext cx="3409378" cy="7742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ight Triangle 23"/>
          <p:cNvSpPr/>
          <p:nvPr/>
        </p:nvSpPr>
        <p:spPr>
          <a:xfrm>
            <a:off x="0" y="6440400"/>
            <a:ext cx="4572000" cy="417600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ight Triangle 27"/>
          <p:cNvSpPr/>
          <p:nvPr/>
        </p:nvSpPr>
        <p:spPr>
          <a:xfrm flipH="1">
            <a:off x="7000892" y="6440400"/>
            <a:ext cx="2143108" cy="4176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9144000" cy="9286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0" y="0"/>
            <a:ext cx="9144000" cy="72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0"/>
            <a:ext cx="71438" cy="82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9072562" y="0"/>
            <a:ext cx="71438" cy="82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785794"/>
            <a:ext cx="9144000" cy="419080"/>
          </a:xfrm>
          <a:prstGeom prst="rect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Triangle 21"/>
          <p:cNvSpPr/>
          <p:nvPr/>
        </p:nvSpPr>
        <p:spPr>
          <a:xfrm>
            <a:off x="0" y="785794"/>
            <a:ext cx="857224" cy="4176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8286808" y="785794"/>
            <a:ext cx="857192" cy="41908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Triangle 26"/>
          <p:cNvSpPr/>
          <p:nvPr/>
        </p:nvSpPr>
        <p:spPr>
          <a:xfrm>
            <a:off x="8286808" y="785794"/>
            <a:ext cx="857224" cy="417600"/>
          </a:xfrm>
          <a:prstGeom prst="rtTriangle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8F166B04-1D80-E51E-8D71-5B02359023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43317" y="1536436"/>
            <a:ext cx="8457365" cy="49039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spcBef>
                <a:spcPts val="0"/>
              </a:spcBef>
              <a:buClr>
                <a:srgbClr val="C00000"/>
              </a:buClr>
              <a:buSzPct val="100000"/>
              <a:buFont typeface="Wingdings" panose="05000000000000000000" pitchFamily="2" charset="2"/>
              <a:buChar char="§"/>
              <a:defRPr/>
            </a:pPr>
            <a:endParaRPr lang="bs-Latn-BA" sz="2400" dirty="0" smtClean="0">
              <a:latin typeface="Calibri" pitchFamily="34" charset="0"/>
              <a:cs typeface="Calibri" pitchFamily="34" charset="0"/>
            </a:endParaRP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2600" dirty="0" err="1" smtClean="0">
                <a:latin typeface="Calibri" pitchFamily="34" charset="0"/>
                <a:cs typeface="Calibri" pitchFamily="34" charset="0"/>
              </a:rPr>
              <a:t>Totalna</a:t>
            </a:r>
            <a:r>
              <a:rPr lang="en-US" sz="2600" dirty="0" smtClean="0">
                <a:latin typeface="Calibri" pitchFamily="34" charset="0"/>
                <a:cs typeface="Calibri" pitchFamily="34" charset="0"/>
              </a:rPr>
              <a:t> </a:t>
            </a:r>
            <a:r>
              <a:rPr lang="en-US" sz="2600" dirty="0" err="1" smtClean="0">
                <a:latin typeface="Calibri" pitchFamily="34" charset="0"/>
                <a:cs typeface="Calibri" pitchFamily="34" charset="0"/>
              </a:rPr>
              <a:t>endoprote</a:t>
            </a:r>
            <a:r>
              <a:rPr lang="sr-Latn-BA" sz="2600" dirty="0" smtClean="0">
                <a:latin typeface="Calibri" pitchFamily="34" charset="0"/>
                <a:cs typeface="Calibri" pitchFamily="34" charset="0"/>
              </a:rPr>
              <a:t>za koljena</a:t>
            </a: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sr-Latn-BA" sz="2600" dirty="0" smtClean="0">
                <a:latin typeface="Calibri" pitchFamily="34" charset="0"/>
                <a:cs typeface="Calibri" pitchFamily="34" charset="0"/>
              </a:rPr>
              <a:t>Visok stepen postoperativne boli</a:t>
            </a:r>
          </a:p>
          <a:p>
            <a:pPr marL="457200" lvl="0" indent="-457200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sr-Latn-BA" sz="2600" dirty="0" smtClean="0">
                <a:latin typeface="Calibri" pitchFamily="34" charset="0"/>
                <a:cs typeface="Calibri" pitchFamily="34" charset="0"/>
              </a:rPr>
              <a:t>Otežana rana rehabilitacija</a:t>
            </a:r>
            <a:endParaRPr lang="bs-Latn-BA" sz="2600" dirty="0" smtClean="0">
              <a:latin typeface="Calibri" pitchFamily="34" charset="0"/>
              <a:cs typeface="Calibri" pitchFamily="34" charset="0"/>
            </a:endParaRPr>
          </a:p>
          <a:p>
            <a:pPr lvl="0">
              <a:spcBef>
                <a:spcPts val="0"/>
              </a:spcBef>
              <a:buClr>
                <a:srgbClr val="C00000"/>
              </a:buClr>
              <a:buSzPct val="100000"/>
              <a:defRPr/>
            </a:pPr>
            <a:endParaRPr lang="bs-Latn-BA" sz="26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FA3B3FF-EDF2-B8FD-C1AF-9C00BAEB898A}"/>
              </a:ext>
            </a:extLst>
          </p:cNvPr>
          <p:cNvSpPr txBox="1"/>
          <p:nvPr/>
        </p:nvSpPr>
        <p:spPr>
          <a:xfrm>
            <a:off x="846198" y="111707"/>
            <a:ext cx="4199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 err="1"/>
              <a:t>Uvod</a:t>
            </a:r>
            <a:endParaRPr lang="en-US" sz="3600" b="1" dirty="0"/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730" y="83573"/>
            <a:ext cx="3085800" cy="700741"/>
          </a:xfrm>
          <a:prstGeom prst="rect">
            <a:avLst/>
          </a:prstGeom>
        </p:spPr>
      </p:pic>
      <p:pic>
        <p:nvPicPr>
          <p:cNvPr id="16" name="Google Shape;266;p7" descr="F:\101MSDCF\DSC00623.JPG"/>
          <p:cNvPicPr preferRelativeResize="0"/>
          <p:nvPr/>
        </p:nvPicPr>
        <p:blipFill rotWithShape="1">
          <a:blip r:embed="rId4">
            <a:alphaModFix/>
          </a:blip>
          <a:srcRect l="9977" t="17829" r="14196"/>
          <a:stretch/>
        </p:blipFill>
        <p:spPr>
          <a:xfrm>
            <a:off x="1403648" y="3871315"/>
            <a:ext cx="2856940" cy="2276532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  <p:pic>
        <p:nvPicPr>
          <p:cNvPr id="18" name="Google Shape;273;p7" descr="C:\Users\hp\Desktop\Radovi za Beograd\AGC\P1010071.JPG"/>
          <p:cNvPicPr preferRelativeResize="0"/>
          <p:nvPr/>
        </p:nvPicPr>
        <p:blipFill rotWithShape="1">
          <a:blip r:embed="rId5">
            <a:alphaModFix/>
          </a:blip>
          <a:srcRect l="10593" t="23470" r="6474" b="16056"/>
          <a:stretch/>
        </p:blipFill>
        <p:spPr>
          <a:xfrm rot="5400000">
            <a:off x="5348580" y="2925039"/>
            <a:ext cx="4030404" cy="2415212"/>
          </a:xfrm>
          <a:prstGeom prst="rect">
            <a:avLst/>
          </a:prstGeom>
          <a:noFill/>
          <a:ln w="38100" cap="sq" cmpd="sng">
            <a:solidFill>
              <a:srgbClr val="000000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0800" dist="38100" dir="2700000" algn="t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ight Triangle 23"/>
          <p:cNvSpPr/>
          <p:nvPr/>
        </p:nvSpPr>
        <p:spPr>
          <a:xfrm>
            <a:off x="0" y="6440400"/>
            <a:ext cx="4572000" cy="417600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ight Triangle 27"/>
          <p:cNvSpPr/>
          <p:nvPr/>
        </p:nvSpPr>
        <p:spPr>
          <a:xfrm flipH="1">
            <a:off x="7000892" y="6440400"/>
            <a:ext cx="2143108" cy="4176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9144000" cy="9286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-35719" y="-65042"/>
            <a:ext cx="9144000" cy="72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0"/>
            <a:ext cx="71438" cy="82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9072562" y="0"/>
            <a:ext cx="71438" cy="82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785794"/>
            <a:ext cx="9144000" cy="419080"/>
          </a:xfrm>
          <a:prstGeom prst="rect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Triangle 21"/>
          <p:cNvSpPr/>
          <p:nvPr/>
        </p:nvSpPr>
        <p:spPr>
          <a:xfrm>
            <a:off x="0" y="785794"/>
            <a:ext cx="857224" cy="4176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8286808" y="785794"/>
            <a:ext cx="857192" cy="41908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Triangle 26"/>
          <p:cNvSpPr/>
          <p:nvPr/>
        </p:nvSpPr>
        <p:spPr>
          <a:xfrm>
            <a:off x="8286808" y="785794"/>
            <a:ext cx="857224" cy="417600"/>
          </a:xfrm>
          <a:prstGeom prst="rtTriangle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1D46F91D-99E7-426A-3BC6-E16343BA06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8612" y="1781490"/>
            <a:ext cx="7571184" cy="4861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kumimoji="0" lang="sr-Latn-BA" sz="24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cs typeface="Calibri" pitchFamily="34" charset="0"/>
              </a:rPr>
              <a:t>2008.god</a:t>
            </a:r>
            <a:r>
              <a:rPr kumimoji="0" lang="sr-Latn-BA" sz="2400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cs typeface="Calibri" pitchFamily="34" charset="0"/>
              </a:rPr>
              <a:t> Kerr i Kohan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sr-Latn-BA" sz="2400" kern="0" baseline="0" dirty="0" smtClean="0">
                <a:latin typeface="Calibri" pitchFamily="34" charset="0"/>
                <a:cs typeface="Calibri" pitchFamily="34" charset="0"/>
              </a:rPr>
              <a:t>Lokalna infiltrativna</a:t>
            </a:r>
            <a:r>
              <a:rPr lang="sr-Latn-BA" sz="2400" kern="0" dirty="0" smtClean="0">
                <a:latin typeface="Calibri" pitchFamily="34" charset="0"/>
                <a:cs typeface="Calibri" pitchFamily="34" charset="0"/>
              </a:rPr>
              <a:t> analgezija (LIA)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sr-Latn-BA" sz="2400" kern="0" dirty="0" smtClean="0">
                <a:latin typeface="Calibri" pitchFamily="34" charset="0"/>
                <a:cs typeface="Calibri" pitchFamily="34" charset="0"/>
              </a:rPr>
              <a:t>Anestetik + NSAIL + Adrenalin + Kortikosteroid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kumimoji="0" lang="sr-Latn-BA" sz="2400" i="0" u="none" strike="noStrike" kern="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cs typeface="Calibri" pitchFamily="34" charset="0"/>
              </a:rPr>
              <a:t>Mnogo</a:t>
            </a:r>
            <a:r>
              <a:rPr kumimoji="0" lang="sr-Latn-BA" sz="2400" i="0" u="none" strike="noStrike" kern="0" cap="none" spc="0" normalizeH="0" noProof="0" dirty="0" smtClean="0">
                <a:ln>
                  <a:noFill/>
                </a:ln>
                <a:effectLst/>
                <a:uLnTx/>
                <a:uFillTx/>
                <a:latin typeface="Calibri" pitchFamily="34" charset="0"/>
                <a:cs typeface="Calibri" pitchFamily="34" charset="0"/>
              </a:rPr>
              <a:t> objavljenih radova sa različitim zaključcima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SzPct val="100000"/>
              <a:buFont typeface="Arial" panose="020B0604020202020204" pitchFamily="34" charset="0"/>
              <a:buChar char="•"/>
              <a:defRPr/>
            </a:pPr>
            <a:endParaRPr kumimoji="0" lang="en-US" sz="2400" i="0" u="none" strike="noStrike" kern="0" cap="none" spc="0" normalizeH="0" baseline="0" noProof="0" dirty="0">
              <a:ln>
                <a:noFill/>
              </a:ln>
              <a:effectLst/>
              <a:uLnTx/>
              <a:uFillTx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D0E0457-1ADE-3F8F-D896-D49269F0C5B5}"/>
              </a:ext>
            </a:extLst>
          </p:cNvPr>
          <p:cNvSpPr txBox="1"/>
          <p:nvPr/>
        </p:nvSpPr>
        <p:spPr>
          <a:xfrm>
            <a:off x="637249" y="138723"/>
            <a:ext cx="4199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3600" b="1" dirty="0" smtClean="0"/>
              <a:t>Uvod</a:t>
            </a:r>
            <a:endParaRPr lang="en-US" sz="3600" b="1" dirty="0"/>
          </a:p>
        </p:txBody>
      </p:sp>
      <p:pic>
        <p:nvPicPr>
          <p:cNvPr id="19" name="Picture 1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730" y="83573"/>
            <a:ext cx="3085800" cy="700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3941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ight Triangle 23"/>
          <p:cNvSpPr/>
          <p:nvPr/>
        </p:nvSpPr>
        <p:spPr>
          <a:xfrm>
            <a:off x="0" y="6440400"/>
            <a:ext cx="4572000" cy="417600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ight Triangle 27"/>
          <p:cNvSpPr/>
          <p:nvPr/>
        </p:nvSpPr>
        <p:spPr>
          <a:xfrm flipH="1">
            <a:off x="7000892" y="6440400"/>
            <a:ext cx="2143108" cy="4176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9144000" cy="9286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-35719" y="-65042"/>
            <a:ext cx="9144000" cy="72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0"/>
            <a:ext cx="71438" cy="82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9072562" y="0"/>
            <a:ext cx="71438" cy="82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785794"/>
            <a:ext cx="9144000" cy="419080"/>
          </a:xfrm>
          <a:prstGeom prst="rect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Triangle 21"/>
          <p:cNvSpPr/>
          <p:nvPr/>
        </p:nvSpPr>
        <p:spPr>
          <a:xfrm>
            <a:off x="0" y="785794"/>
            <a:ext cx="857224" cy="4176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8286808" y="785794"/>
            <a:ext cx="857192" cy="41908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Triangle 26"/>
          <p:cNvSpPr/>
          <p:nvPr/>
        </p:nvSpPr>
        <p:spPr>
          <a:xfrm>
            <a:off x="8286808" y="785794"/>
            <a:ext cx="857224" cy="417600"/>
          </a:xfrm>
          <a:prstGeom prst="rtTriangle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7EA513D7-14EC-2407-FAF0-B7D23EB1F3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1481" y="1625711"/>
            <a:ext cx="82296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sr-Latn-BA" sz="2400" kern="0" dirty="0" smtClean="0">
                <a:latin typeface="Calibri" pitchFamily="34" charset="0"/>
                <a:cs typeface="Calibri" pitchFamily="34" charset="0"/>
              </a:rPr>
              <a:t>Retrospektivna kohortna studija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kumimoji="0" lang="sr-Latn-BA" sz="2400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Calibri" pitchFamily="34" charset="0"/>
                <a:cs typeface="Calibri" pitchFamily="34" charset="0"/>
              </a:rPr>
              <a:t>1.1.2022</a:t>
            </a:r>
            <a:r>
              <a:rPr lang="sr-Latn-BA" sz="2400" kern="0" dirty="0" smtClean="0">
                <a:latin typeface="Calibri" pitchFamily="34" charset="0"/>
                <a:cs typeface="Calibri" pitchFamily="34" charset="0"/>
              </a:rPr>
              <a:t>. – 30.6.2022.god. ZZFMR „Dr Miroslav Zotović“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kumimoji="0" lang="sr-Latn-BA" sz="2400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Calibri" pitchFamily="34" charset="0"/>
                <a:cs typeface="Calibri" pitchFamily="34" charset="0"/>
              </a:rPr>
              <a:t>136 pacijenata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sr-Latn-BA" sz="2400" kern="0" dirty="0" smtClean="0">
                <a:latin typeface="Calibri" pitchFamily="34" charset="0"/>
                <a:cs typeface="Calibri" pitchFamily="34" charset="0"/>
              </a:rPr>
              <a:t>Isključujuči kriterijumi:  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SzPct val="100000"/>
              <a:defRPr/>
            </a:pPr>
            <a:r>
              <a:rPr kumimoji="0" lang="sr-Latn-BA" sz="2400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Calibri" pitchFamily="34" charset="0"/>
                <a:cs typeface="Calibri" pitchFamily="34" charset="0"/>
              </a:rPr>
              <a:t>	- alergija na neki od lijekova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SzPct val="100000"/>
              <a:defRPr/>
            </a:pPr>
            <a:r>
              <a:rPr lang="sr-Latn-BA" sz="2400" kern="0" dirty="0">
                <a:latin typeface="Calibri" pitchFamily="34" charset="0"/>
                <a:cs typeface="Calibri" pitchFamily="34" charset="0"/>
              </a:rPr>
              <a:t>	</a:t>
            </a:r>
            <a:r>
              <a:rPr lang="sr-Latn-BA" sz="2400" kern="0" dirty="0" smtClean="0">
                <a:latin typeface="Calibri" pitchFamily="34" charset="0"/>
                <a:cs typeface="Calibri" pitchFamily="34" charset="0"/>
              </a:rPr>
              <a:t>- reumatodni artritis </a:t>
            </a:r>
          </a:p>
          <a:p>
            <a:pPr lvl="0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SzPct val="100000"/>
              <a:defRPr/>
            </a:pPr>
            <a:r>
              <a:rPr kumimoji="0" lang="sr-Latn-BA" sz="2400" i="0" u="none" strike="noStrike" kern="0" cap="none" spc="0" normalizeH="0" baseline="0" noProof="0" dirty="0">
                <a:ln>
                  <a:noFill/>
                </a:ln>
                <a:uLnTx/>
                <a:uFillTx/>
                <a:latin typeface="Calibri" pitchFamily="34" charset="0"/>
                <a:cs typeface="Calibri" pitchFamily="34" charset="0"/>
              </a:rPr>
              <a:t>	</a:t>
            </a:r>
            <a:r>
              <a:rPr lang="sr-Latn-BA" sz="2400" kern="0" dirty="0" smtClean="0">
                <a:latin typeface="Calibri" pitchFamily="34" charset="0"/>
                <a:cs typeface="Calibri" pitchFamily="34" charset="0"/>
              </a:rPr>
              <a:t>- demencija</a:t>
            </a:r>
            <a:endParaRPr kumimoji="0" lang="en-US" sz="2400" i="0" u="none" strike="noStrike" kern="0" cap="none" spc="0" normalizeH="0" baseline="0" noProof="0" dirty="0">
              <a:ln>
                <a:noFill/>
              </a:ln>
              <a:uLnTx/>
              <a:uFillTx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07D9D2-1BAF-1AFF-0845-43ADBD1AA571}"/>
              </a:ext>
            </a:extLst>
          </p:cNvPr>
          <p:cNvSpPr txBox="1"/>
          <p:nvPr/>
        </p:nvSpPr>
        <p:spPr>
          <a:xfrm>
            <a:off x="846198" y="111707"/>
            <a:ext cx="4199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3600" b="1" dirty="0" smtClean="0"/>
              <a:t>Materijal i metode</a:t>
            </a:r>
            <a:endParaRPr lang="en-US" sz="3600" b="1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730" y="83573"/>
            <a:ext cx="3085800" cy="7007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ight Triangle 23"/>
          <p:cNvSpPr/>
          <p:nvPr/>
        </p:nvSpPr>
        <p:spPr>
          <a:xfrm>
            <a:off x="0" y="6440400"/>
            <a:ext cx="4572000" cy="417600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ight Triangle 27"/>
          <p:cNvSpPr/>
          <p:nvPr/>
        </p:nvSpPr>
        <p:spPr>
          <a:xfrm flipH="1">
            <a:off x="7000892" y="6440400"/>
            <a:ext cx="2143108" cy="4176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9144000" cy="9286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-35719" y="-65042"/>
            <a:ext cx="9144000" cy="72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0"/>
            <a:ext cx="71438" cy="82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9072562" y="0"/>
            <a:ext cx="71438" cy="82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785794"/>
            <a:ext cx="9144000" cy="419080"/>
          </a:xfrm>
          <a:prstGeom prst="rect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Triangle 21"/>
          <p:cNvSpPr/>
          <p:nvPr/>
        </p:nvSpPr>
        <p:spPr>
          <a:xfrm>
            <a:off x="0" y="785794"/>
            <a:ext cx="857224" cy="4176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8286808" y="785794"/>
            <a:ext cx="857192" cy="41908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Triangle 26"/>
          <p:cNvSpPr/>
          <p:nvPr/>
        </p:nvSpPr>
        <p:spPr>
          <a:xfrm>
            <a:off x="8286808" y="785794"/>
            <a:ext cx="857224" cy="417600"/>
          </a:xfrm>
          <a:prstGeom prst="rtTriangle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7EA513D7-14EC-2407-FAF0-B7D23EB1F36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4961" y="1295440"/>
            <a:ext cx="822960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kumimoji="0" lang="sr-Latn-BA" sz="2400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Calibri" pitchFamily="34" charset="0"/>
                <a:cs typeface="Calibri" pitchFamily="34" charset="0"/>
              </a:rPr>
              <a:t>2</a:t>
            </a:r>
            <a:r>
              <a:rPr kumimoji="0" lang="sr-Latn-BA" sz="2400" i="0" u="none" strike="noStrike" kern="0" cap="none" spc="0" normalizeH="0" noProof="0" dirty="0" smtClean="0">
                <a:ln>
                  <a:noFill/>
                </a:ln>
                <a:uLnTx/>
                <a:uFillTx/>
                <a:latin typeface="Calibri" pitchFamily="34" charset="0"/>
                <a:cs typeface="Calibri" pitchFamily="34" charset="0"/>
              </a:rPr>
              <a:t> grupe pacijenata, po 68 pacijenata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sr-Latn-BA" sz="2400" kern="0" noProof="0" dirty="0" smtClean="0">
                <a:latin typeface="Calibri" pitchFamily="34" charset="0"/>
                <a:cs typeface="Calibri" pitchFamily="34" charset="0"/>
              </a:rPr>
              <a:t>Eksperimentalna  grupa prima 60ml rastvora LIA tokom operativnog zahvata, kontrolna grupa ne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kumimoji="0" lang="sr-Latn-BA" sz="2400" i="0" u="none" strike="noStrike" kern="0" cap="none" spc="0" normalizeH="0" baseline="0" dirty="0" smtClean="0">
                <a:ln>
                  <a:noFill/>
                </a:ln>
                <a:uLnTx/>
                <a:uFillTx/>
                <a:latin typeface="+mj-lt"/>
                <a:cs typeface="Calibri" pitchFamily="34" charset="0"/>
              </a:rPr>
              <a:t>LIA - </a:t>
            </a:r>
            <a:r>
              <a:rPr lang="sr-Latn-RS" sz="2400" dirty="0">
                <a:latin typeface="+mj-lt"/>
              </a:rPr>
              <a:t>15mg </a:t>
            </a:r>
            <a:r>
              <a:rPr lang="sr-Latn-RS" sz="2400" dirty="0" smtClean="0">
                <a:latin typeface="+mj-lt"/>
              </a:rPr>
              <a:t>meloksikam + </a:t>
            </a:r>
            <a:r>
              <a:rPr lang="sr-Latn-RS" sz="2400" dirty="0">
                <a:latin typeface="+mj-lt"/>
              </a:rPr>
              <a:t>300mg levobupivakaina </a:t>
            </a:r>
            <a:r>
              <a:rPr lang="sr-Latn-RS" sz="2400" dirty="0" smtClean="0">
                <a:latin typeface="+mj-lt"/>
              </a:rPr>
              <a:t>+ </a:t>
            </a:r>
            <a:r>
              <a:rPr lang="sr-Latn-RS" sz="2400" dirty="0">
                <a:latin typeface="+mj-lt"/>
              </a:rPr>
              <a:t>0,3mg </a:t>
            </a:r>
            <a:r>
              <a:rPr lang="sr-Latn-RS" sz="2400" dirty="0" smtClean="0">
                <a:latin typeface="+mj-lt"/>
              </a:rPr>
              <a:t>adrenalina / + NaCl 0,9% do količine od 60ml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kumimoji="0" lang="sr-Latn-RS" sz="2400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+mj-lt"/>
                <a:cs typeface="Calibri" pitchFamily="34" charset="0"/>
              </a:rPr>
              <a:t>Aplikacija</a:t>
            </a:r>
            <a:r>
              <a:rPr kumimoji="0" lang="sr-Latn-RS" sz="2400" i="0" u="none" strike="noStrike" kern="0" cap="none" spc="0" normalizeH="0" noProof="0" dirty="0" smtClean="0">
                <a:ln>
                  <a:noFill/>
                </a:ln>
                <a:uLnTx/>
                <a:uFillTx/>
                <a:latin typeface="+mj-lt"/>
                <a:cs typeface="Calibri" pitchFamily="34" charset="0"/>
              </a:rPr>
              <a:t> u tri doze u različitim fazama zahvata po 20ml: </a:t>
            </a:r>
          </a:p>
          <a:p>
            <a:pPr lvl="0" algn="ctr">
              <a:lnSpc>
                <a:spcPct val="150000"/>
              </a:lnSpc>
              <a:spcBef>
                <a:spcPts val="0"/>
              </a:spcBef>
              <a:buClr>
                <a:srgbClr val="C00000"/>
              </a:buClr>
              <a:buSzPct val="100000"/>
              <a:defRPr/>
            </a:pPr>
            <a:r>
              <a:rPr lang="sr-Latn-RS" sz="2400" dirty="0" smtClean="0">
                <a:latin typeface="+mj-lt"/>
              </a:rPr>
              <a:t>nakon </a:t>
            </a:r>
            <a:r>
              <a:rPr lang="sr-Latn-RS" sz="2400" dirty="0">
                <a:latin typeface="+mj-lt"/>
              </a:rPr>
              <a:t>otvaranja zglobne </a:t>
            </a:r>
            <a:r>
              <a:rPr lang="sr-Latn-RS" sz="2400" dirty="0" smtClean="0">
                <a:latin typeface="+mj-lt"/>
              </a:rPr>
              <a:t>kapsule / nakon </a:t>
            </a:r>
            <a:r>
              <a:rPr lang="sr-Latn-RS" sz="2400" dirty="0">
                <a:latin typeface="+mj-lt"/>
              </a:rPr>
              <a:t>pripreme </a:t>
            </a:r>
            <a:r>
              <a:rPr lang="sr-Latn-RS" sz="2400" dirty="0" smtClean="0">
                <a:latin typeface="+mj-lt"/>
              </a:rPr>
              <a:t>	koštanih / nakon ugradnje endoproteze</a:t>
            </a:r>
            <a:endParaRPr kumimoji="0" lang="en-US" sz="2400" i="0" u="none" strike="noStrike" kern="0" cap="none" spc="0" normalizeH="0" baseline="0" noProof="0" dirty="0">
              <a:ln>
                <a:noFill/>
              </a:ln>
              <a:uLnTx/>
              <a:uFillTx/>
              <a:latin typeface="+mj-lt"/>
              <a:cs typeface="Calibri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E07D9D2-1BAF-1AFF-0845-43ADBD1AA571}"/>
              </a:ext>
            </a:extLst>
          </p:cNvPr>
          <p:cNvSpPr txBox="1"/>
          <p:nvPr/>
        </p:nvSpPr>
        <p:spPr>
          <a:xfrm>
            <a:off x="846198" y="111707"/>
            <a:ext cx="4199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3600" b="1" dirty="0" smtClean="0"/>
              <a:t>Materijal i metode</a:t>
            </a:r>
            <a:endParaRPr lang="en-US" sz="3600" b="1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730" y="83573"/>
            <a:ext cx="3085800" cy="700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170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ight Triangle 23"/>
          <p:cNvSpPr/>
          <p:nvPr/>
        </p:nvSpPr>
        <p:spPr>
          <a:xfrm>
            <a:off x="0" y="6440400"/>
            <a:ext cx="4572000" cy="417600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ight Triangle 27"/>
          <p:cNvSpPr/>
          <p:nvPr/>
        </p:nvSpPr>
        <p:spPr>
          <a:xfrm flipH="1">
            <a:off x="7000892" y="6440400"/>
            <a:ext cx="2143108" cy="4176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9144000" cy="9286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-35719" y="-65042"/>
            <a:ext cx="9144000" cy="72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0"/>
            <a:ext cx="71438" cy="82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9072562" y="0"/>
            <a:ext cx="71438" cy="82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785794"/>
            <a:ext cx="9144000" cy="419080"/>
          </a:xfrm>
          <a:prstGeom prst="rect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Triangle 21"/>
          <p:cNvSpPr/>
          <p:nvPr/>
        </p:nvSpPr>
        <p:spPr>
          <a:xfrm>
            <a:off x="0" y="785794"/>
            <a:ext cx="857224" cy="4176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8286808" y="785794"/>
            <a:ext cx="857192" cy="41908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Triangle 26"/>
          <p:cNvSpPr/>
          <p:nvPr/>
        </p:nvSpPr>
        <p:spPr>
          <a:xfrm>
            <a:off x="8286808" y="785794"/>
            <a:ext cx="857224" cy="417600"/>
          </a:xfrm>
          <a:prstGeom prst="rtTriangle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CA3E2B23-CD89-5C21-EB3A-A0A1C14655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631" y="1742376"/>
            <a:ext cx="8570034" cy="4762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lnSpc>
                <a:spcPct val="150000"/>
              </a:lnSpc>
              <a:spcBef>
                <a:spcPts val="0"/>
              </a:spcBef>
              <a:buClr>
                <a:schemeClr val="hlink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sr-Latn-BA" sz="2400" kern="0" dirty="0" smtClean="0">
                <a:latin typeface="Calibri" pitchFamily="34" charset="0"/>
                <a:cs typeface="Calibri" pitchFamily="34" charset="0"/>
              </a:rPr>
              <a:t>Intenzitet boli u toku četiri postoperativna dana izražen u VAS (vizuelna analogna skala) boli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Clr>
                <a:schemeClr val="hlink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kumimoji="0" lang="sr-Latn-BA" sz="2400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Calibri" pitchFamily="34" charset="0"/>
                <a:cs typeface="Calibri" pitchFamily="34" charset="0"/>
              </a:rPr>
              <a:t>Količina</a:t>
            </a:r>
            <a:r>
              <a:rPr kumimoji="0" lang="sr-Latn-BA" sz="2400" i="0" u="none" strike="noStrike" kern="0" cap="none" spc="0" normalizeH="0" noProof="0" dirty="0" smtClean="0">
                <a:ln>
                  <a:noFill/>
                </a:ln>
                <a:uLnTx/>
                <a:uFillTx/>
                <a:latin typeface="Calibri" pitchFamily="34" charset="0"/>
                <a:cs typeface="Calibri" pitchFamily="34" charset="0"/>
              </a:rPr>
              <a:t> korištenog Tramadola zbog proboja boli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Clr>
                <a:schemeClr val="hlink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sr-Latn-BA" sz="2400" kern="0" baseline="0" dirty="0" smtClean="0">
                <a:latin typeface="Calibri" pitchFamily="34" charset="0"/>
                <a:cs typeface="Calibri" pitchFamily="34" charset="0"/>
              </a:rPr>
              <a:t>Obim</a:t>
            </a:r>
            <a:r>
              <a:rPr lang="sr-Latn-BA" sz="2400" kern="0" dirty="0" smtClean="0">
                <a:latin typeface="Calibri" pitchFamily="34" charset="0"/>
                <a:cs typeface="Calibri" pitchFamily="34" charset="0"/>
              </a:rPr>
              <a:t> pokretljivosti u koljenu postoperativno</a:t>
            </a:r>
          </a:p>
          <a:p>
            <a:pPr marL="342900" lvl="0" indent="-342900">
              <a:lnSpc>
                <a:spcPct val="150000"/>
              </a:lnSpc>
              <a:spcBef>
                <a:spcPts val="0"/>
              </a:spcBef>
              <a:buClr>
                <a:schemeClr val="hlink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kumimoji="0" lang="sr-Latn-BA" sz="2400" i="0" u="none" strike="noStrike" kern="0" cap="none" spc="0" normalizeH="0" baseline="0" noProof="0" dirty="0" smtClean="0">
                <a:ln>
                  <a:noFill/>
                </a:ln>
                <a:uLnTx/>
                <a:uFillTx/>
                <a:latin typeface="Calibri" pitchFamily="34" charset="0"/>
                <a:cs typeface="Calibri" pitchFamily="34" charset="0"/>
              </a:rPr>
              <a:t>Dužina</a:t>
            </a:r>
            <a:r>
              <a:rPr kumimoji="0" lang="sr-Latn-BA" sz="2400" i="0" u="none" strike="noStrike" kern="0" cap="none" spc="0" normalizeH="0" noProof="0" dirty="0" smtClean="0">
                <a:ln>
                  <a:noFill/>
                </a:ln>
                <a:uLnTx/>
                <a:uFillTx/>
                <a:latin typeface="Calibri" pitchFamily="34" charset="0"/>
                <a:cs typeface="Calibri" pitchFamily="34" charset="0"/>
              </a:rPr>
              <a:t> hospitalizacije</a:t>
            </a:r>
            <a:endParaRPr kumimoji="0" lang="en-US" sz="2400" i="0" u="none" strike="noStrike" kern="0" cap="none" spc="0" normalizeH="0" baseline="0" noProof="0" dirty="0">
              <a:ln>
                <a:noFill/>
              </a:ln>
              <a:uLnTx/>
              <a:uFillTx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BC08BF-3A49-F550-B8CF-01359E9E310C}"/>
              </a:ext>
            </a:extLst>
          </p:cNvPr>
          <p:cNvSpPr txBox="1"/>
          <p:nvPr/>
        </p:nvSpPr>
        <p:spPr>
          <a:xfrm>
            <a:off x="846198" y="111707"/>
            <a:ext cx="4199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3600" b="1" dirty="0" smtClean="0"/>
              <a:t>Rezultati</a:t>
            </a:r>
            <a:endParaRPr lang="en-US" sz="3600" b="1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730" y="83573"/>
            <a:ext cx="3085800" cy="700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08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ight Triangle 23"/>
          <p:cNvSpPr/>
          <p:nvPr/>
        </p:nvSpPr>
        <p:spPr>
          <a:xfrm>
            <a:off x="0" y="6440400"/>
            <a:ext cx="4572000" cy="417600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ight Triangle 27"/>
          <p:cNvSpPr/>
          <p:nvPr/>
        </p:nvSpPr>
        <p:spPr>
          <a:xfrm flipH="1">
            <a:off x="7000892" y="6440400"/>
            <a:ext cx="2143108" cy="4176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9144000" cy="9286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-35719" y="-65042"/>
            <a:ext cx="9144000" cy="72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0"/>
            <a:ext cx="71438" cy="82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9072562" y="0"/>
            <a:ext cx="71438" cy="82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785794"/>
            <a:ext cx="9144000" cy="419080"/>
          </a:xfrm>
          <a:prstGeom prst="rect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Triangle 21"/>
          <p:cNvSpPr/>
          <p:nvPr/>
        </p:nvSpPr>
        <p:spPr>
          <a:xfrm>
            <a:off x="0" y="785794"/>
            <a:ext cx="857224" cy="4176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8286808" y="785794"/>
            <a:ext cx="857192" cy="41908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Triangle 26"/>
          <p:cNvSpPr/>
          <p:nvPr/>
        </p:nvSpPr>
        <p:spPr>
          <a:xfrm>
            <a:off x="8286808" y="785794"/>
            <a:ext cx="857224" cy="417600"/>
          </a:xfrm>
          <a:prstGeom prst="rtTriangle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CA3E2B23-CD89-5C21-EB3A-A0A1C14655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631" y="1742376"/>
            <a:ext cx="8570034" cy="4762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spcBef>
                <a:spcPts val="0"/>
              </a:spcBef>
              <a:buClr>
                <a:schemeClr val="hlink"/>
              </a:buClr>
              <a:buSzPct val="100000"/>
              <a:defRPr/>
            </a:pPr>
            <a:endParaRPr kumimoji="0" lang="en-US" sz="240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BC08BF-3A49-F550-B8CF-01359E9E310C}"/>
              </a:ext>
            </a:extLst>
          </p:cNvPr>
          <p:cNvSpPr txBox="1"/>
          <p:nvPr/>
        </p:nvSpPr>
        <p:spPr>
          <a:xfrm>
            <a:off x="846198" y="111707"/>
            <a:ext cx="4199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3600" b="1" dirty="0" smtClean="0"/>
              <a:t>Rezultati</a:t>
            </a:r>
            <a:endParaRPr lang="en-US" sz="3600" b="1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730" y="83573"/>
            <a:ext cx="3085800" cy="700741"/>
          </a:xfrm>
          <a:prstGeom prst="rect">
            <a:avLst/>
          </a:prstGeom>
        </p:spPr>
      </p:pic>
      <p:graphicFrame>
        <p:nvGraphicFramePr>
          <p:cNvPr id="15" name="Chart 14">
            <a:extLst>
              <a:ext uri="{FF2B5EF4-FFF2-40B4-BE49-F238E27FC236}">
                <a16:creationId xmlns:a16="http://schemas.microsoft.com/office/drawing/2014/main" id="{76056825-2F9A-EADA-F009-87D07028A4A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577320950"/>
              </p:ext>
            </p:extLst>
          </p:nvPr>
        </p:nvGraphicFramePr>
        <p:xfrm>
          <a:off x="722538" y="1570108"/>
          <a:ext cx="7953918" cy="45940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226489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ight Triangle 23"/>
          <p:cNvSpPr/>
          <p:nvPr/>
        </p:nvSpPr>
        <p:spPr>
          <a:xfrm>
            <a:off x="0" y="6440400"/>
            <a:ext cx="4572000" cy="417600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ight Triangle 27"/>
          <p:cNvSpPr/>
          <p:nvPr/>
        </p:nvSpPr>
        <p:spPr>
          <a:xfrm flipH="1">
            <a:off x="7000892" y="6440400"/>
            <a:ext cx="2143108" cy="4176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9144000" cy="9286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-35719" y="-65042"/>
            <a:ext cx="9144000" cy="72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0"/>
            <a:ext cx="71438" cy="82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9072562" y="0"/>
            <a:ext cx="71438" cy="82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785794"/>
            <a:ext cx="9144000" cy="419080"/>
          </a:xfrm>
          <a:prstGeom prst="rect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Triangle 21"/>
          <p:cNvSpPr/>
          <p:nvPr/>
        </p:nvSpPr>
        <p:spPr>
          <a:xfrm>
            <a:off x="0" y="785794"/>
            <a:ext cx="857224" cy="4176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8286808" y="785794"/>
            <a:ext cx="857192" cy="41908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Triangle 26"/>
          <p:cNvSpPr/>
          <p:nvPr/>
        </p:nvSpPr>
        <p:spPr>
          <a:xfrm>
            <a:off x="8286808" y="785794"/>
            <a:ext cx="857224" cy="417600"/>
          </a:xfrm>
          <a:prstGeom prst="rtTriangle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CA3E2B23-CD89-5C21-EB3A-A0A1C14655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631" y="1742376"/>
            <a:ext cx="8570034" cy="4762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spcBef>
                <a:spcPts val="0"/>
              </a:spcBef>
              <a:buClr>
                <a:schemeClr val="hlink"/>
              </a:buClr>
              <a:buSzPct val="100000"/>
              <a:defRPr/>
            </a:pPr>
            <a:endParaRPr kumimoji="0" lang="en-US" sz="240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BC08BF-3A49-F550-B8CF-01359E9E310C}"/>
              </a:ext>
            </a:extLst>
          </p:cNvPr>
          <p:cNvSpPr txBox="1"/>
          <p:nvPr/>
        </p:nvSpPr>
        <p:spPr>
          <a:xfrm>
            <a:off x="846198" y="111707"/>
            <a:ext cx="4199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3600" b="1" dirty="0" smtClean="0"/>
              <a:t>Rezultati</a:t>
            </a:r>
            <a:endParaRPr lang="en-US" sz="3600" b="1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730" y="83573"/>
            <a:ext cx="3085800" cy="700741"/>
          </a:xfrm>
          <a:prstGeom prst="rect">
            <a:avLst/>
          </a:prstGeom>
        </p:spPr>
      </p:pic>
      <p:graphicFrame>
        <p:nvGraphicFramePr>
          <p:cNvPr id="15" name="Chart 14">
            <a:extLst>
              <a:ext uri="{FF2B5EF4-FFF2-40B4-BE49-F238E27FC236}">
                <a16:creationId xmlns:a16="http://schemas.microsoft.com/office/drawing/2014/main" id="{295725DB-567F-6263-4619-614B4F145CA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223457316"/>
              </p:ext>
            </p:extLst>
          </p:nvPr>
        </p:nvGraphicFramePr>
        <p:xfrm>
          <a:off x="584632" y="1698690"/>
          <a:ext cx="7371744" cy="46106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205108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ight Triangle 23"/>
          <p:cNvSpPr/>
          <p:nvPr/>
        </p:nvSpPr>
        <p:spPr>
          <a:xfrm>
            <a:off x="0" y="6440400"/>
            <a:ext cx="4572000" cy="417600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ight Triangle 27"/>
          <p:cNvSpPr/>
          <p:nvPr/>
        </p:nvSpPr>
        <p:spPr>
          <a:xfrm flipH="1">
            <a:off x="7000892" y="6440400"/>
            <a:ext cx="2143108" cy="4176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9144000" cy="9286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-35719" y="-65042"/>
            <a:ext cx="9144000" cy="72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0"/>
            <a:ext cx="71438" cy="82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9072562" y="0"/>
            <a:ext cx="71438" cy="82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785794"/>
            <a:ext cx="9144000" cy="419080"/>
          </a:xfrm>
          <a:prstGeom prst="rect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Triangle 21"/>
          <p:cNvSpPr/>
          <p:nvPr/>
        </p:nvSpPr>
        <p:spPr>
          <a:xfrm>
            <a:off x="0" y="785794"/>
            <a:ext cx="857224" cy="4176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8286808" y="785794"/>
            <a:ext cx="857192" cy="41908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Triangle 26"/>
          <p:cNvSpPr/>
          <p:nvPr/>
        </p:nvSpPr>
        <p:spPr>
          <a:xfrm>
            <a:off x="8286808" y="785794"/>
            <a:ext cx="857224" cy="417600"/>
          </a:xfrm>
          <a:prstGeom prst="rtTriangle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CA3E2B23-CD89-5C21-EB3A-A0A1C14655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4631" y="1825220"/>
            <a:ext cx="8570034" cy="467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lvl="0" indent="-342900">
              <a:spcBef>
                <a:spcPts val="0"/>
              </a:spcBef>
              <a:buClr>
                <a:schemeClr val="hlink"/>
              </a:buClr>
              <a:buSzPct val="100000"/>
              <a:defRPr/>
            </a:pPr>
            <a:endParaRPr kumimoji="0" lang="en-US" sz="240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BC08BF-3A49-F550-B8CF-01359E9E310C}"/>
              </a:ext>
            </a:extLst>
          </p:cNvPr>
          <p:cNvSpPr txBox="1"/>
          <p:nvPr/>
        </p:nvSpPr>
        <p:spPr>
          <a:xfrm>
            <a:off x="846198" y="111707"/>
            <a:ext cx="4199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3600" b="1" dirty="0" smtClean="0"/>
              <a:t>Rezultati</a:t>
            </a:r>
            <a:endParaRPr lang="en-US" sz="3600" b="1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730" y="83573"/>
            <a:ext cx="3085800" cy="700741"/>
          </a:xfrm>
          <a:prstGeom prst="rect">
            <a:avLst/>
          </a:prstGeom>
        </p:spPr>
      </p:pic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4530279"/>
              </p:ext>
            </p:extLst>
          </p:nvPr>
        </p:nvGraphicFramePr>
        <p:xfrm>
          <a:off x="846198" y="1982232"/>
          <a:ext cx="7440610" cy="339098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66102">
                  <a:extLst>
                    <a:ext uri="{9D8B030D-6E8A-4147-A177-3AD203B41FA5}">
                      <a16:colId xmlns:a16="http://schemas.microsoft.com/office/drawing/2014/main" val="860131800"/>
                    </a:ext>
                  </a:extLst>
                </a:gridCol>
                <a:gridCol w="2105257">
                  <a:extLst>
                    <a:ext uri="{9D8B030D-6E8A-4147-A177-3AD203B41FA5}">
                      <a16:colId xmlns:a16="http://schemas.microsoft.com/office/drawing/2014/main" val="328138697"/>
                    </a:ext>
                  </a:extLst>
                </a:gridCol>
                <a:gridCol w="2309098">
                  <a:extLst>
                    <a:ext uri="{9D8B030D-6E8A-4147-A177-3AD203B41FA5}">
                      <a16:colId xmlns:a16="http://schemas.microsoft.com/office/drawing/2014/main" val="3866433871"/>
                    </a:ext>
                  </a:extLst>
                </a:gridCol>
                <a:gridCol w="1860153">
                  <a:extLst>
                    <a:ext uri="{9D8B030D-6E8A-4147-A177-3AD203B41FA5}">
                      <a16:colId xmlns:a16="http://schemas.microsoft.com/office/drawing/2014/main" val="3559742990"/>
                    </a:ext>
                  </a:extLst>
                </a:gridCol>
              </a:tblGrid>
              <a:tr h="6781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000" kern="100">
                          <a:effectLst/>
                        </a:rPr>
                        <a:t> 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000" kern="100">
                          <a:effectLst/>
                        </a:rPr>
                        <a:t>LIA grupa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000" kern="100">
                          <a:effectLst/>
                        </a:rPr>
                        <a:t>Kontrolna grupa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000" kern="100">
                          <a:effectLst/>
                        </a:rPr>
                        <a:t>P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91779452"/>
                  </a:ext>
                </a:extLst>
              </a:tr>
              <a:tr h="6781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000" kern="100">
                          <a:effectLst/>
                        </a:rPr>
                        <a:t>I dan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000" kern="100">
                          <a:effectLst/>
                        </a:rPr>
                        <a:t>36,25</a:t>
                      </a:r>
                      <a:r>
                        <a:rPr lang="sr-Latn-RS" sz="2000" kern="100" baseline="30000">
                          <a:effectLst/>
                        </a:rPr>
                        <a:t>o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000" kern="100">
                          <a:effectLst/>
                        </a:rPr>
                        <a:t>30,07</a:t>
                      </a:r>
                      <a:r>
                        <a:rPr lang="sr-Latn-RS" sz="2000" kern="100" baseline="30000">
                          <a:effectLst/>
                        </a:rPr>
                        <a:t>o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000" kern="100">
                          <a:effectLst/>
                        </a:rPr>
                        <a:t>0,049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53690429"/>
                  </a:ext>
                </a:extLst>
              </a:tr>
              <a:tr h="6781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000" kern="100">
                          <a:effectLst/>
                        </a:rPr>
                        <a:t>II dan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000" kern="100">
                          <a:effectLst/>
                        </a:rPr>
                        <a:t>49,34</a:t>
                      </a:r>
                      <a:r>
                        <a:rPr lang="sr-Latn-RS" sz="2000" kern="100" baseline="30000">
                          <a:effectLst/>
                        </a:rPr>
                        <a:t>o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000" kern="100">
                          <a:effectLst/>
                        </a:rPr>
                        <a:t>41,84</a:t>
                      </a:r>
                      <a:r>
                        <a:rPr lang="sr-Latn-RS" sz="2000" kern="100" baseline="30000">
                          <a:effectLst/>
                        </a:rPr>
                        <a:t>o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000" kern="100">
                          <a:effectLst/>
                        </a:rPr>
                        <a:t>0,023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39714032"/>
                  </a:ext>
                </a:extLst>
              </a:tr>
              <a:tr h="6781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000" kern="100">
                          <a:effectLst/>
                        </a:rPr>
                        <a:t>III dan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000" kern="100">
                          <a:effectLst/>
                        </a:rPr>
                        <a:t>62,28</a:t>
                      </a:r>
                      <a:r>
                        <a:rPr lang="sr-Latn-RS" sz="2000" kern="100" baseline="30000">
                          <a:effectLst/>
                        </a:rPr>
                        <a:t>o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000" kern="100">
                          <a:effectLst/>
                        </a:rPr>
                        <a:t>53,91</a:t>
                      </a:r>
                      <a:r>
                        <a:rPr lang="sr-Latn-RS" sz="2000" kern="100" baseline="30000">
                          <a:effectLst/>
                        </a:rPr>
                        <a:t>o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000" kern="100">
                          <a:effectLst/>
                        </a:rPr>
                        <a:t>0,04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59199821"/>
                  </a:ext>
                </a:extLst>
              </a:tr>
              <a:tr h="67819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000" kern="100" dirty="0">
                          <a:effectLst/>
                        </a:rPr>
                        <a:t>IV dan</a:t>
                      </a:r>
                      <a:endParaRPr lang="en-US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000" kern="100">
                          <a:effectLst/>
                        </a:rPr>
                        <a:t>72,35</a:t>
                      </a:r>
                      <a:r>
                        <a:rPr lang="sr-Latn-RS" sz="2000" kern="100" baseline="30000">
                          <a:effectLst/>
                        </a:rPr>
                        <a:t>o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000" kern="100">
                          <a:effectLst/>
                        </a:rPr>
                        <a:t>62,50</a:t>
                      </a:r>
                      <a:r>
                        <a:rPr lang="sr-Latn-RS" sz="2000" kern="100" baseline="30000">
                          <a:effectLst/>
                        </a:rPr>
                        <a:t>o</a:t>
                      </a:r>
                      <a:endParaRPr lang="en-US" sz="20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2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sr-Latn-RS" sz="2000" kern="100" dirty="0">
                          <a:effectLst/>
                        </a:rPr>
                        <a:t>0,02</a:t>
                      </a:r>
                      <a:endParaRPr lang="en-US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752633490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712935" y="1458171"/>
            <a:ext cx="80648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2400" dirty="0" smtClean="0"/>
              <a:t> Obim pokretljivosti u operisanom koljenu postoperativno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699883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ight Triangle 23"/>
          <p:cNvSpPr/>
          <p:nvPr/>
        </p:nvSpPr>
        <p:spPr>
          <a:xfrm>
            <a:off x="0" y="6440400"/>
            <a:ext cx="4572000" cy="417600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ight Triangle 27"/>
          <p:cNvSpPr/>
          <p:nvPr/>
        </p:nvSpPr>
        <p:spPr>
          <a:xfrm flipH="1">
            <a:off x="7000892" y="6440400"/>
            <a:ext cx="2143108" cy="4176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9144000" cy="92867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ectangle 31"/>
          <p:cNvSpPr/>
          <p:nvPr/>
        </p:nvSpPr>
        <p:spPr>
          <a:xfrm>
            <a:off x="-35719" y="-65042"/>
            <a:ext cx="9144000" cy="72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Rectangle 32"/>
          <p:cNvSpPr/>
          <p:nvPr/>
        </p:nvSpPr>
        <p:spPr>
          <a:xfrm>
            <a:off x="0" y="0"/>
            <a:ext cx="71438" cy="82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Rectangle 33"/>
          <p:cNvSpPr/>
          <p:nvPr/>
        </p:nvSpPr>
        <p:spPr>
          <a:xfrm>
            <a:off x="9072562" y="0"/>
            <a:ext cx="71438" cy="82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0" y="785794"/>
            <a:ext cx="9144000" cy="419080"/>
          </a:xfrm>
          <a:prstGeom prst="rect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ight Triangle 21"/>
          <p:cNvSpPr/>
          <p:nvPr/>
        </p:nvSpPr>
        <p:spPr>
          <a:xfrm>
            <a:off x="0" y="785794"/>
            <a:ext cx="857224" cy="4176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Rectangle 25"/>
          <p:cNvSpPr/>
          <p:nvPr/>
        </p:nvSpPr>
        <p:spPr>
          <a:xfrm>
            <a:off x="8286808" y="785794"/>
            <a:ext cx="857192" cy="41908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ight Triangle 26"/>
          <p:cNvSpPr/>
          <p:nvPr/>
        </p:nvSpPr>
        <p:spPr>
          <a:xfrm>
            <a:off x="8286808" y="785794"/>
            <a:ext cx="857224" cy="417600"/>
          </a:xfrm>
          <a:prstGeom prst="rtTriangle">
            <a:avLst/>
          </a:prstGeom>
          <a:solidFill>
            <a:srgbClr val="8A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CA3E2B23-CD89-5C21-EB3A-A0A1C146554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264" y="1447401"/>
            <a:ext cx="8570034" cy="467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spcBef>
                <a:spcPts val="0"/>
              </a:spcBef>
              <a:buClr>
                <a:schemeClr val="hlink"/>
              </a:buClr>
              <a:buSzPct val="100000"/>
              <a:defRPr/>
            </a:pPr>
            <a:endParaRPr kumimoji="0" lang="en-US" sz="2400" i="0" u="none" strike="noStrike" kern="0" cap="none" spc="0" normalizeH="0" baseline="0" noProof="0" dirty="0">
              <a:ln>
                <a:noFill/>
              </a:ln>
              <a:solidFill>
                <a:srgbClr val="002060"/>
              </a:solidFill>
              <a:uLnTx/>
              <a:uFillTx/>
              <a:latin typeface="Calibri" pitchFamily="34" charset="0"/>
              <a:cs typeface="Calibri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BC08BF-3A49-F550-B8CF-01359E9E310C}"/>
              </a:ext>
            </a:extLst>
          </p:cNvPr>
          <p:cNvSpPr txBox="1"/>
          <p:nvPr/>
        </p:nvSpPr>
        <p:spPr>
          <a:xfrm>
            <a:off x="463581" y="50794"/>
            <a:ext cx="419944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3600" b="1" dirty="0" smtClean="0"/>
              <a:t>Zaključak</a:t>
            </a:r>
            <a:endParaRPr lang="en-US" sz="3600" b="1" dirty="0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6730" y="83573"/>
            <a:ext cx="3085800" cy="70074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323528" y="1570108"/>
            <a:ext cx="8391876" cy="33590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Latn-BA" sz="2400" dirty="0" smtClean="0"/>
              <a:t>Smanjenje postoperative boli, izraženije u prva dva postoperativna dana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Latn-BA" sz="2400" dirty="0" smtClean="0"/>
              <a:t>Smanjenje potrebe za dodatnom analgetskom terapijom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Latn-BA" sz="2400" dirty="0" smtClean="0"/>
              <a:t>Poboljšanje pokretljivosti prvih dana postoperativno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Latn-BA" sz="2400" dirty="0" smtClean="0"/>
              <a:t>Svim ovim olakšana rana rehabilitacija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r-Latn-BA" sz="2400" dirty="0" smtClean="0"/>
              <a:t>Bez uticaja na dužinu hospitalizacije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85771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4" name="Right Triangle 23"/>
          <p:cNvSpPr/>
          <p:nvPr/>
        </p:nvSpPr>
        <p:spPr>
          <a:xfrm>
            <a:off x="0" y="6440400"/>
            <a:ext cx="4572000" cy="417600"/>
          </a:xfrm>
          <a:prstGeom prst="rtTriangl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28" name="Right Triangle 27"/>
          <p:cNvSpPr/>
          <p:nvPr/>
        </p:nvSpPr>
        <p:spPr>
          <a:xfrm flipH="1">
            <a:off x="7000892" y="6440400"/>
            <a:ext cx="2143108" cy="417600"/>
          </a:xfrm>
          <a:prstGeom prst="rtTriangle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Rectangle 30"/>
          <p:cNvSpPr/>
          <p:nvPr/>
        </p:nvSpPr>
        <p:spPr>
          <a:xfrm>
            <a:off x="0" y="0"/>
            <a:ext cx="9144000" cy="42860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0" y="0"/>
            <a:ext cx="9144000" cy="72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4" name="Rectangle 33"/>
          <p:cNvSpPr/>
          <p:nvPr/>
        </p:nvSpPr>
        <p:spPr>
          <a:xfrm>
            <a:off x="9072000" y="0"/>
            <a:ext cx="7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grpSp>
        <p:nvGrpSpPr>
          <p:cNvPr id="2" name="Group 20"/>
          <p:cNvGrpSpPr/>
          <p:nvPr/>
        </p:nvGrpSpPr>
        <p:grpSpPr>
          <a:xfrm>
            <a:off x="0" y="71414"/>
            <a:ext cx="9144032" cy="419080"/>
            <a:chOff x="0" y="785794"/>
            <a:chExt cx="9144032" cy="419080"/>
          </a:xfrm>
        </p:grpSpPr>
        <p:grpSp>
          <p:nvGrpSpPr>
            <p:cNvPr id="3" name="Group 19"/>
            <p:cNvGrpSpPr/>
            <p:nvPr/>
          </p:nvGrpSpPr>
          <p:grpSpPr>
            <a:xfrm>
              <a:off x="0" y="785794"/>
              <a:ext cx="9144000" cy="419080"/>
              <a:chOff x="0" y="785794"/>
              <a:chExt cx="9144000" cy="419080"/>
            </a:xfrm>
          </p:grpSpPr>
          <p:sp>
            <p:nvSpPr>
              <p:cNvPr id="10" name="Rectangle 9"/>
              <p:cNvSpPr/>
              <p:nvPr/>
            </p:nvSpPr>
            <p:spPr>
              <a:xfrm>
                <a:off x="0" y="785794"/>
                <a:ext cx="9144000" cy="419080"/>
              </a:xfrm>
              <a:prstGeom prst="rect">
                <a:avLst/>
              </a:prstGeom>
              <a:solidFill>
                <a:srgbClr val="8A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2" name="Right Triangle 21"/>
              <p:cNvSpPr/>
              <p:nvPr/>
            </p:nvSpPr>
            <p:spPr>
              <a:xfrm>
                <a:off x="71438" y="785794"/>
                <a:ext cx="857224" cy="417600"/>
              </a:xfrm>
              <a:prstGeom prst="rtTriangle">
                <a:avLst/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  <p:sp>
            <p:nvSpPr>
              <p:cNvPr id="26" name="Rectangle 25"/>
              <p:cNvSpPr/>
              <p:nvPr/>
            </p:nvSpPr>
            <p:spPr>
              <a:xfrm>
                <a:off x="8286808" y="785794"/>
                <a:ext cx="857192" cy="419080"/>
              </a:xfrm>
              <a:prstGeom prst="rect">
                <a:avLst/>
              </a:prstGeom>
              <a:solidFill>
                <a:schemeClr val="tx1">
                  <a:lumMod val="75000"/>
                  <a:lumOff val="2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endParaRPr>
              </a:p>
            </p:txBody>
          </p:sp>
        </p:grpSp>
        <p:sp>
          <p:nvSpPr>
            <p:cNvPr id="27" name="Right Triangle 26"/>
            <p:cNvSpPr/>
            <p:nvPr/>
          </p:nvSpPr>
          <p:spPr>
            <a:xfrm>
              <a:off x="8286808" y="785794"/>
              <a:ext cx="857224" cy="417600"/>
            </a:xfrm>
            <a:prstGeom prst="rtTriangle">
              <a:avLst/>
            </a:prstGeom>
            <a:solidFill>
              <a:srgbClr val="8A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33" name="Rectangle 32"/>
          <p:cNvSpPr/>
          <p:nvPr/>
        </p:nvSpPr>
        <p:spPr>
          <a:xfrm>
            <a:off x="-1" y="0"/>
            <a:ext cx="72000" cy="657227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21" name="Picture 4" descr="Orthopaedic Tree redrawn by babynaa on DeviantArt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214546" y="24994"/>
            <a:ext cx="4643470" cy="683303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7" name="TextBox 16"/>
          <p:cNvSpPr txBox="1"/>
          <p:nvPr/>
        </p:nvSpPr>
        <p:spPr>
          <a:xfrm>
            <a:off x="0" y="5622541"/>
            <a:ext cx="914400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sr-Latn-RS" sz="6500" b="1" dirty="0">
                <a:solidFill>
                  <a:prstClr val="black">
                    <a:lumMod val="85000"/>
                    <a:lumOff val="15000"/>
                  </a:prst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/>
              </a:rPr>
              <a:t>HVALA NA PAŽNJI</a:t>
            </a:r>
            <a:endParaRPr kumimoji="0" lang="en-US" sz="6500" b="1" i="0" u="none" strike="noStrike" kern="1200" cap="none" spc="0" normalizeH="0" baseline="0" noProof="0" dirty="0">
              <a:ln>
                <a:noFill/>
              </a:ln>
              <a:solidFill>
                <a:prstClr val="black">
                  <a:lumMod val="85000"/>
                  <a:lumOff val="15000"/>
                </a:prst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Calibri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8429</TotalTime>
  <Words>259</Words>
  <Application>Microsoft Office PowerPoint</Application>
  <PresentationFormat>On-screen Show (4:3)</PresentationFormat>
  <Paragraphs>77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Doktor1</dc:creator>
  <cp:lastModifiedBy>GPC</cp:lastModifiedBy>
  <cp:revision>87</cp:revision>
  <dcterms:created xsi:type="dcterms:W3CDTF">2022-04-27T10:05:51Z</dcterms:created>
  <dcterms:modified xsi:type="dcterms:W3CDTF">2023-06-27T19:41:33Z</dcterms:modified>
</cp:coreProperties>
</file>