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20"/>
  </p:notesMasterIdLst>
  <p:sldIdLst>
    <p:sldId id="352" r:id="rId4"/>
    <p:sldId id="358" r:id="rId5"/>
    <p:sldId id="374" r:id="rId6"/>
    <p:sldId id="376" r:id="rId7"/>
    <p:sldId id="377" r:id="rId8"/>
    <p:sldId id="378" r:id="rId9"/>
    <p:sldId id="379" r:id="rId10"/>
    <p:sldId id="380" r:id="rId11"/>
    <p:sldId id="381" r:id="rId12"/>
    <p:sldId id="382" r:id="rId13"/>
    <p:sldId id="383" r:id="rId14"/>
    <p:sldId id="384" r:id="rId15"/>
    <p:sldId id="385" r:id="rId16"/>
    <p:sldId id="386" r:id="rId17"/>
    <p:sldId id="387" r:id="rId18"/>
    <p:sldId id="3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108" y="222"/>
      </p:cViewPr>
      <p:guideLst>
        <p:guide orient="horz" pos="259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AF045-FEF6-43EA-9CDC-C84FC3F85E9C}" type="datetimeFigureOut">
              <a:rPr lang="en-US" smtClean="0"/>
              <a:pPr/>
              <a:t>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F1279-6CE4-4169-83D3-4483097B69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589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13950174-3026-49A7-9425-B00B2A3E9EA6}"/>
              </a:ext>
            </a:extLst>
          </p:cNvPr>
          <p:cNvSpPr/>
          <p:nvPr userDrawn="1"/>
        </p:nvSpPr>
        <p:spPr>
          <a:xfrm>
            <a:off x="714000" y="1560384"/>
            <a:ext cx="10764000" cy="3276000"/>
          </a:xfrm>
          <a:prstGeom prst="roundRect">
            <a:avLst>
              <a:gd name="adj" fmla="val 899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5" name="그림 개체 틀 6">
            <a:extLst>
              <a:ext uri="{FF2B5EF4-FFF2-40B4-BE49-F238E27FC236}">
                <a16:creationId xmlns:a16="http://schemas.microsoft.com/office/drawing/2014/main" id="{161C13C6-8983-4005-A3D9-1A368D3D4E94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93359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6" name="그림 개체 틀 6">
            <a:extLst>
              <a:ext uri="{FF2B5EF4-FFF2-40B4-BE49-F238E27FC236}">
                <a16:creationId xmlns:a16="http://schemas.microsoft.com/office/drawing/2014/main" id="{E8CDE116-1F40-4043-9530-E9DD99C3C72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3018201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id="{6EEE52ED-6ED8-4B16-9DC4-7322E037AE9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143043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8" name="그림 개체 틀 6">
            <a:extLst>
              <a:ext uri="{FF2B5EF4-FFF2-40B4-BE49-F238E27FC236}">
                <a16:creationId xmlns:a16="http://schemas.microsoft.com/office/drawing/2014/main" id="{8D1EE6CC-5B39-473C-97F8-518EC78B6835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267884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  <p:sp>
        <p:nvSpPr>
          <p:cNvPr id="9" name="그림 개체 틀 6">
            <a:extLst>
              <a:ext uri="{FF2B5EF4-FFF2-40B4-BE49-F238E27FC236}">
                <a16:creationId xmlns:a16="http://schemas.microsoft.com/office/drawing/2014/main" id="{8E02732D-3B55-422D-9996-957FAF0AA63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392725" y="1741253"/>
            <a:ext cx="190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576000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ko-KR" altLang="en-US" sz="1200" baseline="0">
                <a:latin typeface="+mn-lt"/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dirty="0"/>
              <a:t>Insert Your Image</a:t>
            </a:r>
            <a:endParaRPr lang="ko-KR" altLang="en-US" dirty="0"/>
          </a:p>
          <a:p>
            <a:pPr marL="0" lvl="0" indent="0" algn="ctr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A44D55-097E-422E-A0B3-604835A6742A}"/>
              </a:ext>
            </a:extLst>
          </p:cNvPr>
          <p:cNvSpPr/>
          <p:nvPr userDrawn="1"/>
        </p:nvSpPr>
        <p:spPr>
          <a:xfrm>
            <a:off x="0" y="2303253"/>
            <a:ext cx="12192000" cy="22514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C925C01-FEE1-492E-8512-B10BDB521E39}"/>
              </a:ext>
            </a:extLst>
          </p:cNvPr>
          <p:cNvSpPr/>
          <p:nvPr userDrawn="1"/>
        </p:nvSpPr>
        <p:spPr>
          <a:xfrm>
            <a:off x="0" y="4592128"/>
            <a:ext cx="12192000" cy="1035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B9FAACAB-F737-49F9-BFB3-F3E4D0C18877}"/>
              </a:ext>
            </a:extLst>
          </p:cNvPr>
          <p:cNvSpPr/>
          <p:nvPr userDrawn="1"/>
        </p:nvSpPr>
        <p:spPr>
          <a:xfrm>
            <a:off x="0" y="2162355"/>
            <a:ext cx="12192000" cy="1035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cture Placeholder 11">
            <a:extLst>
              <a:ext uri="{FF2B5EF4-FFF2-40B4-BE49-F238E27FC236}">
                <a16:creationId xmlns:a16="http://schemas.microsoft.com/office/drawing/2014/main" id="{744B90A8-112D-45DE-B6E9-528ECD4703F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61516" y="573702"/>
            <a:ext cx="4468483" cy="571059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3295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>
            <a:extLst>
              <a:ext uri="{FF2B5EF4-FFF2-40B4-BE49-F238E27FC236}">
                <a16:creationId xmlns:a16="http://schemas.microsoft.com/office/drawing/2014/main" id="{E7B8CC01-B908-43C1-923F-D50CBD291B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6504010" cy="6858000"/>
          </a:xfrm>
          <a:custGeom>
            <a:avLst/>
            <a:gdLst>
              <a:gd name="connsiteX0" fmla="*/ 2612170 w 6504010"/>
              <a:gd name="connsiteY0" fmla="*/ 0 h 6858000"/>
              <a:gd name="connsiteX1" fmla="*/ 4486354 w 6504010"/>
              <a:gd name="connsiteY1" fmla="*/ 0 h 6858000"/>
              <a:gd name="connsiteX2" fmla="*/ 6504010 w 6504010"/>
              <a:gd name="connsiteY2" fmla="*/ 4666806 h 6858000"/>
              <a:gd name="connsiteX3" fmla="*/ 1435812 w 6504010"/>
              <a:gd name="connsiteY3" fmla="*/ 6858000 h 6858000"/>
              <a:gd name="connsiteX4" fmla="*/ 1101944 w 6504010"/>
              <a:gd name="connsiteY4" fmla="*/ 6858000 h 6858000"/>
              <a:gd name="connsiteX5" fmla="*/ 0 w 6504010"/>
              <a:gd name="connsiteY5" fmla="*/ 4309223 h 6858000"/>
              <a:gd name="connsiteX6" fmla="*/ 0 w 6504010"/>
              <a:gd name="connsiteY6" fmla="*/ 112935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04010" h="6858000">
                <a:moveTo>
                  <a:pt x="2612170" y="0"/>
                </a:moveTo>
                <a:lnTo>
                  <a:pt x="4486354" y="0"/>
                </a:lnTo>
                <a:lnTo>
                  <a:pt x="6504010" y="4666806"/>
                </a:lnTo>
                <a:lnTo>
                  <a:pt x="1435812" y="6858000"/>
                </a:lnTo>
                <a:lnTo>
                  <a:pt x="1101944" y="6858000"/>
                </a:lnTo>
                <a:lnTo>
                  <a:pt x="0" y="4309223"/>
                </a:lnTo>
                <a:lnTo>
                  <a:pt x="0" y="11293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9585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2">
            <a:extLst>
              <a:ext uri="{FF2B5EF4-FFF2-40B4-BE49-F238E27FC236}">
                <a16:creationId xmlns:a16="http://schemas.microsoft.com/office/drawing/2014/main" id="{BB349F8A-D3D6-4420-A053-2F749AF60E06}"/>
              </a:ext>
            </a:extLst>
          </p:cNvPr>
          <p:cNvSpPr/>
          <p:nvPr userDrawn="1"/>
        </p:nvSpPr>
        <p:spPr>
          <a:xfrm>
            <a:off x="547181" y="1761846"/>
            <a:ext cx="11097638" cy="3334311"/>
          </a:xfrm>
          <a:prstGeom prst="frame">
            <a:avLst>
              <a:gd name="adj1" fmla="val 241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691762B-49EB-48A3-A86B-198F2A9709B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0352" y="569068"/>
            <a:ext cx="3661647" cy="5719864"/>
          </a:xfrm>
          <a:prstGeom prst="rect">
            <a:avLst/>
          </a:pr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5283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014370B4-3C13-45C0-A952-B00548121584}"/>
              </a:ext>
            </a:extLst>
          </p:cNvPr>
          <p:cNvSpPr/>
          <p:nvPr userDrawn="1"/>
        </p:nvSpPr>
        <p:spPr>
          <a:xfrm>
            <a:off x="1" y="0"/>
            <a:ext cx="388402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grpSp>
        <p:nvGrpSpPr>
          <p:cNvPr id="3" name="Group 5">
            <a:extLst>
              <a:ext uri="{FF2B5EF4-FFF2-40B4-BE49-F238E27FC236}">
                <a16:creationId xmlns:a16="http://schemas.microsoft.com/office/drawing/2014/main" id="{9E4B51B4-EE18-4819-8088-68502663D7B7}"/>
              </a:ext>
            </a:extLst>
          </p:cNvPr>
          <p:cNvGrpSpPr/>
          <p:nvPr userDrawn="1"/>
        </p:nvGrpSpPr>
        <p:grpSpPr>
          <a:xfrm>
            <a:off x="4484680" y="2679371"/>
            <a:ext cx="2029599" cy="3505672"/>
            <a:chOff x="1438761" y="2033015"/>
            <a:chExt cx="1980000" cy="3420000"/>
          </a:xfrm>
        </p:grpSpPr>
        <p:sp>
          <p:nvSpPr>
            <p:cNvPr id="4" name="Rounded Rectangle 41">
              <a:extLst>
                <a:ext uri="{FF2B5EF4-FFF2-40B4-BE49-F238E27FC236}">
                  <a16:creationId xmlns:a16="http://schemas.microsoft.com/office/drawing/2014/main" id="{C9356105-17CA-4587-B47D-ABD55F0030F2}"/>
                </a:ext>
              </a:extLst>
            </p:cNvPr>
            <p:cNvSpPr/>
            <p:nvPr userDrawn="1"/>
          </p:nvSpPr>
          <p:spPr>
            <a:xfrm>
              <a:off x="1438761" y="2033015"/>
              <a:ext cx="1980000" cy="342000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5" name="Rectangle 42">
              <a:extLst>
                <a:ext uri="{FF2B5EF4-FFF2-40B4-BE49-F238E27FC236}">
                  <a16:creationId xmlns:a16="http://schemas.microsoft.com/office/drawing/2014/main" id="{98DE00C6-A201-4607-947A-9B6A7FB91E56}"/>
                </a:ext>
              </a:extLst>
            </p:cNvPr>
            <p:cNvSpPr/>
            <p:nvPr userDrawn="1"/>
          </p:nvSpPr>
          <p:spPr>
            <a:xfrm>
              <a:off x="2310398" y="2205587"/>
              <a:ext cx="236725" cy="45719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02E1FF0A-C482-45AA-BBA3-9B4078609158}"/>
                </a:ext>
              </a:extLst>
            </p:cNvPr>
            <p:cNvGrpSpPr/>
            <p:nvPr userDrawn="1"/>
          </p:nvGrpSpPr>
          <p:grpSpPr>
            <a:xfrm>
              <a:off x="2332851" y="5138854"/>
              <a:ext cx="191820" cy="211002"/>
              <a:chOff x="2453209" y="5151638"/>
              <a:chExt cx="191820" cy="211002"/>
            </a:xfrm>
          </p:grpSpPr>
          <p:sp>
            <p:nvSpPr>
              <p:cNvPr id="7" name="Oval 44">
                <a:extLst>
                  <a:ext uri="{FF2B5EF4-FFF2-40B4-BE49-F238E27FC236}">
                    <a16:creationId xmlns:a16="http://schemas.microsoft.com/office/drawing/2014/main" id="{A02E90A4-46B5-4BA7-9477-F169F8CD3F13}"/>
                  </a:ext>
                </a:extLst>
              </p:cNvPr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8" name="Rounded Rectangle 45">
                <a:extLst>
                  <a:ext uri="{FF2B5EF4-FFF2-40B4-BE49-F238E27FC236}">
                    <a16:creationId xmlns:a16="http://schemas.microsoft.com/office/drawing/2014/main" id="{ED43A757-B80F-4F70-B31F-9A2BEB28CAD4}"/>
                  </a:ext>
                </a:extLst>
              </p:cNvPr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</p:grpSp>
      <p:grpSp>
        <p:nvGrpSpPr>
          <p:cNvPr id="9" name="Group 5">
            <a:extLst>
              <a:ext uri="{FF2B5EF4-FFF2-40B4-BE49-F238E27FC236}">
                <a16:creationId xmlns:a16="http://schemas.microsoft.com/office/drawing/2014/main" id="{C8576216-C640-4674-AC56-2890C67BD9E5}"/>
              </a:ext>
            </a:extLst>
          </p:cNvPr>
          <p:cNvGrpSpPr/>
          <p:nvPr userDrawn="1"/>
        </p:nvGrpSpPr>
        <p:grpSpPr>
          <a:xfrm>
            <a:off x="6976147" y="2717584"/>
            <a:ext cx="2029599" cy="3505672"/>
            <a:chOff x="1438761" y="2033015"/>
            <a:chExt cx="1980000" cy="3420000"/>
          </a:xfrm>
        </p:grpSpPr>
        <p:sp>
          <p:nvSpPr>
            <p:cNvPr id="10" name="Rounded Rectangle 41">
              <a:extLst>
                <a:ext uri="{FF2B5EF4-FFF2-40B4-BE49-F238E27FC236}">
                  <a16:creationId xmlns:a16="http://schemas.microsoft.com/office/drawing/2014/main" id="{4F04F9F0-E35F-4AC4-8AEB-5B346C93BDE8}"/>
                </a:ext>
              </a:extLst>
            </p:cNvPr>
            <p:cNvSpPr/>
            <p:nvPr userDrawn="1"/>
          </p:nvSpPr>
          <p:spPr>
            <a:xfrm>
              <a:off x="1438761" y="2033015"/>
              <a:ext cx="1980000" cy="342000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1" name="Rectangle 42">
              <a:extLst>
                <a:ext uri="{FF2B5EF4-FFF2-40B4-BE49-F238E27FC236}">
                  <a16:creationId xmlns:a16="http://schemas.microsoft.com/office/drawing/2014/main" id="{A0F1F4A1-65E1-495C-B229-251EFD3FB253}"/>
                </a:ext>
              </a:extLst>
            </p:cNvPr>
            <p:cNvSpPr/>
            <p:nvPr userDrawn="1"/>
          </p:nvSpPr>
          <p:spPr>
            <a:xfrm>
              <a:off x="2310398" y="2205587"/>
              <a:ext cx="236725" cy="45719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12" name="Group 6">
              <a:extLst>
                <a:ext uri="{FF2B5EF4-FFF2-40B4-BE49-F238E27FC236}">
                  <a16:creationId xmlns:a16="http://schemas.microsoft.com/office/drawing/2014/main" id="{02AB1FDC-BB35-4273-948F-D269A59ED959}"/>
                </a:ext>
              </a:extLst>
            </p:cNvPr>
            <p:cNvGrpSpPr/>
            <p:nvPr userDrawn="1"/>
          </p:nvGrpSpPr>
          <p:grpSpPr>
            <a:xfrm>
              <a:off x="2332851" y="5138854"/>
              <a:ext cx="191820" cy="211002"/>
              <a:chOff x="2453209" y="5151638"/>
              <a:chExt cx="191820" cy="211002"/>
            </a:xfrm>
          </p:grpSpPr>
          <p:sp>
            <p:nvSpPr>
              <p:cNvPr id="13" name="Oval 44">
                <a:extLst>
                  <a:ext uri="{FF2B5EF4-FFF2-40B4-BE49-F238E27FC236}">
                    <a16:creationId xmlns:a16="http://schemas.microsoft.com/office/drawing/2014/main" id="{00BBB89C-B084-4AC1-BED6-BC1DC17D5220}"/>
                  </a:ext>
                </a:extLst>
              </p:cNvPr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14" name="Rounded Rectangle 45">
                <a:extLst>
                  <a:ext uri="{FF2B5EF4-FFF2-40B4-BE49-F238E27FC236}">
                    <a16:creationId xmlns:a16="http://schemas.microsoft.com/office/drawing/2014/main" id="{5982A1AE-2C2E-448E-9F4B-BC9CCDEA1A4E}"/>
                  </a:ext>
                </a:extLst>
              </p:cNvPr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</p:grpSp>
      <p:grpSp>
        <p:nvGrpSpPr>
          <p:cNvPr id="15" name="Group 5">
            <a:extLst>
              <a:ext uri="{FF2B5EF4-FFF2-40B4-BE49-F238E27FC236}">
                <a16:creationId xmlns:a16="http://schemas.microsoft.com/office/drawing/2014/main" id="{3A368425-7072-4F51-8EE5-01E1BFEB50EB}"/>
              </a:ext>
            </a:extLst>
          </p:cNvPr>
          <p:cNvGrpSpPr/>
          <p:nvPr userDrawn="1"/>
        </p:nvGrpSpPr>
        <p:grpSpPr>
          <a:xfrm>
            <a:off x="9467615" y="2727858"/>
            <a:ext cx="2029599" cy="3505672"/>
            <a:chOff x="1438761" y="2033015"/>
            <a:chExt cx="1980000" cy="3420000"/>
          </a:xfrm>
        </p:grpSpPr>
        <p:sp>
          <p:nvSpPr>
            <p:cNvPr id="16" name="Rounded Rectangle 41">
              <a:extLst>
                <a:ext uri="{FF2B5EF4-FFF2-40B4-BE49-F238E27FC236}">
                  <a16:creationId xmlns:a16="http://schemas.microsoft.com/office/drawing/2014/main" id="{54A602E3-D4AC-44ED-A99F-190A1CDB8BD5}"/>
                </a:ext>
              </a:extLst>
            </p:cNvPr>
            <p:cNvSpPr/>
            <p:nvPr userDrawn="1"/>
          </p:nvSpPr>
          <p:spPr>
            <a:xfrm>
              <a:off x="1438761" y="2033015"/>
              <a:ext cx="1980000" cy="3420000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17" name="Rectangle 42">
              <a:extLst>
                <a:ext uri="{FF2B5EF4-FFF2-40B4-BE49-F238E27FC236}">
                  <a16:creationId xmlns:a16="http://schemas.microsoft.com/office/drawing/2014/main" id="{F63D52AB-F36A-46A1-848A-8D7692D3CC68}"/>
                </a:ext>
              </a:extLst>
            </p:cNvPr>
            <p:cNvSpPr/>
            <p:nvPr userDrawn="1"/>
          </p:nvSpPr>
          <p:spPr>
            <a:xfrm>
              <a:off x="2310398" y="2205587"/>
              <a:ext cx="236725" cy="45719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grpSp>
          <p:nvGrpSpPr>
            <p:cNvPr id="18" name="Group 6">
              <a:extLst>
                <a:ext uri="{FF2B5EF4-FFF2-40B4-BE49-F238E27FC236}">
                  <a16:creationId xmlns:a16="http://schemas.microsoft.com/office/drawing/2014/main" id="{04D310C5-4BF6-4703-AB41-9C3406E92015}"/>
                </a:ext>
              </a:extLst>
            </p:cNvPr>
            <p:cNvGrpSpPr/>
            <p:nvPr userDrawn="1"/>
          </p:nvGrpSpPr>
          <p:grpSpPr>
            <a:xfrm>
              <a:off x="2332851" y="5138854"/>
              <a:ext cx="191820" cy="211002"/>
              <a:chOff x="2453209" y="5151638"/>
              <a:chExt cx="191820" cy="211002"/>
            </a:xfrm>
          </p:grpSpPr>
          <p:sp>
            <p:nvSpPr>
              <p:cNvPr id="19" name="Oval 44">
                <a:extLst>
                  <a:ext uri="{FF2B5EF4-FFF2-40B4-BE49-F238E27FC236}">
                    <a16:creationId xmlns:a16="http://schemas.microsoft.com/office/drawing/2014/main" id="{30DA0AB5-96D5-49C1-9953-DD88116AAD83}"/>
                  </a:ext>
                </a:extLst>
              </p:cNvPr>
              <p:cNvSpPr/>
              <p:nvPr userDrawn="1"/>
            </p:nvSpPr>
            <p:spPr>
              <a:xfrm>
                <a:off x="2453209" y="5151638"/>
                <a:ext cx="191820" cy="2110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  <p:sp>
            <p:nvSpPr>
              <p:cNvPr id="20" name="Rounded Rectangle 45">
                <a:extLst>
                  <a:ext uri="{FF2B5EF4-FFF2-40B4-BE49-F238E27FC236}">
                    <a16:creationId xmlns:a16="http://schemas.microsoft.com/office/drawing/2014/main" id="{763C3B04-1D32-454A-9E00-E56FD5E22D27}"/>
                  </a:ext>
                </a:extLst>
              </p:cNvPr>
              <p:cNvSpPr/>
              <p:nvPr userDrawn="1"/>
            </p:nvSpPr>
            <p:spPr>
              <a:xfrm>
                <a:off x="2505251" y="5208531"/>
                <a:ext cx="87734" cy="97215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/>
              </a:p>
            </p:txBody>
          </p:sp>
        </p:grpSp>
      </p:grp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88422095-435B-47AA-9CCA-322F366DB3C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4602823" y="3009935"/>
            <a:ext cx="1797978" cy="27947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4E14DFC6-4271-494B-82A9-1FCC7226F65C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7094290" y="3009935"/>
            <a:ext cx="1797978" cy="27947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A3772017-7DA7-4FE0-A85B-FD49517CE8C0}"/>
              </a:ext>
            </a:extLst>
          </p:cNvPr>
          <p:cNvSpPr>
            <a:spLocks noGrp="1"/>
          </p:cNvSpPr>
          <p:nvPr>
            <p:ph type="pic" idx="18" hasCustomPrompt="1"/>
          </p:nvPr>
        </p:nvSpPr>
        <p:spPr>
          <a:xfrm>
            <a:off x="9585758" y="3009935"/>
            <a:ext cx="1797978" cy="279475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4" name="Oval 11">
            <a:extLst>
              <a:ext uri="{FF2B5EF4-FFF2-40B4-BE49-F238E27FC236}">
                <a16:creationId xmlns:a16="http://schemas.microsoft.com/office/drawing/2014/main" id="{99F1FA95-725F-4570-B40D-43A61D68A90A}"/>
              </a:ext>
            </a:extLst>
          </p:cNvPr>
          <p:cNvSpPr/>
          <p:nvPr userDrawn="1"/>
        </p:nvSpPr>
        <p:spPr>
          <a:xfrm>
            <a:off x="6000620" y="5764092"/>
            <a:ext cx="6959602" cy="50405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</p:spTree>
    <p:extLst>
      <p:ext uri="{BB962C8B-B14F-4D97-AF65-F5344CB8AC3E}">
        <p14:creationId xmlns:p14="http://schemas.microsoft.com/office/powerpoint/2010/main" val="3918837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7E9E532-B52F-4195-9769-854E30154B55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4092000" y="0"/>
            <a:ext cx="8100000" cy="39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4B0386-33B4-4AE2-946E-6347B22040BB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0" y="3960000"/>
            <a:ext cx="4092000" cy="289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2F70AE-AA28-47B8-ADF1-78729B8D0C2E}"/>
              </a:ext>
            </a:extLst>
          </p:cNvPr>
          <p:cNvSpPr/>
          <p:nvPr userDrawn="1"/>
        </p:nvSpPr>
        <p:spPr>
          <a:xfrm>
            <a:off x="4200000" y="4050000"/>
            <a:ext cx="7992000" cy="280800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0974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366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1">
            <a:extLst>
              <a:ext uri="{FF2B5EF4-FFF2-40B4-BE49-F238E27FC236}">
                <a16:creationId xmlns:a16="http://schemas.microsoft.com/office/drawing/2014/main" id="{D984738B-46DB-4E68-8584-37E420407CAF}"/>
              </a:ext>
            </a:extLst>
          </p:cNvPr>
          <p:cNvSpPr/>
          <p:nvPr userDrawn="1"/>
        </p:nvSpPr>
        <p:spPr>
          <a:xfrm>
            <a:off x="6000620" y="5764092"/>
            <a:ext cx="6959602" cy="50405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sp>
        <p:nvSpPr>
          <p:cNvPr id="3" name="Oval 11">
            <a:extLst>
              <a:ext uri="{FF2B5EF4-FFF2-40B4-BE49-F238E27FC236}">
                <a16:creationId xmlns:a16="http://schemas.microsoft.com/office/drawing/2014/main" id="{1EF47FAD-E9FE-4655-9C18-2281F00609C6}"/>
              </a:ext>
            </a:extLst>
          </p:cNvPr>
          <p:cNvSpPr/>
          <p:nvPr userDrawn="1"/>
        </p:nvSpPr>
        <p:spPr>
          <a:xfrm>
            <a:off x="6000620" y="2958188"/>
            <a:ext cx="6959602" cy="50405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 dirty="0"/>
          </a:p>
        </p:txBody>
      </p:sp>
      <p:grpSp>
        <p:nvGrpSpPr>
          <p:cNvPr id="4" name="Group 12">
            <a:extLst>
              <a:ext uri="{FF2B5EF4-FFF2-40B4-BE49-F238E27FC236}">
                <a16:creationId xmlns:a16="http://schemas.microsoft.com/office/drawing/2014/main" id="{69D03589-94E1-4EF8-85A4-3C81F0DA1CBB}"/>
              </a:ext>
            </a:extLst>
          </p:cNvPr>
          <p:cNvGrpSpPr/>
          <p:nvPr userDrawn="1"/>
        </p:nvGrpSpPr>
        <p:grpSpPr>
          <a:xfrm>
            <a:off x="7397562" y="792688"/>
            <a:ext cx="4157729" cy="2426868"/>
            <a:chOff x="-548507" y="477868"/>
            <a:chExt cx="11570449" cy="6357177"/>
          </a:xfrm>
        </p:grpSpPr>
        <p:sp>
          <p:nvSpPr>
            <p:cNvPr id="5" name="Freeform: Shape 21">
              <a:extLst>
                <a:ext uri="{FF2B5EF4-FFF2-40B4-BE49-F238E27FC236}">
                  <a16:creationId xmlns:a16="http://schemas.microsoft.com/office/drawing/2014/main" id="{B8912ED9-1F51-4F24-86AA-66A8A2FAC133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22">
              <a:extLst>
                <a:ext uri="{FF2B5EF4-FFF2-40B4-BE49-F238E27FC236}">
                  <a16:creationId xmlns:a16="http://schemas.microsoft.com/office/drawing/2014/main" id="{39CCC3E3-83BF-4615-B176-D600377138AB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1BB4B631-0793-4EC4-948F-DBB77F89F32E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24">
              <a:extLst>
                <a:ext uri="{FF2B5EF4-FFF2-40B4-BE49-F238E27FC236}">
                  <a16:creationId xmlns:a16="http://schemas.microsoft.com/office/drawing/2014/main" id="{46901BAE-5177-4F15-8882-8A866D8919C6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25">
              <a:extLst>
                <a:ext uri="{FF2B5EF4-FFF2-40B4-BE49-F238E27FC236}">
                  <a16:creationId xmlns:a16="http://schemas.microsoft.com/office/drawing/2014/main" id="{EF305665-F54D-429D-A14B-170A9B1B6E24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0" name="Group 26">
              <a:extLst>
                <a:ext uri="{FF2B5EF4-FFF2-40B4-BE49-F238E27FC236}">
                  <a16:creationId xmlns:a16="http://schemas.microsoft.com/office/drawing/2014/main" id="{4D1C3DB9-35EC-4484-B208-3868E5CD398B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5" name="Rectangle: Rounded Corners 31">
                <a:extLst>
                  <a:ext uri="{FF2B5EF4-FFF2-40B4-BE49-F238E27FC236}">
                    <a16:creationId xmlns:a16="http://schemas.microsoft.com/office/drawing/2014/main" id="{D15A82CB-BC0F-459D-B41B-8A1BFCA8060F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: Rounded Corners 32">
                <a:extLst>
                  <a:ext uri="{FF2B5EF4-FFF2-40B4-BE49-F238E27FC236}">
                    <a16:creationId xmlns:a16="http://schemas.microsoft.com/office/drawing/2014/main" id="{BE22D75E-CD88-4E0B-9C14-762EBFC7231A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27">
              <a:extLst>
                <a:ext uri="{FF2B5EF4-FFF2-40B4-BE49-F238E27FC236}">
                  <a16:creationId xmlns:a16="http://schemas.microsoft.com/office/drawing/2014/main" id="{572FD46C-CB8F-4974-B0C2-810E3C9A8418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3" name="Rectangle: Rounded Corners 29">
                <a:extLst>
                  <a:ext uri="{FF2B5EF4-FFF2-40B4-BE49-F238E27FC236}">
                    <a16:creationId xmlns:a16="http://schemas.microsoft.com/office/drawing/2014/main" id="{7672D1E1-BFB8-4023-BB75-A4F701F1093E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: Rounded Corners 30">
                <a:extLst>
                  <a:ext uri="{FF2B5EF4-FFF2-40B4-BE49-F238E27FC236}">
                    <a16:creationId xmlns:a16="http://schemas.microsoft.com/office/drawing/2014/main" id="{8DDB581F-7D4E-45C3-9A6C-92C141A2ACB1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BEFC7E2A-B774-4752-AACD-0911CCE5FBCA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7" name="Group 12">
            <a:extLst>
              <a:ext uri="{FF2B5EF4-FFF2-40B4-BE49-F238E27FC236}">
                <a16:creationId xmlns:a16="http://schemas.microsoft.com/office/drawing/2014/main" id="{CBCAAE18-DC02-4BAB-A31F-FB0F77C5EB8F}"/>
              </a:ext>
            </a:extLst>
          </p:cNvPr>
          <p:cNvGrpSpPr/>
          <p:nvPr userDrawn="1"/>
        </p:nvGrpSpPr>
        <p:grpSpPr>
          <a:xfrm>
            <a:off x="7397562" y="3619369"/>
            <a:ext cx="4157729" cy="2426868"/>
            <a:chOff x="-548507" y="477868"/>
            <a:chExt cx="11570449" cy="6357177"/>
          </a:xfrm>
        </p:grpSpPr>
        <p:sp>
          <p:nvSpPr>
            <p:cNvPr id="18" name="Freeform: Shape 21">
              <a:extLst>
                <a:ext uri="{FF2B5EF4-FFF2-40B4-BE49-F238E27FC236}">
                  <a16:creationId xmlns:a16="http://schemas.microsoft.com/office/drawing/2014/main" id="{55BDDAA0-6882-4B7F-9F51-479405880209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22">
              <a:extLst>
                <a:ext uri="{FF2B5EF4-FFF2-40B4-BE49-F238E27FC236}">
                  <a16:creationId xmlns:a16="http://schemas.microsoft.com/office/drawing/2014/main" id="{32CEF7DE-E805-4F48-8F87-F86553A0A1B0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23">
              <a:extLst>
                <a:ext uri="{FF2B5EF4-FFF2-40B4-BE49-F238E27FC236}">
                  <a16:creationId xmlns:a16="http://schemas.microsoft.com/office/drawing/2014/main" id="{E3104BB3-45A0-42A7-9B66-73473F9789F5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4">
              <a:extLst>
                <a:ext uri="{FF2B5EF4-FFF2-40B4-BE49-F238E27FC236}">
                  <a16:creationId xmlns:a16="http://schemas.microsoft.com/office/drawing/2014/main" id="{2916E959-0FE4-4F7A-AA5A-08CE113BD11E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25">
              <a:extLst>
                <a:ext uri="{FF2B5EF4-FFF2-40B4-BE49-F238E27FC236}">
                  <a16:creationId xmlns:a16="http://schemas.microsoft.com/office/drawing/2014/main" id="{7FAB6DCA-2E73-4B66-AC8F-065EBB67F22D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23" name="Group 26">
              <a:extLst>
                <a:ext uri="{FF2B5EF4-FFF2-40B4-BE49-F238E27FC236}">
                  <a16:creationId xmlns:a16="http://schemas.microsoft.com/office/drawing/2014/main" id="{A05A6A03-4FCE-4EEB-97E6-EDF24C40B283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28" name="Rectangle: Rounded Corners 31">
                <a:extLst>
                  <a:ext uri="{FF2B5EF4-FFF2-40B4-BE49-F238E27FC236}">
                    <a16:creationId xmlns:a16="http://schemas.microsoft.com/office/drawing/2014/main" id="{623E5D8D-D903-46AB-9A18-D321FBFAAB91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Rectangle: Rounded Corners 32">
                <a:extLst>
                  <a:ext uri="{FF2B5EF4-FFF2-40B4-BE49-F238E27FC236}">
                    <a16:creationId xmlns:a16="http://schemas.microsoft.com/office/drawing/2014/main" id="{6D8C28F1-E5D8-4AD4-9B4B-0C4E1153377C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4" name="Group 27">
              <a:extLst>
                <a:ext uri="{FF2B5EF4-FFF2-40B4-BE49-F238E27FC236}">
                  <a16:creationId xmlns:a16="http://schemas.microsoft.com/office/drawing/2014/main" id="{FC2E83F7-7058-4885-8E50-6F034C626C2E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26" name="Rectangle: Rounded Corners 29">
                <a:extLst>
                  <a:ext uri="{FF2B5EF4-FFF2-40B4-BE49-F238E27FC236}">
                    <a16:creationId xmlns:a16="http://schemas.microsoft.com/office/drawing/2014/main" id="{5235E700-1028-4DBF-9621-D7B197B804BE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ectangle: Rounded Corners 30">
                <a:extLst>
                  <a:ext uri="{FF2B5EF4-FFF2-40B4-BE49-F238E27FC236}">
                    <a16:creationId xmlns:a16="http://schemas.microsoft.com/office/drawing/2014/main" id="{886D99FE-DB04-42AB-A9A6-0F85D3ABD63D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5" name="Freeform: Shape 28">
              <a:extLst>
                <a:ext uri="{FF2B5EF4-FFF2-40B4-BE49-F238E27FC236}">
                  <a16:creationId xmlns:a16="http://schemas.microsoft.com/office/drawing/2014/main" id="{CA3EF5C2-CFEE-4DD1-B3E2-7B7811C98864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0" name="Picture Placeholder 2">
            <a:extLst>
              <a:ext uri="{FF2B5EF4-FFF2-40B4-BE49-F238E27FC236}">
                <a16:creationId xmlns:a16="http://schemas.microsoft.com/office/drawing/2014/main" id="{6AB6C515-FEFB-413A-8CDA-B20F305507DE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997791" y="898584"/>
            <a:ext cx="2976555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1" name="Picture Placeholder 2">
            <a:extLst>
              <a:ext uri="{FF2B5EF4-FFF2-40B4-BE49-F238E27FC236}">
                <a16:creationId xmlns:a16="http://schemas.microsoft.com/office/drawing/2014/main" id="{16DD4884-A7A8-42BD-944C-F3D414CF00CB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7997791" y="3732552"/>
            <a:ext cx="2976555" cy="20370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49280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1.jpeg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9" r:id="rId15"/>
    <p:sldLayoutId id="2147483688" r:id="rId16"/>
    <p:sldLayoutId id="2147483687" r:id="rId17"/>
    <p:sldLayoutId id="2147483671" r:id="rId18"/>
    <p:sldLayoutId id="2147483672" r:id="rId1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alphaModFix amt="9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books/NBK482427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9120ED3C-B139-472F-B371-6CE42D65C194}"/>
              </a:ext>
            </a:extLst>
          </p:cNvPr>
          <p:cNvSpPr txBox="1"/>
          <p:nvPr/>
        </p:nvSpPr>
        <p:spPr>
          <a:xfrm>
            <a:off x="0" y="2242723"/>
            <a:ext cx="12192000" cy="22170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Artroplastika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udružena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medijalizacijom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tibijalnog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tuberkuluma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sekundarnog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osteoartritisa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praćenog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subluksacijom</a:t>
            </a:r>
            <a:r>
              <a:rPr lang="en-US" sz="32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endParaRPr lang="sr-Latn-RS" sz="32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6A6B4B1-B918-460E-AB3E-98954A7BF2B9}"/>
              </a:ext>
            </a:extLst>
          </p:cNvPr>
          <p:cNvSpPr txBox="1"/>
          <p:nvPr/>
        </p:nvSpPr>
        <p:spPr>
          <a:xfrm>
            <a:off x="0" y="6512899"/>
            <a:ext cx="12192000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Banja Luka, </a:t>
            </a:r>
            <a:r>
              <a:rPr lang="sr-Latn-RS" altLang="ko-KR" sz="1867" dirty="0">
                <a:solidFill>
                  <a:schemeClr val="bg1"/>
                </a:solidFill>
                <a:cs typeface="Arial" pitchFamily="34" charset="0"/>
              </a:rPr>
              <a:t>februar</a:t>
            </a:r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 202</a:t>
            </a:r>
            <a:r>
              <a:rPr lang="sr-Latn-RS" altLang="ko-KR" sz="1867" dirty="0">
                <a:solidFill>
                  <a:schemeClr val="bg1"/>
                </a:solidFill>
                <a:cs typeface="Arial" pitchFamily="34" charset="0"/>
              </a:rPr>
              <a:t>3</a:t>
            </a:r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.</a:t>
            </a:r>
            <a:r>
              <a:rPr lang="sr-Latn-RS" altLang="ko-KR" sz="1867" dirty="0">
                <a:solidFill>
                  <a:schemeClr val="bg1"/>
                </a:solidFill>
                <a:cs typeface="Arial" pitchFamily="34" charset="0"/>
              </a:rPr>
              <a:t>godine</a:t>
            </a:r>
            <a:endParaRPr lang="ko-KR" altLang="en-US" sz="1867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513" y="551944"/>
            <a:ext cx="936104" cy="94673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487" y="527616"/>
            <a:ext cx="936000" cy="936000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906E4C7-03EB-EF96-88D2-892F716D869B}"/>
              </a:ext>
            </a:extLst>
          </p:cNvPr>
          <p:cNvSpPr txBox="1"/>
          <p:nvPr/>
        </p:nvSpPr>
        <p:spPr>
          <a:xfrm>
            <a:off x="5230677" y="5023406"/>
            <a:ext cx="2216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Mladen</a:t>
            </a:r>
            <a:r>
              <a:rPr lang="en-US" sz="1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Petić</a:t>
            </a:r>
            <a:r>
              <a:rPr lang="en-US" sz="1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sr-Latn-RS" sz="1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r-Latn-R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26FAC1-1903-EBDD-771F-E978BA5A2B3F}"/>
              </a:ext>
            </a:extLst>
          </p:cNvPr>
          <p:cNvSpPr txBox="1"/>
          <p:nvPr/>
        </p:nvSpPr>
        <p:spPr>
          <a:xfrm>
            <a:off x="-10335" y="657314"/>
            <a:ext cx="12192000" cy="10567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Univerzitet u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Banjoj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Luci</a:t>
            </a:r>
          </a:p>
          <a:p>
            <a:pPr algn="ctr"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Medicinski fakultet</a:t>
            </a: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81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0" y="492906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j-ea"/>
                <a:cs typeface="Arial" pitchFamily="34" charset="0"/>
              </a:rPr>
              <a:t>Sadržaj: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60" y="2145002"/>
            <a:ext cx="1217650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17550"/>
            <a:r>
              <a:rPr lang="bs-Latn-BA" sz="4000" dirty="0">
                <a:solidFill>
                  <a:schemeClr val="bg1"/>
                </a:solidFill>
                <a:cs typeface="Arial" pitchFamily="34" charset="0"/>
              </a:rPr>
              <a:t>Uvod</a:t>
            </a:r>
          </a:p>
          <a:p>
            <a:pPr indent="717550"/>
            <a:r>
              <a:rPr lang="bs-Latn-BA" sz="4000" dirty="0">
                <a:solidFill>
                  <a:schemeClr val="bg1"/>
                </a:solidFill>
                <a:cs typeface="Arial" pitchFamily="34" charset="0"/>
              </a:rPr>
              <a:t>Istorija slučaja</a:t>
            </a:r>
          </a:p>
          <a:p>
            <a:pPr indent="717550"/>
            <a:r>
              <a:rPr lang="bs-Latn-BA" sz="4000" dirty="0">
                <a:solidFill>
                  <a:schemeClr val="bg1"/>
                </a:solidFill>
                <a:cs typeface="Arial" pitchFamily="34" charset="0"/>
              </a:rPr>
              <a:t>Diskusija </a:t>
            </a:r>
          </a:p>
          <a:p>
            <a:pPr indent="717550"/>
            <a:r>
              <a:rPr lang="bs-Latn-BA" sz="4000" dirty="0">
                <a:solidFill>
                  <a:schemeClr val="bg1"/>
                </a:solidFill>
                <a:cs typeface="Arial" pitchFamily="34" charset="0"/>
              </a:rPr>
              <a:t>Rezultati</a:t>
            </a:r>
          </a:p>
          <a:p>
            <a:pPr indent="717550"/>
            <a:r>
              <a:rPr lang="bs-Latn-BA" sz="4000" dirty="0">
                <a:solidFill>
                  <a:schemeClr val="bg1"/>
                </a:solidFill>
                <a:cs typeface="Arial" pitchFamily="34" charset="0"/>
              </a:rPr>
              <a:t>Reference</a:t>
            </a:r>
          </a:p>
          <a:p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816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s-Latn-BA" sz="4000" dirty="0">
                <a:solidFill>
                  <a:schemeClr val="bg1"/>
                </a:solidFill>
                <a:ea typeface="+mj-ea"/>
                <a:cs typeface="Arial" pitchFamily="34" charset="0"/>
              </a:rPr>
              <a:t>Uvod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1206" y="1718690"/>
            <a:ext cx="11593053" cy="1918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Totalna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endoproteza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artroplastika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 se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smatra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izuzetno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uspješnom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procedurom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osteoartritisa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(1).  </a:t>
            </a: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9D20D9-2D39-28AF-B9CB-4FA4390EED86}"/>
              </a:ext>
            </a:extLst>
          </p:cNvPr>
          <p:cNvSpPr txBox="1"/>
          <p:nvPr/>
        </p:nvSpPr>
        <p:spPr>
          <a:xfrm>
            <a:off x="591206" y="3876399"/>
            <a:ext cx="11600794" cy="2564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Tuberkulozna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infekcija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rijetka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ali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može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dovede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uznapredovalog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osteoartritisa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izraženim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deformitetom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ukočenjem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zgloba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(2). </a:t>
            </a: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693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s-Latn-BA" sz="4000" dirty="0">
                <a:solidFill>
                  <a:schemeClr val="bg1"/>
                </a:solidFill>
                <a:ea typeface="+mj-ea"/>
                <a:cs typeface="Arial" pitchFamily="34" charset="0"/>
              </a:rPr>
              <a:t>Uvod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1206" y="1737544"/>
            <a:ext cx="11593053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Subluksacija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tokom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vremena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može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izazove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iscrpljujući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ograničenje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osnovnih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funkcija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(3)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9D20D9-2D39-28AF-B9CB-4FA4390EED86}"/>
              </a:ext>
            </a:extLst>
          </p:cNvPr>
          <p:cNvSpPr txBox="1"/>
          <p:nvPr/>
        </p:nvSpPr>
        <p:spPr>
          <a:xfrm>
            <a:off x="591206" y="3885826"/>
            <a:ext cx="11600794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Postoji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više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operativnih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tehnika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korekciju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subluksacije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generalno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podijeljene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proksimalne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mekotkivne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distalne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koštane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 procedure.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39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s-Latn-BA" sz="4000" dirty="0">
                <a:solidFill>
                  <a:schemeClr val="bg1"/>
                </a:solidFill>
                <a:ea typeface="+mj-ea"/>
                <a:cs typeface="Arial" pitchFamily="34" charset="0"/>
              </a:rPr>
              <a:t>Uvod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1206" y="2076905"/>
            <a:ext cx="11593053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TTT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tibial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tubercle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transfer)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distalna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procedura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ima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cilj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smanji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opterećenje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patelofemoralnog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zgloba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medijalizuje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ekstenzorni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aparat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(4).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74267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j-ea"/>
                <a:cs typeface="Arial" pitchFamily="34" charset="0"/>
              </a:rPr>
              <a:t>Istorija slučaja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1206" y="1502117"/>
            <a:ext cx="11593053" cy="2803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Pacijentica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M.V.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67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godina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Javila 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pregled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ortopeda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žaleći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oticanje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ograničenje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pokreta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lijevom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koljenu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B7A74C-B798-6250-7C5C-070CF7B230CF}"/>
              </a:ext>
            </a:extLst>
          </p:cNvPr>
          <p:cNvSpPr txBox="1"/>
          <p:nvPr/>
        </p:nvSpPr>
        <p:spPr>
          <a:xfrm>
            <a:off x="591205" y="5127000"/>
            <a:ext cx="1159305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djetinjstvu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operativno zbog tuberkulozne infekcije koljena.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747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j-ea"/>
                <a:cs typeface="Arial" pitchFamily="34" charset="0"/>
              </a:rPr>
              <a:t>Istorija slučaja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1206" y="2020342"/>
            <a:ext cx="11593053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Kliničkim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pregledom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uočava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izražena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varusna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deformacija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kontrakturom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43BF32-5FC2-5B73-991A-DE17DC35EBED}"/>
              </a:ext>
            </a:extLst>
          </p:cNvPr>
          <p:cNvSpPr txBox="1"/>
          <p:nvPr/>
        </p:nvSpPr>
        <p:spPr>
          <a:xfrm>
            <a:off x="591205" y="4082746"/>
            <a:ext cx="11593053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Radiografijom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uoče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teške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degenerativne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promjene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masivnim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osteofitima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hipoplastičan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lateralni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femoralni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kondil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305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j-ea"/>
                <a:cs typeface="Arial" pitchFamily="34" charset="0"/>
              </a:rPr>
              <a:t>Istorija slučaja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1206" y="1963782"/>
            <a:ext cx="11593053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Učini se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implantacije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totalne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endoproteze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lijevog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koljena (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Zimmer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Nexgen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CR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knee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endoprothesis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B7A74C-B798-6250-7C5C-070CF7B230CF}"/>
              </a:ext>
            </a:extLst>
          </p:cNvPr>
          <p:cNvSpPr txBox="1"/>
          <p:nvPr/>
        </p:nvSpPr>
        <p:spPr>
          <a:xfrm>
            <a:off x="591205" y="4265499"/>
            <a:ext cx="11593053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Zbog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intraoperativnog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isčašenja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čašice pri fleksiji koljena učini se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medijalizacija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tibijalnog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tuberkulu</a:t>
            </a:r>
            <a:r>
              <a:rPr lang="sr-Latn-RS" sz="2800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</a:t>
            </a:r>
            <a:r>
              <a:rPr lang="sr-Latn-RS" sz="28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te </a:t>
            </a:r>
            <a:r>
              <a:rPr lang="sr-Latn-RS" sz="2800" dirty="0" err="1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osteosinteza</a:t>
            </a:r>
            <a:r>
              <a:rPr lang="sr-Latn-RS" sz="28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(slika 1,2).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599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j-ea"/>
                <a:cs typeface="Arial" pitchFamily="34" charset="0"/>
              </a:rPr>
              <a:t>Istorija slučaja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66A6B6-156A-2205-778F-8DD9DA2746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1" r="22161"/>
          <a:stretch/>
        </p:blipFill>
        <p:spPr bwMode="auto">
          <a:xfrm>
            <a:off x="1468075" y="1784813"/>
            <a:ext cx="3996057" cy="39960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DA4261-110A-458C-997A-96E8F2114B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1" r="22161"/>
          <a:stretch/>
        </p:blipFill>
        <p:spPr bwMode="auto">
          <a:xfrm>
            <a:off x="6663153" y="1784813"/>
            <a:ext cx="3996057" cy="39960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B24A67B-0238-7DF2-05B5-4264BCC3DC49}"/>
              </a:ext>
            </a:extLst>
          </p:cNvPr>
          <p:cNvSpPr/>
          <p:nvPr/>
        </p:nvSpPr>
        <p:spPr>
          <a:xfrm>
            <a:off x="2045616" y="5976594"/>
            <a:ext cx="2705493" cy="331311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/>
              <a:t>Slika 1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DB2C6CD-B02F-129B-72BD-47A520453274}"/>
              </a:ext>
            </a:extLst>
          </p:cNvPr>
          <p:cNvSpPr/>
          <p:nvPr/>
        </p:nvSpPr>
        <p:spPr>
          <a:xfrm>
            <a:off x="7184795" y="5976594"/>
            <a:ext cx="2705493" cy="331311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Latn-RS" dirty="0"/>
              <a:t>Slika 2</a:t>
            </a:r>
          </a:p>
        </p:txBody>
      </p:sp>
    </p:spTree>
    <p:extLst>
      <p:ext uri="{BB962C8B-B14F-4D97-AF65-F5344CB8AC3E}">
        <p14:creationId xmlns:p14="http://schemas.microsoft.com/office/powerpoint/2010/main" val="2667901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j-ea"/>
                <a:cs typeface="Arial" pitchFamily="34" charset="0"/>
              </a:rPr>
              <a:t>Istorija slučaja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1206" y="1963782"/>
            <a:ext cx="11593053" cy="1315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Nakon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učinjene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korekcije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intraoperativno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dobije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odličan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položaj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klizanje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žlijebu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obimom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pokreta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od 0-130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stepeni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B7A74C-B798-6250-7C5C-070CF7B230CF}"/>
              </a:ext>
            </a:extLst>
          </p:cNvPr>
          <p:cNvSpPr txBox="1"/>
          <p:nvPr/>
        </p:nvSpPr>
        <p:spPr>
          <a:xfrm>
            <a:off x="591205" y="4265499"/>
            <a:ext cx="1159305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 err="1">
                <a:solidFill>
                  <a:schemeClr val="bg1"/>
                </a:solidFill>
                <a:cs typeface="Times New Roman" panose="02020603050405020304" pitchFamily="18" charset="0"/>
              </a:rPr>
              <a:t>Osteosinteza</a:t>
            </a:r>
            <a:r>
              <a:rPr lang="sr-Latn-RS" sz="2800" dirty="0">
                <a:solidFill>
                  <a:schemeClr val="bg1"/>
                </a:solidFill>
                <a:cs typeface="Times New Roman" panose="02020603050405020304" pitchFamily="18" charset="0"/>
              </a:rPr>
              <a:t> se zaštiti tutor </a:t>
            </a:r>
            <a:r>
              <a:rPr lang="sr-Latn-RS" sz="2800" dirty="0" err="1">
                <a:solidFill>
                  <a:schemeClr val="bg1"/>
                </a:solidFill>
                <a:cs typeface="Times New Roman" panose="02020603050405020304" pitchFamily="18" charset="0"/>
              </a:rPr>
              <a:t>ortozom</a:t>
            </a:r>
            <a:r>
              <a:rPr lang="sr-Latn-RS" sz="2800" dirty="0">
                <a:solidFill>
                  <a:schemeClr val="bg1"/>
                </a:solidFill>
                <a:cs typeface="Times New Roman" panose="02020603050405020304" pitchFamily="18" charset="0"/>
              </a:rPr>
              <a:t> u trajanju od 6 nedelja.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798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s-Latn-BA" sz="4000" dirty="0">
                <a:solidFill>
                  <a:schemeClr val="bg1"/>
                </a:solidFill>
                <a:ea typeface="+mj-ea"/>
                <a:cs typeface="Arial" pitchFamily="34" charset="0"/>
              </a:rPr>
              <a:t>Diskusija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81779" y="2124041"/>
            <a:ext cx="1159305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 literaturi podaci ograničeni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B7A74C-B798-6250-7C5C-070CF7B230CF}"/>
              </a:ext>
            </a:extLst>
          </p:cNvPr>
          <p:cNvSpPr txBox="1"/>
          <p:nvPr/>
        </p:nvSpPr>
        <p:spPr>
          <a:xfrm>
            <a:off x="591205" y="4171229"/>
            <a:ext cx="11593053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cs typeface="Times New Roman" panose="02020603050405020304" pitchFamily="18" charset="0"/>
              </a:rPr>
              <a:t>Uglavnom se opisuju tehnike kombinovanja </a:t>
            </a:r>
            <a:r>
              <a:rPr lang="sr-Latn-RS" sz="2800" dirty="0" err="1">
                <a:solidFill>
                  <a:schemeClr val="bg1"/>
                </a:solidFill>
                <a:cs typeface="Times New Roman" panose="02020603050405020304" pitchFamily="18" charset="0"/>
              </a:rPr>
              <a:t>artroplastike</a:t>
            </a:r>
            <a:r>
              <a:rPr lang="sr-Latn-RS" sz="2800" dirty="0">
                <a:solidFill>
                  <a:schemeClr val="bg1"/>
                </a:solidFill>
                <a:cs typeface="Times New Roman" panose="02020603050405020304" pitchFamily="18" charset="0"/>
              </a:rPr>
              <a:t> sa nekom od metoda korekcije osovine </a:t>
            </a:r>
            <a:r>
              <a:rPr lang="sr-Latn-RS" sz="2800" dirty="0" err="1">
                <a:solidFill>
                  <a:schemeClr val="bg1"/>
                </a:solidFill>
                <a:cs typeface="Times New Roman" panose="02020603050405020304" pitchFamily="18" charset="0"/>
              </a:rPr>
              <a:t>ekstenzornog</a:t>
            </a:r>
            <a:r>
              <a:rPr lang="sr-Latn-RS" sz="2800" dirty="0">
                <a:solidFill>
                  <a:schemeClr val="bg1"/>
                </a:solidFill>
                <a:cs typeface="Times New Roman" panose="02020603050405020304" pitchFamily="18" charset="0"/>
              </a:rPr>
              <a:t> aparata (5, 6, 7).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74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s-Latn-BA" sz="4000" dirty="0">
                <a:solidFill>
                  <a:schemeClr val="bg1"/>
                </a:solidFill>
                <a:ea typeface="+mj-ea"/>
                <a:cs typeface="Arial" pitchFamily="34" charset="0"/>
              </a:rPr>
              <a:t>Diskusija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8947" y="1724610"/>
            <a:ext cx="11593053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TTT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osteotomije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koriste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kao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metod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mlađih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osoba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ponavljanim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ili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stalnim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luksacijama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zbog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lateropozicije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ekstenzornog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aparata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uvećane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TTTG distance). </a:t>
            </a: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B7A74C-B798-6250-7C5C-070CF7B230CF}"/>
              </a:ext>
            </a:extLst>
          </p:cNvPr>
          <p:cNvSpPr txBox="1"/>
          <p:nvPr/>
        </p:nvSpPr>
        <p:spPr>
          <a:xfrm>
            <a:off x="591205" y="4494428"/>
            <a:ext cx="11593053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osnovu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tog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pristupa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smo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liječenju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ovog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pacijenta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koristili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TTT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kao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kurativnu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tehniku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korekcije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položaja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čašice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bs-Latn-BA" sz="28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194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s-Latn-BA" sz="4000" dirty="0">
                <a:solidFill>
                  <a:schemeClr val="bg1"/>
                </a:solidFill>
                <a:ea typeface="+mj-ea"/>
                <a:cs typeface="Arial" pitchFamily="34" charset="0"/>
              </a:rPr>
              <a:t>Diskusija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8947" y="2011309"/>
            <a:ext cx="11593053" cy="1407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Nedostatak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prikaza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F60F45-8AD7-1E21-5CD3-816E0D7FD097}"/>
              </a:ext>
            </a:extLst>
          </p:cNvPr>
          <p:cNvSpPr txBox="1"/>
          <p:nvPr/>
        </p:nvSpPr>
        <p:spPr>
          <a:xfrm>
            <a:off x="598946" y="3137465"/>
            <a:ext cx="11593053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Obavezna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kompjuterizovana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tomografija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(CT)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ili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magnetna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rezonanca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(MR)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koljena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koja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neophodna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determinaciju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TTTG distance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koji bi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nam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preoperativno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</a:t>
            </a:r>
            <a:r>
              <a:rPr lang="sr-Latn-RS" sz="28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putokaz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o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načinu</a:t>
            </a:r>
            <a:r>
              <a:rPr lang="en-U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liječenja</a:t>
            </a:r>
            <a:endParaRPr lang="sr-Latn-RS" sz="28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40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j-ea"/>
                <a:cs typeface="Arial" pitchFamily="34" charset="0"/>
              </a:rPr>
              <a:t>Zaključak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F60F45-8AD7-1E21-5CD3-816E0D7FD097}"/>
              </a:ext>
            </a:extLst>
          </p:cNvPr>
          <p:cNvSpPr txBox="1"/>
          <p:nvPr/>
        </p:nvSpPr>
        <p:spPr>
          <a:xfrm>
            <a:off x="598947" y="2610369"/>
            <a:ext cx="11593053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Kombinovanje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artroplastike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koljena i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osteotomije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medijalizacije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tibijalnog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tuberkuluma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daje dobre rezultate kod uznapredovalog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osteoartritisa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koljena praćenog </a:t>
            </a:r>
            <a:r>
              <a:rPr lang="sr-Latn-RS" sz="28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subluksacijom</a:t>
            </a:r>
            <a:r>
              <a:rPr lang="sr-Latn-RS" sz="28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čašice </a:t>
            </a:r>
          </a:p>
        </p:txBody>
      </p:sp>
    </p:spTree>
    <p:extLst>
      <p:ext uri="{BB962C8B-B14F-4D97-AF65-F5344CB8AC3E}">
        <p14:creationId xmlns:p14="http://schemas.microsoft.com/office/powerpoint/2010/main" val="11609562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/>
          <p:cNvSpPr txBox="1">
            <a:spLocks/>
          </p:cNvSpPr>
          <p:nvPr/>
        </p:nvSpPr>
        <p:spPr>
          <a:xfrm>
            <a:off x="15498" y="550095"/>
            <a:ext cx="12176502" cy="672142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indent="180975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s-Latn-BA" sz="4000" dirty="0">
                <a:solidFill>
                  <a:schemeClr val="bg1"/>
                </a:solidFill>
                <a:ea typeface="+mj-ea"/>
                <a:cs typeface="Arial" pitchFamily="34" charset="0"/>
              </a:rPr>
              <a:t>Reference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j-ea"/>
              <a:cs typeface="Arial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9210" y="214520"/>
            <a:ext cx="1234718" cy="1234718"/>
          </a:xfrm>
          <a:prstGeom prst="rect">
            <a:avLst/>
          </a:prstGeom>
          <a:noFill/>
          <a:ln>
            <a:noFill/>
          </a:ln>
          <a:effectLst>
            <a:glow rad="38100">
              <a:schemeClr val="accent1">
                <a:alpha val="40000"/>
              </a:schemeClr>
            </a:glow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F60F45-8AD7-1E21-5CD3-816E0D7FD097}"/>
              </a:ext>
            </a:extLst>
          </p:cNvPr>
          <p:cNvSpPr txBox="1"/>
          <p:nvPr/>
        </p:nvSpPr>
        <p:spPr>
          <a:xfrm>
            <a:off x="598947" y="1759028"/>
            <a:ext cx="11593053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1. Li Ka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Yau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Fu Henry, Cheung Man Hong, Cheung Amy, Chan Wai Kwan Vincent, Chan Ping Keung, et al. Swelling assessment after total knee arthroplasty. Journal of orthopedic surgery. 2022;30(3):1-10.</a:t>
            </a:r>
            <a:endParaRPr lang="sr-Latn-RS" sz="1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Neetin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Pralhad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Mahajan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Kartik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Prashant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Pande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Ravi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Rameshbhai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Dadhaniya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Pritam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Talukder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Pramod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K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Bagimani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Management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Aggressive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Knee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Tuberculosis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Open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Subtotal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Synovectomy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– A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Case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Report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and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Review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sr-Cyrl-BA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sr-Cyrl-BA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Literature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 Journal of orthopedic case reports. 2022;12(3):48-51.</a:t>
            </a:r>
            <a:endParaRPr lang="sr-Latn-RS" sz="1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3. Wolfe S,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Varacallo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M, Thomas JD, et al. Patellar instability. (Updated 2022 Sep 18). In: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Statpearls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(Internet). Treasure Island (FL):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Statpearls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publishing; 2022 Jan. Available from: </a:t>
            </a:r>
            <a:r>
              <a:rPr lang="en-US" sz="1600" u="sng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https://www.ncbi.nlm.nih.gov/books/NBK482427/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sr-Latn-RS" sz="1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Christopher J. Hadley, Bradford S. Tucker, Nicholas J. Lombardi, Brandon Eck, Matthew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D.Pepe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Robert W. Frederick, et al. Combined MPFL reconstruction and tibial tubercle osteotomy for patellar instability: A retrospective review of 23 patients.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Journbal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Orthopaedics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2021;28:49-52 </a:t>
            </a:r>
            <a:endParaRPr lang="sr-Latn-RS" sz="1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Bullek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DD, Scuderi GR,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Insall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JN. Management of the chronic irreducible patellar dislocation in total knee arthroplasty. J Arthroplasty 1996;11:339.</a:t>
            </a:r>
            <a:endParaRPr lang="sr-Latn-RS" sz="1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6. Garcia-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Mansilla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I, Jones KJ, Sassoon AA. Combined total knee arthroplasty and medial patellofemoral ligament reconstruction for chronic patellar dislocation and severe osteoarthritis. Arthroplasty today 2021;7:47.</a:t>
            </a:r>
            <a:endParaRPr lang="sr-Latn-RS" sz="1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7. Figueroa D, </a:t>
            </a:r>
            <a:r>
              <a:rPr lang="en-US" sz="1600" dirty="0" err="1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Garin</a:t>
            </a:r>
            <a:r>
              <a:rPr lang="en-US" sz="16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A, Figueroa F. Total knee replacement in patients with osteoarthritis and concomitant inveterate patellar dislocation. Arthroplasty Today 2019;5:68.</a:t>
            </a:r>
            <a:endParaRPr lang="sr-Latn-RS" sz="16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937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6005EE87-D4A6-46A8-8048-2CF23D87E578}"/>
              </a:ext>
            </a:extLst>
          </p:cNvPr>
          <p:cNvSpPr txBox="1"/>
          <p:nvPr/>
        </p:nvSpPr>
        <p:spPr>
          <a:xfrm>
            <a:off x="3266387" y="2777581"/>
            <a:ext cx="2078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200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884" y="712954"/>
            <a:ext cx="2064752" cy="206475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glow rad="38100">
              <a:schemeClr val="accent1">
                <a:alpha val="40000"/>
              </a:schemeClr>
            </a:glow>
            <a:softEdge rad="127000"/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266387" y="305458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bs-Latn-BA" sz="6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Hvala na pažnji</a:t>
            </a:r>
            <a:r>
              <a:rPr lang="en-US" sz="6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!</a:t>
            </a:r>
            <a:endParaRPr lang="en-GB" sz="6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pslz="http://schemas.microsoft.com/office/powerpoint/2016/slidezoom" Requires="pslz">
          <p:graphicFrame>
            <p:nvGraphicFramePr>
              <p:cNvPr id="3" name="Slide Zoom 2">
                <a:extLst>
                  <a:ext uri="{FF2B5EF4-FFF2-40B4-BE49-F238E27FC236}">
                    <a16:creationId xmlns:a16="http://schemas.microsoft.com/office/drawing/2014/main" id="{279C3EF3-0294-25B6-551D-077E4C36440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27337825"/>
                  </p:ext>
                </p:extLst>
              </p:nvPr>
            </p:nvGraphicFramePr>
            <p:xfrm>
              <a:off x="5233615" y="5544655"/>
              <a:ext cx="1717787" cy="966255"/>
            </p:xfrm>
            <a:graphic>
              <a:graphicData uri="http://schemas.microsoft.com/office/powerpoint/2016/slidezoom">
                <pslz:sldZm>
                  <pslz:sldZmObj sldId="352" cId="98081446">
                    <pslz:zmPr id="{461A1D76-195D-495C-8011-2C5DE9ECCCC5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717787" cy="966255"/>
                        </a:xfrm>
                        <a:prstGeom prst="rect">
                          <a:avLst/>
                        </a:prstGeom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3" name="Slide Zoom 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279C3EF3-0294-25B6-551D-077E4C3644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33615" y="5544655"/>
                <a:ext cx="1717787" cy="96625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00809365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6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95959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ALLPPT PONTS">
      <a:majorFont>
        <a:latin typeface="Arial"/>
        <a:ea typeface="Malgun Gothic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6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95959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60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ECEC"/>
      </a:accent1>
      <a:accent2>
        <a:srgbClr val="0AA6ED"/>
      </a:accent2>
      <a:accent3>
        <a:srgbClr val="0085F2"/>
      </a:accent3>
      <a:accent4>
        <a:srgbClr val="125AC4"/>
      </a:accent4>
      <a:accent5>
        <a:srgbClr val="00307E"/>
      </a:accent5>
      <a:accent6>
        <a:srgbClr val="000096"/>
      </a:accent6>
      <a:hlink>
        <a:srgbClr val="FFFFFF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3392</TotalTime>
  <Words>714</Words>
  <Application>Microsoft Office PowerPoint</Application>
  <PresentationFormat>Widescreen</PresentationFormat>
  <Paragraphs>56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Banja Slatina Zavod dr Miroslav Zotovic</cp:lastModifiedBy>
  <cp:revision>100</cp:revision>
  <dcterms:created xsi:type="dcterms:W3CDTF">2020-01-20T05:08:25Z</dcterms:created>
  <dcterms:modified xsi:type="dcterms:W3CDTF">2023-02-04T14:13:43Z</dcterms:modified>
</cp:coreProperties>
</file>