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E9E4"/>
    <a:srgbClr val="DBF3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9" d="100"/>
          <a:sy n="89" d="100"/>
        </p:scale>
        <p:origin x="466" y="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97899-E9A0-0F98-E56D-AF62436593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sr-Cyrl-B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F3E90D-ED1D-FC05-998D-B3A0B0CB2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sr-Cyrl-B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09D759-7BB5-5977-6FC2-7F834E973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A0168-EB40-45AF-89A1-87DE0A55FFC6}" type="datetime1">
              <a:rPr lang="en-US" smtClean="0"/>
              <a:pPr/>
              <a:t>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181DC5-CBF8-A92A-5A06-4C0D229CA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F2D9E3-2193-EA6A-59ED-B2F24769D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720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0B736-3C26-6620-09E1-9DBDA2BC5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r-Cyrl-B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4E7979-3E77-EDC1-52C9-5BD4C7EC77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Cyrl-B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EEFEB-8BB4-FC06-0656-EED48F830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A88F0-556B-4BB7-8AAB-D63AEB65C662}" type="datetime1">
              <a:rPr lang="en-US" smtClean="0"/>
              <a:pPr/>
              <a:t>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B5181C-5911-418E-268F-DC5B46BCB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5BA557-16CB-09BC-5305-32147C6D8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436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AB8C6-335C-A966-A112-79146B334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sr-Cyrl-B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683F0B-157F-0BB4-B05A-E0324DFDB2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C6CDBB-7F24-39C0-1ECB-09CCDE064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506-6815-4E0E-B1DE-ECA35C2016DF}" type="datetime1">
              <a:rPr lang="en-US" smtClean="0"/>
              <a:pPr/>
              <a:t>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1A63D7-8B95-07D6-DA96-E70512DBC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FABD10-6838-76E2-B5C7-E1417C9C3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15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85C43-0AD8-3C4A-DE39-9E9475B4B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r-Cyrl-B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D7FA81-B250-F16B-1FB8-599B784AEB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Cyrl-B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9489E2-E8EC-C589-3911-6902FFC5C7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Cyrl-B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44FD5D-379A-CBD5-0DB3-974A23E8C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85F7-A724-48A4-9D33-CEBC5174E865}" type="datetime1">
              <a:rPr lang="en-US" smtClean="0"/>
              <a:pPr/>
              <a:t>2/7/2023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E4796E-0D1C-BE7D-A54F-0738C9388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58829F-3790-B300-0001-528AA981F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819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8175A-6410-7FD3-4190-A5E9E9527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r-Cyrl-B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89A52-280B-C2C6-E3A9-327EF91E33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C0FC4A-05C7-9D88-4A07-C96501F18F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Cyrl-B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C2A7A0-5806-8CD8-8C0E-959D36ED61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E9A035-EF23-FBEE-9A64-30C213D6C5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Cyrl-B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2CA046-18AF-6871-09B5-035A247C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06E7A-BDD3-46A3-BEE2-EB821F9236B4}" type="datetime1">
              <a:rPr lang="en-US" smtClean="0"/>
              <a:pPr/>
              <a:t>2/7/2023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A49876-9931-80ED-CD12-B7F34EEB3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95B6DE-8DFB-BB24-C81A-3B7C332D4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237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1963D1-F5DA-13F6-3783-A39A3562A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r-Cyrl-B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7B23AC-8007-8514-C6DD-D28EC8D49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540C-9440-4E7A-B71A-BEFEE06869E3}" type="datetime1">
              <a:rPr lang="en-US" smtClean="0"/>
              <a:pPr/>
              <a:t>2/7/2023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ECAFFD-29F9-9049-88DC-4C9F1C303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E75581-BAEF-33FA-D1B4-CB262BE45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262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38F9DC-02BE-8850-0D7A-C0AF7015E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18DDB-88AC-4039-B59C-B05DC4C9C16C}" type="datetime1">
              <a:rPr lang="en-US" smtClean="0"/>
              <a:pPr/>
              <a:t>2/7/2023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8FF314-F2A3-9D9F-1936-2DD06990D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C32281-BAF6-0FB8-1E4D-0015BD3D2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525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FF33D-403B-4088-AF59-8926EBAEA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sr-Cyrl-B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2A7E60-FAAC-396E-21D6-AEDB597EEA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Cyrl-B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90A3DD-46CB-AC6F-3316-9C97029B55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1A1B03-6226-A932-B1AA-6D1A8D3A1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ABFB-60E7-4BA1-866A-7059F058065B}" type="datetime1">
              <a:rPr lang="en-US" smtClean="0"/>
              <a:pPr/>
              <a:t>2/7/2023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7D44BD-42DC-EB3D-CF91-4904814F0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B3C673-1EF9-0A7B-B15D-E4114415B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4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70ED3-443A-FFDD-7F1D-D79450D91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sr-Cyrl-B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5AECCE-FA83-44C7-58F9-92E723E72F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Cyrl-B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763D1C-6BC2-3FE3-DC01-8C0D8D8C80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1FA142-E9F5-1FBF-C73B-107C99C76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4112F-55F4-4776-A323-7418930321C8}" type="datetime1">
              <a:rPr lang="en-US" smtClean="0"/>
              <a:pPr/>
              <a:t>2/7/2023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CF0FF4-72BB-B32D-1051-D7314F431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DB81B-C44A-10C8-0452-F5EE81766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801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0BA51-A969-65FB-0D08-8EA510FD1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r-Cyrl-B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DB8269-B74C-2176-ACBC-FBF8D14D78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Cyrl-B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16ABDD-94D8-FA8B-4F8A-7381920BD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CA68F-747D-436A-B5BB-2EBC3ED499E4}" type="datetime1">
              <a:rPr lang="en-US" smtClean="0"/>
              <a:pPr/>
              <a:t>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B4947D-1663-83DA-CBB4-D90E3A23F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FD687A-C41D-DF6C-8CC3-940688620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469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D539D0-E816-72DA-9CAB-B615ECC29F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sr-Cyrl-B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12E8B5-C6DF-C29E-1BC2-4AAE101B90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Cyrl-B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50D30-8DDC-A0CF-6392-FB5A8E8CD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8DC11-9E39-40A0-B3DC-E3F2AD04A616}" type="datetime1">
              <a:rPr lang="en-US" smtClean="0"/>
              <a:pPr/>
              <a:t>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AB54ED-5DE6-741B-A93C-6C2E79EA6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35C1B8-AFF0-B12C-BB69-C9C5C5300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873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7E3649-C379-4B73-D82C-38200DBEED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sr-Cyrl-B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DBF66E-3633-1D37-A983-0236143C4C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Cyrl-B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1E6AEC-4B6F-764B-455C-BAC9AD3095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EA57F-793F-4683-BD8A-741FD4B89154}" type="datetime1">
              <a:rPr lang="en-US" smtClean="0"/>
              <a:pPr/>
              <a:t>2/7/2023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52198-9095-EA48-52D8-92AED306AB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8231C5-6351-7AEE-96C0-B090E4E6B2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2C36F-4504-47C0-B82F-A167342A275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2770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s://www.ncbi.nlm.nih.gov/books/NBK482427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ESKTOP\zotovic backgrou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92" y="1804085"/>
            <a:ext cx="12197792" cy="5053915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27" name="Google Shape;93;p1">
            <a:extLst>
              <a:ext uri="{FF2B5EF4-FFF2-40B4-BE49-F238E27FC236}">
                <a16:creationId xmlns:a16="http://schemas.microsoft.com/office/drawing/2014/main" id="{4D7CA818-4BBE-A170-99D7-B42B22E38599}"/>
              </a:ext>
            </a:extLst>
          </p:cNvPr>
          <p:cNvSpPr/>
          <p:nvPr/>
        </p:nvSpPr>
        <p:spPr>
          <a:xfrm>
            <a:off x="425141" y="5063539"/>
            <a:ext cx="7409935" cy="1659924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93;p1">
            <a:extLst>
              <a:ext uri="{FF2B5EF4-FFF2-40B4-BE49-F238E27FC236}">
                <a16:creationId xmlns:a16="http://schemas.microsoft.com/office/drawing/2014/main" id="{4D7CA818-4BBE-A170-99D7-B42B22E38599}"/>
              </a:ext>
            </a:extLst>
          </p:cNvPr>
          <p:cNvSpPr/>
          <p:nvPr/>
        </p:nvSpPr>
        <p:spPr>
          <a:xfrm>
            <a:off x="5338120" y="3739973"/>
            <a:ext cx="2710248" cy="1136822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93;p1">
            <a:extLst>
              <a:ext uri="{FF2B5EF4-FFF2-40B4-BE49-F238E27FC236}">
                <a16:creationId xmlns:a16="http://schemas.microsoft.com/office/drawing/2014/main" id="{4D7CA818-4BBE-A170-99D7-B42B22E38599}"/>
              </a:ext>
            </a:extLst>
          </p:cNvPr>
          <p:cNvSpPr/>
          <p:nvPr/>
        </p:nvSpPr>
        <p:spPr>
          <a:xfrm>
            <a:off x="465759" y="3493301"/>
            <a:ext cx="4431957" cy="1400430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93;p1">
            <a:extLst>
              <a:ext uri="{FF2B5EF4-FFF2-40B4-BE49-F238E27FC236}">
                <a16:creationId xmlns:a16="http://schemas.microsoft.com/office/drawing/2014/main" id="{4D7CA818-4BBE-A170-99D7-B42B22E38599}"/>
              </a:ext>
            </a:extLst>
          </p:cNvPr>
          <p:cNvSpPr/>
          <p:nvPr/>
        </p:nvSpPr>
        <p:spPr>
          <a:xfrm>
            <a:off x="425141" y="1948537"/>
            <a:ext cx="4456671" cy="1375719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93;p1">
            <a:extLst>
              <a:ext uri="{FF2B5EF4-FFF2-40B4-BE49-F238E27FC236}">
                <a16:creationId xmlns:a16="http://schemas.microsoft.com/office/drawing/2014/main" id="{4D7CA818-4BBE-A170-99D7-B42B22E38599}"/>
              </a:ext>
            </a:extLst>
          </p:cNvPr>
          <p:cNvSpPr/>
          <p:nvPr/>
        </p:nvSpPr>
        <p:spPr>
          <a:xfrm>
            <a:off x="5116491" y="1935771"/>
            <a:ext cx="6598508" cy="1664043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97;p1">
            <a:extLst>
              <a:ext uri="{FF2B5EF4-FFF2-40B4-BE49-F238E27FC236}">
                <a16:creationId xmlns:a16="http://schemas.microsoft.com/office/drawing/2014/main" id="{DE17FF80-C6A3-D383-3E6E-C38C0FCCE98B}"/>
              </a:ext>
            </a:extLst>
          </p:cNvPr>
          <p:cNvSpPr txBox="1">
            <a:spLocks/>
          </p:cNvSpPr>
          <p:nvPr/>
        </p:nvSpPr>
        <p:spPr>
          <a:xfrm>
            <a:off x="2653477" y="345127"/>
            <a:ext cx="6871309" cy="147789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 fontScale="75000" lnSpcReduction="20000"/>
          </a:bodyPr>
          <a:lstStyle>
            <a:lvl1pPr algn="l" defTabSz="9143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  <a:buClr>
                <a:srgbClr val="606060"/>
              </a:buClr>
              <a:buSzPct val="100000"/>
            </a:pPr>
            <a:r>
              <a:rPr lang="en-US" sz="1800" b="1" dirty="0">
                <a:solidFill>
                  <a:srgbClr val="606060"/>
                </a:solidFill>
                <a:latin typeface="+mn-lt"/>
                <a:ea typeface="Gill Sans"/>
                <a:cs typeface="Gill Sans"/>
                <a:sym typeface="Gill Sans"/>
              </a:rPr>
              <a:t>ARTROPLASTIKA KOLJENA UDRUŽENA SA MEDIJALIZACIJOM TIBIJALNOG TUBERKULUMA KOD SEKUNDARNOG OSTEOARTRITISA KOLJENA PRAĆENOG SUBLUKSACIJOM ČAŠICE</a:t>
            </a:r>
            <a:br>
              <a:rPr lang="en-US" sz="1800" b="1" dirty="0">
                <a:solidFill>
                  <a:srgbClr val="606060"/>
                </a:solidFill>
                <a:latin typeface="+mn-lt"/>
                <a:ea typeface="Gill Sans"/>
                <a:cs typeface="Gill Sans"/>
                <a:sym typeface="Gill Sans"/>
              </a:rPr>
            </a:br>
            <a:br>
              <a:rPr lang="en-US" sz="1000" b="1" dirty="0">
                <a:solidFill>
                  <a:srgbClr val="606060"/>
                </a:solidFill>
                <a:latin typeface="+mn-lt"/>
                <a:ea typeface="Gill Sans"/>
                <a:cs typeface="Gill Sans"/>
                <a:sym typeface="Gill Sans"/>
              </a:rPr>
            </a:br>
            <a:r>
              <a:rPr lang="en-US" sz="1500" b="1" dirty="0">
                <a:solidFill>
                  <a:srgbClr val="7F7F7F"/>
                </a:solidFill>
                <a:latin typeface="+mn-lt"/>
                <a:ea typeface="Gill Sans"/>
                <a:cs typeface="Gill Sans"/>
                <a:sym typeface="Gill Sans"/>
              </a:rPr>
              <a:t>M.PETIĆ</a:t>
            </a:r>
            <a:r>
              <a:rPr lang="en-US" sz="1500" b="1" baseline="30000" dirty="0">
                <a:latin typeface="+mn-lt"/>
                <a:ea typeface="Gill Sans"/>
                <a:cs typeface="Gill Sans"/>
                <a:sym typeface="Gill Sans"/>
              </a:rPr>
              <a:t>1,2</a:t>
            </a:r>
            <a:r>
              <a:rPr lang="en-US" sz="1500" b="1" dirty="0">
                <a:latin typeface="+mn-lt"/>
                <a:ea typeface="Gill Sans"/>
                <a:cs typeface="Gill Sans"/>
                <a:sym typeface="Gill Sans"/>
              </a:rPr>
              <a:t> </a:t>
            </a:r>
            <a:r>
              <a:rPr lang="en-US" sz="1500" b="1" dirty="0">
                <a:solidFill>
                  <a:srgbClr val="7F7F7F"/>
                </a:solidFill>
                <a:latin typeface="+mn-lt"/>
                <a:ea typeface="Gill Sans"/>
                <a:cs typeface="Gill Sans"/>
                <a:sym typeface="Gill Sans"/>
              </a:rPr>
              <a:t> </a:t>
            </a:r>
          </a:p>
          <a:p>
            <a:pPr algn="ctr">
              <a:lnSpc>
                <a:spcPct val="120000"/>
              </a:lnSpc>
              <a:buClr>
                <a:srgbClr val="606060"/>
              </a:buClr>
              <a:buSzPct val="100000"/>
            </a:pPr>
            <a:br>
              <a:rPr lang="en-US" sz="1500" b="1" dirty="0">
                <a:solidFill>
                  <a:srgbClr val="7F7F7F"/>
                </a:solidFill>
                <a:latin typeface="+mn-lt"/>
                <a:ea typeface="Gill Sans"/>
                <a:cs typeface="Gill Sans"/>
                <a:sym typeface="Gill Sans"/>
              </a:rPr>
            </a:br>
            <a:r>
              <a:rPr lang="en-US" sz="1500" b="1" dirty="0">
                <a:solidFill>
                  <a:srgbClr val="7F7F7F"/>
                </a:solidFill>
                <a:latin typeface="+mn-lt"/>
                <a:ea typeface="Gill Sans"/>
                <a:cs typeface="Gill Sans"/>
                <a:sym typeface="Gill Sans"/>
              </a:rPr>
              <a:t>1 ZAVOD ZA FIZIKALNU MEDICINSU I REHABILITACIJU “ DR MIROSLAV ZOTOVIĆ” BANJA LUKA</a:t>
            </a:r>
          </a:p>
          <a:p>
            <a:pPr>
              <a:buClr>
                <a:srgbClr val="606060"/>
              </a:buClr>
              <a:buSzPct val="100000"/>
            </a:pPr>
            <a:r>
              <a:rPr lang="en-US" sz="1500" b="1" dirty="0">
                <a:solidFill>
                  <a:srgbClr val="7F7F7F"/>
                </a:solidFill>
                <a:latin typeface="+mn-lt"/>
                <a:ea typeface="Gill Sans"/>
                <a:cs typeface="Gill Sans"/>
                <a:sym typeface="Gill Sans"/>
              </a:rPr>
              <a:t>                    2 MEDICINSKI FAKULTET BANJA LUKA</a:t>
            </a:r>
            <a:br>
              <a:rPr lang="en-US" sz="1300" b="1" dirty="0">
                <a:solidFill>
                  <a:srgbClr val="7F7F7F"/>
                </a:solidFill>
                <a:latin typeface="+mn-lt"/>
                <a:ea typeface="Gill Sans"/>
                <a:cs typeface="Gill Sans"/>
                <a:sym typeface="Gill Sans"/>
              </a:rPr>
            </a:br>
            <a:endParaRPr lang="en-US" sz="1300" b="1" dirty="0">
              <a:solidFill>
                <a:srgbClr val="7F7F7F"/>
              </a:solidFill>
              <a:latin typeface="+mn-lt"/>
            </a:endParaRPr>
          </a:p>
        </p:txBody>
      </p:sp>
      <p:sp>
        <p:nvSpPr>
          <p:cNvPr id="6" name="Google Shape;99;p1">
            <a:extLst>
              <a:ext uri="{FF2B5EF4-FFF2-40B4-BE49-F238E27FC236}">
                <a16:creationId xmlns:a16="http://schemas.microsoft.com/office/drawing/2014/main" id="{DD6B1671-FB79-D9A6-4B0A-01D10EBE46D3}"/>
              </a:ext>
            </a:extLst>
          </p:cNvPr>
          <p:cNvSpPr txBox="1">
            <a:spLocks/>
          </p:cNvSpPr>
          <p:nvPr/>
        </p:nvSpPr>
        <p:spPr>
          <a:xfrm>
            <a:off x="465759" y="1977284"/>
            <a:ext cx="4242485" cy="1532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Clr>
                <a:schemeClr val="dk1"/>
              </a:buClr>
              <a:buSzPct val="100000"/>
              <a:buFont typeface="Arial" panose="020B0604020202020204" pitchFamily="34" charset="0"/>
              <a:buNone/>
            </a:pPr>
            <a:r>
              <a:rPr lang="en-US" sz="1100" b="1" dirty="0">
                <a:ea typeface="Gill Sans"/>
                <a:cs typeface="Gill Sans"/>
                <a:sym typeface="Gill Sans"/>
              </a:rPr>
              <a:t>UVOD</a:t>
            </a:r>
            <a:endParaRPr lang="sr-Latn-RS" sz="1100" b="1" dirty="0">
              <a:ea typeface="Gill Sans"/>
              <a:cs typeface="Gill Sans"/>
              <a:sym typeface="Gill Sans"/>
            </a:endParaRPr>
          </a:p>
          <a:p>
            <a:pPr marL="0" indent="0" algn="just">
              <a:spcBef>
                <a:spcPts val="0"/>
              </a:spcBef>
              <a:buClr>
                <a:schemeClr val="dk1"/>
              </a:buClr>
              <a:buSzPct val="100000"/>
              <a:buFont typeface="Arial" panose="020B0604020202020204" pitchFamily="34" charset="0"/>
              <a:buNone/>
            </a:pP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Totalna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endoproteza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koljena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se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smatra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izuzetno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uspješnom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procedurom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za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liječenje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osteoartritisa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koljena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Subluksacija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čašice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tokom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vremena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može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da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izazove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iscrpljujući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bol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ograničenje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osnovnih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funkcija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koljena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Postoji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više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operativnih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tehnika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za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korekciju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subluksacije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čašice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generalno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podijeljene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proksimalne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mekotkivne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distalne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koštane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) procedure.</a:t>
            </a:r>
            <a:r>
              <a:rPr lang="sr-Latn-R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sz="1100" dirty="0">
                <a:ea typeface="Calibri" panose="020F0502020204030204" pitchFamily="34" charset="0"/>
                <a:cs typeface="Times New Roman" panose="02020603050405020304" pitchFamily="18" charset="0"/>
              </a:rPr>
              <a:t>U ovom prikazu slučaja smo pokazali jednu od distalnih tehnika korekcije osovine čašice.</a:t>
            </a: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100" dirty="0"/>
          </a:p>
        </p:txBody>
      </p:sp>
      <p:sp>
        <p:nvSpPr>
          <p:cNvPr id="8" name="Google Shape;100;p1">
            <a:extLst>
              <a:ext uri="{FF2B5EF4-FFF2-40B4-BE49-F238E27FC236}">
                <a16:creationId xmlns:a16="http://schemas.microsoft.com/office/drawing/2014/main" id="{CA6E953E-AAFC-FA65-2203-6FD2FC608740}"/>
              </a:ext>
            </a:extLst>
          </p:cNvPr>
          <p:cNvSpPr txBox="1">
            <a:spLocks/>
          </p:cNvSpPr>
          <p:nvPr/>
        </p:nvSpPr>
        <p:spPr>
          <a:xfrm>
            <a:off x="5298170" y="1861748"/>
            <a:ext cx="6237217" cy="1680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 panose="020B0604020202020204" pitchFamily="34" charset="0"/>
              <a:buNone/>
            </a:pPr>
            <a:endParaRPr lang="en-US" sz="4000" dirty="0">
              <a:latin typeface="Gill Sans"/>
              <a:ea typeface="Gill Sans"/>
              <a:cs typeface="Gill Sans"/>
              <a:sym typeface="Gill Sans"/>
            </a:endParaRPr>
          </a:p>
          <a:p>
            <a:pPr marL="0" indent="0" algn="just">
              <a:lnSpc>
                <a:spcPct val="120000"/>
              </a:lnSpc>
              <a:spcBef>
                <a:spcPts val="200"/>
              </a:spcBef>
              <a:buClr>
                <a:schemeClr val="dk1"/>
              </a:buClr>
              <a:buSzPct val="100000"/>
              <a:buFont typeface="Arial" panose="020B0604020202020204" pitchFamily="34" charset="0"/>
              <a:buNone/>
            </a:pPr>
            <a:endParaRPr lang="en-US" sz="4000" dirty="0">
              <a:latin typeface="Gill Sans"/>
              <a:ea typeface="Gill Sans"/>
              <a:cs typeface="Gill Sans"/>
              <a:sym typeface="Gill Sans"/>
            </a:endParaRPr>
          </a:p>
          <a:p>
            <a:pPr marL="0" indent="0" algn="just">
              <a:lnSpc>
                <a:spcPct val="120000"/>
              </a:lnSpc>
              <a:spcBef>
                <a:spcPts val="200"/>
              </a:spcBef>
              <a:buClr>
                <a:schemeClr val="dk1"/>
              </a:buClr>
              <a:buSzPct val="100000"/>
              <a:buFont typeface="Arial" panose="020B0604020202020204" pitchFamily="34" charset="0"/>
              <a:buNone/>
            </a:pPr>
            <a:endParaRPr lang="en-US" sz="4000" b="1" dirty="0">
              <a:ea typeface="Gill Sans"/>
              <a:cs typeface="Gill Sans"/>
              <a:sym typeface="Gill Sans"/>
            </a:endParaRPr>
          </a:p>
          <a:p>
            <a:pPr marL="0" indent="0" algn="just">
              <a:lnSpc>
                <a:spcPct val="120000"/>
              </a:lnSpc>
              <a:spcBef>
                <a:spcPts val="200"/>
              </a:spcBef>
              <a:buClr>
                <a:schemeClr val="dk1"/>
              </a:buClr>
              <a:buSzPct val="100000"/>
              <a:buFont typeface="Arial" panose="020B0604020202020204" pitchFamily="34" charset="0"/>
              <a:buNone/>
            </a:pPr>
            <a:r>
              <a:rPr lang="en-US" sz="4400" b="1" dirty="0">
                <a:sym typeface="Gill Sans"/>
              </a:rPr>
              <a:t>ISTORIJA SLUČAJA</a:t>
            </a:r>
            <a:endParaRPr lang="en-US" sz="4400" b="1" dirty="0"/>
          </a:p>
          <a:p>
            <a:pPr marL="0" indent="0" algn="just">
              <a:lnSpc>
                <a:spcPct val="120000"/>
              </a:lnSpc>
              <a:spcBef>
                <a:spcPts val="200"/>
              </a:spcBef>
              <a:buSzPct val="100000"/>
              <a:buNone/>
            </a:pPr>
            <a:r>
              <a:rPr lang="en-US" sz="4400" dirty="0" err="1"/>
              <a:t>Pacijentica</a:t>
            </a:r>
            <a:r>
              <a:rPr lang="en-US" sz="4400" dirty="0"/>
              <a:t> M.V., 67 </a:t>
            </a:r>
            <a:r>
              <a:rPr lang="en-US" sz="4400" dirty="0" err="1"/>
              <a:t>godina</a:t>
            </a:r>
            <a:r>
              <a:rPr lang="en-US" sz="4400" dirty="0"/>
              <a:t> se </a:t>
            </a:r>
            <a:r>
              <a:rPr lang="en-US" sz="4400" dirty="0" err="1"/>
              <a:t>javila</a:t>
            </a:r>
            <a:r>
              <a:rPr lang="en-US" sz="4400" dirty="0"/>
              <a:t> </a:t>
            </a:r>
            <a:r>
              <a:rPr lang="en-US" sz="4400" dirty="0" err="1"/>
              <a:t>na</a:t>
            </a:r>
            <a:r>
              <a:rPr lang="en-US" sz="4400" dirty="0"/>
              <a:t> </a:t>
            </a:r>
            <a:r>
              <a:rPr lang="en-US" sz="4400" dirty="0" err="1"/>
              <a:t>pregled</a:t>
            </a:r>
            <a:r>
              <a:rPr lang="en-US" sz="4400" dirty="0"/>
              <a:t> </a:t>
            </a:r>
            <a:r>
              <a:rPr lang="en-US" sz="4400" dirty="0" err="1"/>
              <a:t>ortopeda</a:t>
            </a:r>
            <a:r>
              <a:rPr lang="en-US" sz="4400" dirty="0"/>
              <a:t> </a:t>
            </a:r>
            <a:r>
              <a:rPr lang="en-US" sz="4400" dirty="0" err="1"/>
              <a:t>žaleći</a:t>
            </a:r>
            <a:r>
              <a:rPr lang="en-US" sz="4400" dirty="0"/>
              <a:t> se </a:t>
            </a:r>
            <a:r>
              <a:rPr lang="en-US" sz="4400" dirty="0" err="1"/>
              <a:t>na</a:t>
            </a:r>
            <a:r>
              <a:rPr lang="en-US" sz="4400" dirty="0"/>
              <a:t> </a:t>
            </a:r>
            <a:r>
              <a:rPr lang="en-US" sz="4400" dirty="0" err="1"/>
              <a:t>bol</a:t>
            </a:r>
            <a:r>
              <a:rPr lang="en-US" sz="4400" dirty="0"/>
              <a:t>, </a:t>
            </a:r>
            <a:r>
              <a:rPr lang="en-US" sz="4400" dirty="0" err="1"/>
              <a:t>oticanje</a:t>
            </a:r>
            <a:r>
              <a:rPr lang="en-US" sz="4400" dirty="0"/>
              <a:t> </a:t>
            </a:r>
            <a:r>
              <a:rPr lang="en-US" sz="4400" dirty="0" err="1"/>
              <a:t>i</a:t>
            </a:r>
            <a:r>
              <a:rPr lang="en-US" sz="4400" dirty="0"/>
              <a:t> </a:t>
            </a:r>
            <a:r>
              <a:rPr lang="en-US" sz="4400" dirty="0" err="1"/>
              <a:t>ograničenje</a:t>
            </a:r>
            <a:r>
              <a:rPr lang="en-US" sz="4400" dirty="0"/>
              <a:t> </a:t>
            </a:r>
            <a:r>
              <a:rPr lang="en-US" sz="4400" dirty="0" err="1"/>
              <a:t>pokreta</a:t>
            </a:r>
            <a:r>
              <a:rPr lang="en-US" sz="4400" dirty="0"/>
              <a:t> u </a:t>
            </a:r>
            <a:r>
              <a:rPr lang="en-US" sz="4400" dirty="0" err="1"/>
              <a:t>lijevom</a:t>
            </a:r>
            <a:r>
              <a:rPr lang="en-US" sz="4400" dirty="0"/>
              <a:t> </a:t>
            </a:r>
            <a:r>
              <a:rPr lang="en-US" sz="4400" dirty="0" err="1"/>
              <a:t>koljenu</a:t>
            </a:r>
            <a:r>
              <a:rPr lang="en-US" sz="4400" dirty="0"/>
              <a:t>. U </a:t>
            </a:r>
            <a:r>
              <a:rPr lang="en-US" sz="4400" dirty="0" err="1"/>
              <a:t>djetinjstvu</a:t>
            </a:r>
            <a:r>
              <a:rPr lang="en-US" sz="4400" dirty="0"/>
              <a:t> </a:t>
            </a:r>
            <a:r>
              <a:rPr lang="en-US" sz="4400" dirty="0" err="1"/>
              <a:t>liječena</a:t>
            </a:r>
            <a:r>
              <a:rPr lang="en-US" sz="4400" dirty="0"/>
              <a:t> </a:t>
            </a:r>
            <a:r>
              <a:rPr lang="en-US" sz="4400" dirty="0" err="1"/>
              <a:t>operativno</a:t>
            </a:r>
            <a:r>
              <a:rPr lang="en-US" sz="4400" dirty="0"/>
              <a:t> </a:t>
            </a:r>
            <a:r>
              <a:rPr lang="en-US" sz="4400" dirty="0" err="1"/>
              <a:t>zbog</a:t>
            </a:r>
            <a:r>
              <a:rPr lang="en-US" sz="4400" dirty="0"/>
              <a:t> </a:t>
            </a:r>
            <a:r>
              <a:rPr lang="en-US" sz="4400" dirty="0" err="1"/>
              <a:t>tuberkulozne</a:t>
            </a:r>
            <a:r>
              <a:rPr lang="en-US" sz="4400" dirty="0"/>
              <a:t> </a:t>
            </a:r>
            <a:r>
              <a:rPr lang="en-US" sz="4400" dirty="0" err="1"/>
              <a:t>infekcije</a:t>
            </a:r>
            <a:r>
              <a:rPr lang="en-US" sz="4400" dirty="0"/>
              <a:t> </a:t>
            </a:r>
            <a:r>
              <a:rPr lang="en-US" sz="4400" dirty="0" err="1"/>
              <a:t>koljena</a:t>
            </a:r>
            <a:r>
              <a:rPr lang="en-US" sz="4400" dirty="0"/>
              <a:t>. </a:t>
            </a:r>
            <a:r>
              <a:rPr lang="en-US" sz="4400" dirty="0" err="1"/>
              <a:t>Kliničkim</a:t>
            </a:r>
            <a:r>
              <a:rPr lang="en-US" sz="4400" dirty="0"/>
              <a:t> </a:t>
            </a:r>
            <a:r>
              <a:rPr lang="en-US" sz="4400" dirty="0" err="1"/>
              <a:t>pregledom</a:t>
            </a:r>
            <a:r>
              <a:rPr lang="en-US" sz="4400" dirty="0"/>
              <a:t> se </a:t>
            </a:r>
            <a:r>
              <a:rPr lang="en-US" sz="4400" dirty="0" err="1"/>
              <a:t>uoči</a:t>
            </a:r>
            <a:r>
              <a:rPr lang="en-US" sz="4400" dirty="0"/>
              <a:t> </a:t>
            </a:r>
            <a:r>
              <a:rPr lang="en-US" sz="4400" dirty="0" err="1"/>
              <a:t>izražena</a:t>
            </a:r>
            <a:r>
              <a:rPr lang="en-US" sz="4400" dirty="0"/>
              <a:t> </a:t>
            </a:r>
            <a:r>
              <a:rPr lang="en-US" sz="4400" dirty="0" err="1"/>
              <a:t>varusna</a:t>
            </a:r>
            <a:r>
              <a:rPr lang="en-US" sz="4400" dirty="0"/>
              <a:t> </a:t>
            </a:r>
            <a:r>
              <a:rPr lang="en-US" sz="4400" dirty="0" err="1"/>
              <a:t>deformacija</a:t>
            </a:r>
            <a:r>
              <a:rPr lang="en-US" sz="4400" dirty="0"/>
              <a:t> </a:t>
            </a:r>
            <a:r>
              <a:rPr lang="en-US" sz="4400" dirty="0" err="1"/>
              <a:t>sa</a:t>
            </a:r>
            <a:r>
              <a:rPr lang="en-US" sz="4400" dirty="0"/>
              <a:t> </a:t>
            </a:r>
            <a:r>
              <a:rPr lang="en-US" sz="4400" dirty="0" err="1"/>
              <a:t>kontrakturom</a:t>
            </a:r>
            <a:r>
              <a:rPr lang="en-US" sz="4400" dirty="0"/>
              <a:t> </a:t>
            </a:r>
            <a:r>
              <a:rPr lang="en-US" sz="4400" dirty="0" err="1"/>
              <a:t>koljena</a:t>
            </a:r>
            <a:r>
              <a:rPr lang="en-US" sz="4400" dirty="0"/>
              <a:t>.  </a:t>
            </a:r>
            <a:r>
              <a:rPr lang="en-US" sz="4400" dirty="0" err="1"/>
              <a:t>Radiografijom</a:t>
            </a:r>
            <a:r>
              <a:rPr lang="en-US" sz="4400" dirty="0"/>
              <a:t> </a:t>
            </a:r>
            <a:r>
              <a:rPr lang="en-US" sz="4400" dirty="0" err="1"/>
              <a:t>koljena</a:t>
            </a:r>
            <a:r>
              <a:rPr lang="en-US" sz="4400" dirty="0"/>
              <a:t> se </a:t>
            </a:r>
            <a:r>
              <a:rPr lang="en-US" sz="4400" dirty="0" err="1"/>
              <a:t>uoče</a:t>
            </a:r>
            <a:r>
              <a:rPr lang="en-US" sz="4400" dirty="0"/>
              <a:t> </a:t>
            </a:r>
            <a:r>
              <a:rPr lang="en-US" sz="4400" dirty="0" err="1"/>
              <a:t>teške</a:t>
            </a:r>
            <a:r>
              <a:rPr lang="en-US" sz="4400" dirty="0"/>
              <a:t> </a:t>
            </a:r>
            <a:r>
              <a:rPr lang="en-US" sz="4400" dirty="0" err="1"/>
              <a:t>degenerativne</a:t>
            </a:r>
            <a:r>
              <a:rPr lang="en-US" sz="4400" dirty="0"/>
              <a:t> </a:t>
            </a:r>
            <a:r>
              <a:rPr lang="en-US" sz="4400" dirty="0" err="1"/>
              <a:t>promjene</a:t>
            </a:r>
            <a:r>
              <a:rPr lang="en-US" sz="4400" dirty="0"/>
              <a:t> </a:t>
            </a:r>
            <a:r>
              <a:rPr lang="en-US" sz="4400" dirty="0" err="1"/>
              <a:t>sa</a:t>
            </a:r>
            <a:r>
              <a:rPr lang="en-US" sz="4400" dirty="0"/>
              <a:t> </a:t>
            </a:r>
            <a:r>
              <a:rPr lang="en-US" sz="4400" dirty="0" err="1"/>
              <a:t>sa</a:t>
            </a:r>
            <a:r>
              <a:rPr lang="en-US" sz="4400" dirty="0"/>
              <a:t> </a:t>
            </a:r>
            <a:r>
              <a:rPr lang="en-US" sz="4400" dirty="0" err="1"/>
              <a:t>masivnim</a:t>
            </a:r>
            <a:r>
              <a:rPr lang="en-US" sz="4400" dirty="0"/>
              <a:t> </a:t>
            </a:r>
            <a:r>
              <a:rPr lang="en-US" sz="4400" dirty="0" err="1"/>
              <a:t>osteofitima</a:t>
            </a:r>
            <a:r>
              <a:rPr lang="en-US" sz="4400" dirty="0"/>
              <a:t> </a:t>
            </a:r>
            <a:r>
              <a:rPr lang="en-US" sz="4400" dirty="0" err="1"/>
              <a:t>i</a:t>
            </a:r>
            <a:r>
              <a:rPr lang="en-US" sz="4400" dirty="0"/>
              <a:t> </a:t>
            </a:r>
            <a:r>
              <a:rPr lang="en-US" sz="4400" dirty="0" err="1"/>
              <a:t>hipoplastičnim</a:t>
            </a:r>
            <a:r>
              <a:rPr lang="en-US" sz="4400" dirty="0"/>
              <a:t> </a:t>
            </a:r>
            <a:r>
              <a:rPr lang="en-US" sz="4400" dirty="0" err="1"/>
              <a:t>lateralnim</a:t>
            </a:r>
            <a:r>
              <a:rPr lang="en-US" sz="4400" dirty="0"/>
              <a:t> </a:t>
            </a:r>
            <a:r>
              <a:rPr lang="en-US" sz="4400" dirty="0" err="1"/>
              <a:t>kondilom</a:t>
            </a:r>
            <a:r>
              <a:rPr lang="en-US" sz="4400" dirty="0"/>
              <a:t>. </a:t>
            </a:r>
            <a:r>
              <a:rPr lang="en-US" sz="4400" dirty="0" err="1"/>
              <a:t>Učini</a:t>
            </a:r>
            <a:r>
              <a:rPr lang="en-US" sz="4400" dirty="0"/>
              <a:t> se </a:t>
            </a:r>
            <a:r>
              <a:rPr lang="en-US" sz="4400" dirty="0" err="1"/>
              <a:t>implantacija</a:t>
            </a:r>
            <a:r>
              <a:rPr lang="en-US" sz="4400" dirty="0"/>
              <a:t> </a:t>
            </a:r>
            <a:r>
              <a:rPr lang="en-US" sz="4400" dirty="0" err="1"/>
              <a:t>totalne</a:t>
            </a:r>
            <a:r>
              <a:rPr lang="en-US" sz="4400" dirty="0"/>
              <a:t> </a:t>
            </a:r>
            <a:r>
              <a:rPr lang="en-US" sz="4400" dirty="0" err="1"/>
              <a:t>endoproteze</a:t>
            </a:r>
            <a:r>
              <a:rPr lang="en-US" sz="4400" dirty="0"/>
              <a:t> </a:t>
            </a:r>
            <a:r>
              <a:rPr lang="en-US" sz="4400" dirty="0" err="1"/>
              <a:t>lijevog</a:t>
            </a:r>
            <a:r>
              <a:rPr lang="en-US" sz="4400" dirty="0"/>
              <a:t> </a:t>
            </a:r>
            <a:r>
              <a:rPr lang="en-US" sz="4400" dirty="0" err="1"/>
              <a:t>koljena</a:t>
            </a:r>
            <a:r>
              <a:rPr lang="en-US" sz="4400" dirty="0"/>
              <a:t> ( Zimmer </a:t>
            </a:r>
            <a:r>
              <a:rPr lang="en-US" sz="4400" dirty="0" err="1"/>
              <a:t>Nexgen</a:t>
            </a:r>
            <a:r>
              <a:rPr lang="en-US" sz="4400" dirty="0"/>
              <a:t> CR knee </a:t>
            </a:r>
            <a:r>
              <a:rPr lang="en-US" sz="4400" dirty="0" err="1"/>
              <a:t>endoprothesis</a:t>
            </a:r>
            <a:r>
              <a:rPr lang="en-US" sz="4400" dirty="0"/>
              <a:t>). </a:t>
            </a:r>
            <a:r>
              <a:rPr lang="en-US" sz="4400" dirty="0" err="1"/>
              <a:t>Zbog</a:t>
            </a:r>
            <a:r>
              <a:rPr lang="en-US" sz="4400" dirty="0"/>
              <a:t> </a:t>
            </a:r>
            <a:r>
              <a:rPr lang="en-US" sz="4400" dirty="0" err="1"/>
              <a:t>intraoperativnog</a:t>
            </a:r>
            <a:r>
              <a:rPr lang="en-US" sz="4400" dirty="0"/>
              <a:t> </a:t>
            </a:r>
            <a:r>
              <a:rPr lang="en-US" sz="4400" dirty="0" err="1"/>
              <a:t>isčašenja</a:t>
            </a:r>
            <a:r>
              <a:rPr lang="en-US" sz="4400" dirty="0"/>
              <a:t> </a:t>
            </a:r>
            <a:r>
              <a:rPr lang="en-US" sz="4400" dirty="0" err="1"/>
              <a:t>čašice</a:t>
            </a:r>
            <a:r>
              <a:rPr lang="en-US" sz="4400" dirty="0"/>
              <a:t> </a:t>
            </a:r>
            <a:r>
              <a:rPr lang="en-US" sz="4400" dirty="0" err="1"/>
              <a:t>pri</a:t>
            </a:r>
            <a:r>
              <a:rPr lang="en-US" sz="4400" dirty="0"/>
              <a:t> </a:t>
            </a:r>
            <a:r>
              <a:rPr lang="en-US" sz="4400" dirty="0" err="1"/>
              <a:t>fleksiji</a:t>
            </a:r>
            <a:r>
              <a:rPr lang="en-US" sz="4400" dirty="0"/>
              <a:t> </a:t>
            </a:r>
            <a:r>
              <a:rPr lang="en-US" sz="4400" dirty="0" err="1"/>
              <a:t>koljena</a:t>
            </a:r>
            <a:r>
              <a:rPr lang="en-US" sz="4400" dirty="0"/>
              <a:t> </a:t>
            </a:r>
            <a:r>
              <a:rPr lang="en-US" sz="4400" dirty="0" err="1"/>
              <a:t>učini</a:t>
            </a:r>
            <a:r>
              <a:rPr lang="en-US" sz="4400" dirty="0"/>
              <a:t> se </a:t>
            </a:r>
            <a:r>
              <a:rPr lang="en-US" sz="4400" dirty="0" err="1"/>
              <a:t>osteotomija</a:t>
            </a:r>
            <a:r>
              <a:rPr lang="en-US" sz="4400" dirty="0"/>
              <a:t> </a:t>
            </a:r>
            <a:r>
              <a:rPr lang="en-US" sz="4400" dirty="0" err="1"/>
              <a:t>i</a:t>
            </a:r>
            <a:r>
              <a:rPr lang="en-US" sz="4400" dirty="0"/>
              <a:t> </a:t>
            </a:r>
            <a:r>
              <a:rPr lang="en-US" sz="4400" dirty="0" err="1"/>
              <a:t>medijalizacija</a:t>
            </a:r>
            <a:r>
              <a:rPr lang="en-US" sz="4400" dirty="0"/>
              <a:t> </a:t>
            </a:r>
            <a:r>
              <a:rPr lang="en-US" sz="4400" dirty="0" err="1"/>
              <a:t>tibijalnog</a:t>
            </a:r>
            <a:r>
              <a:rPr lang="en-US" sz="4400" dirty="0"/>
              <a:t> </a:t>
            </a:r>
            <a:r>
              <a:rPr lang="en-US" sz="4400" dirty="0" err="1"/>
              <a:t>tuberkuluma</a:t>
            </a:r>
            <a:r>
              <a:rPr lang="en-US" sz="4400" dirty="0"/>
              <a:t> </a:t>
            </a:r>
            <a:r>
              <a:rPr lang="en-US" sz="4400" dirty="0" err="1"/>
              <a:t>te</a:t>
            </a:r>
            <a:r>
              <a:rPr lang="en-US" sz="4400" dirty="0"/>
              <a:t> </a:t>
            </a:r>
            <a:r>
              <a:rPr lang="en-US" sz="4400" dirty="0" err="1"/>
              <a:t>njegova</a:t>
            </a:r>
            <a:r>
              <a:rPr lang="en-US" sz="4400" dirty="0"/>
              <a:t> </a:t>
            </a:r>
            <a:r>
              <a:rPr lang="en-US" sz="4400" dirty="0" err="1"/>
              <a:t>osteosinteza</a:t>
            </a:r>
            <a:r>
              <a:rPr lang="en-US" sz="4400" dirty="0"/>
              <a:t> (</a:t>
            </a:r>
            <a:r>
              <a:rPr lang="en-US" sz="4400" dirty="0" err="1"/>
              <a:t>slika</a:t>
            </a:r>
            <a:r>
              <a:rPr lang="en-US" sz="4400" dirty="0"/>
              <a:t> 1,2). </a:t>
            </a:r>
            <a:r>
              <a:rPr lang="en-US" sz="4400" dirty="0" err="1"/>
              <a:t>Nakon</a:t>
            </a:r>
            <a:r>
              <a:rPr lang="en-US" sz="4400" dirty="0"/>
              <a:t> </a:t>
            </a:r>
            <a:r>
              <a:rPr lang="en-US" sz="4400" dirty="0" err="1"/>
              <a:t>osteosinteze</a:t>
            </a:r>
            <a:r>
              <a:rPr lang="en-US" sz="4400" dirty="0"/>
              <a:t> se </a:t>
            </a:r>
            <a:r>
              <a:rPr lang="en-US" sz="4400" dirty="0" err="1"/>
              <a:t>dobije</a:t>
            </a:r>
            <a:r>
              <a:rPr lang="en-US" sz="4400" dirty="0"/>
              <a:t> </a:t>
            </a:r>
            <a:r>
              <a:rPr lang="en-US" sz="4400" dirty="0" err="1"/>
              <a:t>odličan</a:t>
            </a:r>
            <a:r>
              <a:rPr lang="en-US" sz="4400" dirty="0"/>
              <a:t> </a:t>
            </a:r>
            <a:r>
              <a:rPr lang="en-US" sz="4400" dirty="0" err="1"/>
              <a:t>položaj</a:t>
            </a:r>
            <a:r>
              <a:rPr lang="en-US" sz="4400" dirty="0"/>
              <a:t> </a:t>
            </a:r>
            <a:r>
              <a:rPr lang="en-US" sz="4400" dirty="0" err="1"/>
              <a:t>i</a:t>
            </a:r>
            <a:r>
              <a:rPr lang="en-US" sz="4400" dirty="0"/>
              <a:t> </a:t>
            </a:r>
            <a:r>
              <a:rPr lang="en-US" sz="4400" dirty="0" err="1"/>
              <a:t>klizanje</a:t>
            </a:r>
            <a:r>
              <a:rPr lang="en-US" sz="4400" dirty="0"/>
              <a:t> </a:t>
            </a:r>
            <a:r>
              <a:rPr lang="en-US" sz="4400" dirty="0" err="1"/>
              <a:t>čašice</a:t>
            </a:r>
            <a:r>
              <a:rPr lang="en-US" sz="4400" dirty="0"/>
              <a:t> u </a:t>
            </a:r>
            <a:r>
              <a:rPr lang="en-US" sz="4400" dirty="0" err="1"/>
              <a:t>žlijebu</a:t>
            </a:r>
            <a:r>
              <a:rPr lang="en-US" sz="4400" dirty="0"/>
              <a:t> </a:t>
            </a:r>
            <a:r>
              <a:rPr lang="en-US" sz="4400" dirty="0" err="1"/>
              <a:t>sa</a:t>
            </a:r>
            <a:r>
              <a:rPr lang="en-US" sz="4400" dirty="0"/>
              <a:t> </a:t>
            </a:r>
            <a:r>
              <a:rPr lang="en-US" sz="4400" dirty="0" err="1"/>
              <a:t>obimom</a:t>
            </a:r>
            <a:r>
              <a:rPr lang="en-US" sz="4400" dirty="0"/>
              <a:t> </a:t>
            </a:r>
            <a:r>
              <a:rPr lang="en-US" sz="4400" dirty="0" err="1"/>
              <a:t>pokreta</a:t>
            </a:r>
            <a:r>
              <a:rPr lang="en-US" sz="4400" dirty="0"/>
              <a:t> 0-130 </a:t>
            </a:r>
            <a:r>
              <a:rPr lang="en-US" sz="4400" dirty="0" err="1"/>
              <a:t>stepeni</a:t>
            </a:r>
            <a:r>
              <a:rPr lang="en-US" sz="4400" dirty="0"/>
              <a:t>.</a:t>
            </a:r>
          </a:p>
        </p:txBody>
      </p:sp>
      <p:sp>
        <p:nvSpPr>
          <p:cNvPr id="16" name="Google Shape;103;p1">
            <a:extLst>
              <a:ext uri="{FF2B5EF4-FFF2-40B4-BE49-F238E27FC236}">
                <a16:creationId xmlns:a16="http://schemas.microsoft.com/office/drawing/2014/main" id="{1B171F6C-56DE-C2FF-5BFE-1C2A2B1A2FFA}"/>
              </a:ext>
            </a:extLst>
          </p:cNvPr>
          <p:cNvSpPr/>
          <p:nvPr/>
        </p:nvSpPr>
        <p:spPr>
          <a:xfrm>
            <a:off x="5485462" y="3772923"/>
            <a:ext cx="2447577" cy="12105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sr-Latn-RS" sz="1100" b="1" dirty="0">
                <a:ea typeface="Calibri" panose="020F0502020204030204" pitchFamily="34" charset="0"/>
                <a:cs typeface="Times New Roman" panose="02020603050405020304" pitchFamily="18" charset="0"/>
              </a:rPr>
              <a:t>ZAKLJUČAK  </a:t>
            </a:r>
            <a:r>
              <a:rPr lang="sr-Latn-RS" sz="1100" dirty="0"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     Kombinovanje artroplastike koljena i osteotomije i medijalizacije tibijalnog tuberkuluma daje dobre rezultate kod uznapredovalog osteoartritisa koljena praćenog subluksacijom čašice .</a:t>
            </a:r>
          </a:p>
        </p:txBody>
      </p:sp>
      <p:sp>
        <p:nvSpPr>
          <p:cNvPr id="20" name="Google Shape;90;p1">
            <a:extLst>
              <a:ext uri="{FF2B5EF4-FFF2-40B4-BE49-F238E27FC236}">
                <a16:creationId xmlns:a16="http://schemas.microsoft.com/office/drawing/2014/main" id="{1F55EFCE-0BDE-37C8-E190-F3DA2C113F96}"/>
              </a:ext>
            </a:extLst>
          </p:cNvPr>
          <p:cNvSpPr/>
          <p:nvPr/>
        </p:nvSpPr>
        <p:spPr>
          <a:xfrm>
            <a:off x="8954918" y="5705827"/>
            <a:ext cx="2337054" cy="895115"/>
          </a:xfrm>
          <a:prstGeom prst="roundRect">
            <a:avLst>
              <a:gd name="adj" fmla="val 16667"/>
            </a:avLst>
          </a:prstGeom>
          <a:solidFill>
            <a:schemeClr val="accent2">
              <a:lumMod val="60000"/>
              <a:lumOff val="40000"/>
            </a:schemeClr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CONTACT INFORMATION</a:t>
            </a:r>
            <a:endParaRPr sz="600" b="1" i="0" u="none" strike="noStrike" cap="none" dirty="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 cap="none" dirty="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600" b="1" i="0" u="none" strike="noStrike" cap="none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MLADEN PETIĆ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RS" sz="600" b="1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ZZFMR “DR MIROSLAV ZOTOVIĆ”,                 </a:t>
            </a:r>
            <a:r>
              <a:rPr lang="en-US" sz="600" b="1" i="0" u="none" strike="noStrike" cap="none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 S</a:t>
            </a:r>
            <a:r>
              <a:rPr lang="sr-Latn-RS" sz="600" b="1" i="0" u="none" strike="noStrike" cap="none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LATINSKA 11, BANJA LUKA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" b="1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R</a:t>
            </a:r>
            <a:r>
              <a:rPr lang="sr-Latn-RS" sz="600" b="1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EPUBLIKA SRPKA, BIH</a:t>
            </a:r>
            <a:endParaRPr sz="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Email: </a:t>
            </a:r>
            <a:endParaRPr sz="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RS" sz="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mladen.petic.treciciklus</a:t>
            </a:r>
            <a:r>
              <a:rPr lang="en-US" sz="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@</a:t>
            </a:r>
            <a:r>
              <a:rPr lang="sr-Latn-RS" sz="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student.med.unibl.org</a:t>
            </a:r>
            <a:endParaRPr sz="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" name="Picture 3">
            <a:extLst>
              <a:ext uri="{FF2B5EF4-FFF2-40B4-BE49-F238E27FC236}">
                <a16:creationId xmlns:a16="http://schemas.microsoft.com/office/drawing/2014/main" id="{5B1B2CAE-96DC-640F-83EF-8B27CEC72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154" y="454574"/>
            <a:ext cx="1210264" cy="1224000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4">
            <a:extLst>
              <a:ext uri="{FF2B5EF4-FFF2-40B4-BE49-F238E27FC236}">
                <a16:creationId xmlns:a16="http://schemas.microsoft.com/office/drawing/2014/main" id="{2F2F3AFC-B20E-2801-A5DA-637414699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0846" y="427075"/>
            <a:ext cx="1224000" cy="1224000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61181C7-2928-70AD-9289-6C7E7BEE930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1" r="22161"/>
          <a:stretch/>
        </p:blipFill>
        <p:spPr bwMode="auto">
          <a:xfrm>
            <a:off x="8296811" y="3756770"/>
            <a:ext cx="1692000" cy="169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2031CD4-2AB1-62BD-B97E-868691AECD1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1" r="22161"/>
          <a:stretch/>
        </p:blipFill>
        <p:spPr bwMode="auto">
          <a:xfrm>
            <a:off x="10117885" y="3748535"/>
            <a:ext cx="1692000" cy="169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Google Shape;108;p1"/>
          <p:cNvSpPr/>
          <p:nvPr/>
        </p:nvSpPr>
        <p:spPr>
          <a:xfrm>
            <a:off x="619248" y="5109687"/>
            <a:ext cx="7208335" cy="18671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RS" sz="1000" b="1" dirty="0">
                <a:solidFill>
                  <a:srgbClr val="000000"/>
                </a:solidFill>
                <a:ea typeface="Gill Sans"/>
                <a:cs typeface="Gill Sans"/>
                <a:sym typeface="Gill Sans"/>
              </a:rPr>
              <a:t>REFERENCE</a:t>
            </a:r>
            <a:endParaRPr sz="1000" b="1" dirty="0"/>
          </a:p>
          <a:p>
            <a:pPr marL="228600" indent="-228600"/>
            <a:r>
              <a:rPr lang="sr-Latn-RS" sz="700" dirty="0"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Li Ka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Yau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, Fu Henry, Cheung Man Hong, Cheung Amy, Chan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Wai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 Kwan Vincent, Chan Ping Keung, et al. Swelling assessment after total knee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arthroplasty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. Journal of orthopedic surgery. 2022;30(3):1-10.</a:t>
            </a:r>
            <a:endParaRPr lang="sr-Latn-RS" sz="7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-228600"/>
            <a:r>
              <a:rPr lang="sr-Latn-RS" sz="700" dirty="0"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sr-Cyrl-BA" sz="700" dirty="0">
                <a:ea typeface="Calibri" panose="020F0502020204030204" pitchFamily="34" charset="0"/>
                <a:cs typeface="Calibri" panose="020F0502020204030204" pitchFamily="34" charset="0"/>
              </a:rPr>
              <a:t>Neetin Pralhad Mahajan, Kartik Prashant Pande, Ravi Rameshbhai Dadhaniya,  Pritam Talukder, Pramod K Bagimani</a:t>
            </a:r>
            <a:r>
              <a:rPr lang="en-US" sz="700" dirty="0"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sr-Cyrl-BA" sz="700" dirty="0">
                <a:ea typeface="Calibri" panose="020F0502020204030204" pitchFamily="34" charset="0"/>
                <a:cs typeface="Calibri" panose="020F0502020204030204" pitchFamily="34" charset="0"/>
              </a:rPr>
              <a:t>Surgical Management of Aggressive Knee Tuberculosis with Open Subtotal Synovectomy – A Case Report and Review of Literature</a:t>
            </a:r>
            <a:r>
              <a:rPr lang="en-US" sz="700" dirty="0">
                <a:ea typeface="Calibri" panose="020F0502020204030204" pitchFamily="34" charset="0"/>
                <a:cs typeface="Calibri" panose="020F0502020204030204" pitchFamily="34" charset="0"/>
              </a:rPr>
              <a:t>. Journal of orthopedic case reports. 2022;12(3):48-51.</a:t>
            </a:r>
            <a:endParaRPr lang="sr-Latn-RS" sz="7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700" dirty="0">
                <a:ea typeface="Calibri" panose="020F0502020204030204" pitchFamily="34" charset="0"/>
                <a:cs typeface="Calibri" panose="020F0502020204030204" pitchFamily="34" charset="0"/>
              </a:rPr>
              <a:t>3. Wolfe S, </a:t>
            </a:r>
            <a:r>
              <a:rPr lang="en-US" sz="700" dirty="0" err="1">
                <a:ea typeface="Calibri" panose="020F0502020204030204" pitchFamily="34" charset="0"/>
                <a:cs typeface="Calibri" panose="020F0502020204030204" pitchFamily="34" charset="0"/>
              </a:rPr>
              <a:t>Varacallo</a:t>
            </a:r>
            <a:r>
              <a:rPr lang="en-US" sz="700" dirty="0">
                <a:ea typeface="Calibri" panose="020F0502020204030204" pitchFamily="34" charset="0"/>
                <a:cs typeface="Calibri" panose="020F0502020204030204" pitchFamily="34" charset="0"/>
              </a:rPr>
              <a:t> M, Thomas JD, et al. Patellar instability. (Updated 2022 Sep 18). In: </a:t>
            </a:r>
            <a:r>
              <a:rPr lang="en-US" sz="700" dirty="0" err="1">
                <a:ea typeface="Calibri" panose="020F0502020204030204" pitchFamily="34" charset="0"/>
                <a:cs typeface="Calibri" panose="020F0502020204030204" pitchFamily="34" charset="0"/>
              </a:rPr>
              <a:t>Statpearls</a:t>
            </a:r>
            <a:r>
              <a:rPr lang="en-US" sz="700" dirty="0">
                <a:ea typeface="Calibri" panose="020F0502020204030204" pitchFamily="34" charset="0"/>
                <a:cs typeface="Calibri" panose="020F0502020204030204" pitchFamily="34" charset="0"/>
              </a:rPr>
              <a:t> (Internet). Treasure Island (FL): </a:t>
            </a:r>
            <a:r>
              <a:rPr lang="en-US" sz="700" dirty="0" err="1">
                <a:ea typeface="Calibri" panose="020F0502020204030204" pitchFamily="34" charset="0"/>
                <a:cs typeface="Calibri" panose="020F0502020204030204" pitchFamily="34" charset="0"/>
              </a:rPr>
              <a:t>Statpearls</a:t>
            </a:r>
            <a:r>
              <a:rPr lang="en-US" sz="700" dirty="0">
                <a:ea typeface="Calibri" panose="020F0502020204030204" pitchFamily="34" charset="0"/>
                <a:cs typeface="Calibri" panose="020F0502020204030204" pitchFamily="34" charset="0"/>
              </a:rPr>
              <a:t> publishing; 2022 Jan. Available from: </a:t>
            </a:r>
            <a:r>
              <a:rPr lang="en-US" sz="700" u="sng" dirty="0">
                <a:ea typeface="Calibri" panose="020F0502020204030204" pitchFamily="34" charset="0"/>
                <a:cs typeface="Calibri" panose="020F0502020204030204" pitchFamily="34" charset="0"/>
                <a:hlinkClick r:id="rId7"/>
              </a:rPr>
              <a:t>https://www.ncbi.nlm.nih.gov/books/NBK482427/</a:t>
            </a:r>
            <a:r>
              <a:rPr lang="en-US" sz="700" dirty="0"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sr-Latn-RS" sz="7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700" dirty="0">
                <a:ea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Christopher J. Hadley, Bradford S. Tucker, Nicholas J. Lombardi, Brandon Eck, Matthew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D.Pepe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, Robert W. Frederick, et al. Combined MPFL reconstruction and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tibial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 tubercle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osteotomy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 for patellar instability: A retrospective review of 23 patients.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Journbal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 of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Orthopaedics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. 2021;28:49-52 </a:t>
            </a:r>
            <a:endParaRPr lang="sr-Latn-RS" sz="7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Bullek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 DD,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Scuderi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 GR,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Insall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 JN. Management of the chronic irreducible patellar dislocation in total knee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arthroplasty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. J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Arthroplasty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 1996;11:339</a:t>
            </a:r>
            <a:endParaRPr lang="en-GB" sz="600" dirty="0"/>
          </a:p>
          <a:p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6. Garcia-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Mansilla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 I, Jones KJ, Sassoon AA. Combined total knee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arthroplasty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 and medial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patellofemoral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 ligament reconstruction for chronic patellar dislocation and severe osteoarthritis.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Arthroplasty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 today 2021;7:47.</a:t>
            </a:r>
            <a:r>
              <a:rPr lang="en-GB" sz="600" dirty="0"/>
              <a:t> </a:t>
            </a:r>
          </a:p>
          <a:p>
            <a:pPr algn="just">
              <a:spcAft>
                <a:spcPts val="800"/>
              </a:spcAft>
            </a:pP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7. Figueroa D,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Garin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 A, Figueroa F. Total knee replacement in patients with osteoarthritis and concomitant inveterate patellar dislocation. </a:t>
            </a:r>
            <a:r>
              <a:rPr lang="en-US" sz="700" dirty="0" err="1">
                <a:ea typeface="Calibri" panose="020F0502020204030204" pitchFamily="34" charset="0"/>
                <a:cs typeface="Times New Roman" panose="02020603050405020304" pitchFamily="18" charset="0"/>
              </a:rPr>
              <a:t>Arthroplasty</a:t>
            </a:r>
            <a:r>
              <a:rPr lang="en-US" sz="700" dirty="0">
                <a:ea typeface="Calibri" panose="020F0502020204030204" pitchFamily="34" charset="0"/>
                <a:cs typeface="Times New Roman" panose="02020603050405020304" pitchFamily="18" charset="0"/>
              </a:rPr>
              <a:t> Today 2019;5:68.</a:t>
            </a:r>
            <a:endParaRPr lang="sr-Latn-RS" sz="7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br>
              <a:rPr lang="en-US" sz="400" dirty="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</a:br>
            <a:endParaRPr sz="400" dirty="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7" name="Google Shape;103;p1">
            <a:extLst>
              <a:ext uri="{FF2B5EF4-FFF2-40B4-BE49-F238E27FC236}">
                <a16:creationId xmlns:a16="http://schemas.microsoft.com/office/drawing/2014/main" id="{1B171F6C-56DE-C2FF-5BFE-1C2A2B1A2FFA}"/>
              </a:ext>
            </a:extLst>
          </p:cNvPr>
          <p:cNvSpPr/>
          <p:nvPr/>
        </p:nvSpPr>
        <p:spPr>
          <a:xfrm>
            <a:off x="624210" y="3455769"/>
            <a:ext cx="4041597" cy="15491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sr-Latn-RS" sz="1100" b="1" dirty="0">
                <a:ea typeface="Calibri" panose="020F0502020204030204" pitchFamily="34" charset="0"/>
                <a:cs typeface="Times New Roman" panose="02020603050405020304" pitchFamily="18" charset="0"/>
              </a:rPr>
              <a:t>DISKUSIJA </a:t>
            </a:r>
            <a:r>
              <a:rPr lang="sr-Latn-RS" sz="1100" dirty="0"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     U literaturi se uglavnom sreću prikazi slučajeva artroplastika sa luksacijama čašice. Osteotomije tibijalnog tuberkuluma (TTO) se uglavnom koriste kod mlađih osoba sa luksacijom čašice i uvećanom TTTG distancom. Na osnovu tog pristupa smo u liječenju ovog pacijenta koristili TTO kao kurativnu tehniku korekcije položaja čašice. Nedostatak  ovog prikaza je u tome što smo preoperativno trebali uraditi CT ili NMR pregled radi boljeg planiranja zahvata.</a:t>
            </a:r>
          </a:p>
        </p:txBody>
      </p:sp>
    </p:spTree>
    <p:extLst>
      <p:ext uri="{BB962C8B-B14F-4D97-AF65-F5344CB8AC3E}">
        <p14:creationId xmlns:p14="http://schemas.microsoft.com/office/powerpoint/2010/main" val="3257601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</TotalTime>
  <Words>648</Words>
  <Application>Microsoft Office PowerPoint</Application>
  <PresentationFormat>Widescreen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Gill Sans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Zotovic Instalacija Account</dc:creator>
  <cp:lastModifiedBy>Zotovic Instalacija Account</cp:lastModifiedBy>
  <cp:revision>14</cp:revision>
  <dcterms:created xsi:type="dcterms:W3CDTF">2023-02-06T17:50:38Z</dcterms:created>
  <dcterms:modified xsi:type="dcterms:W3CDTF">2023-02-07T21:29:11Z</dcterms:modified>
</cp:coreProperties>
</file>