
<file path=[Content_Types].xml><?xml version="1.0" encoding="utf-8"?>
<Types xmlns="http://schemas.openxmlformats.org/package/2006/content-types">
  <Default Extension="bin" ContentType="application/vnd.openxmlformats-officedocument.oleObject"/>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4" d="100"/>
          <a:sy n="84" d="100"/>
        </p:scale>
        <p:origin x="581" y="8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openxmlformats.org/officeDocument/2006/relationships/oleObject" Target="../embeddings/oleObject1.bin"/><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embeddings/oleObject2.bin"/><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15"/>
      <c:rotY val="20"/>
      <c:depthPercent val="100"/>
      <c:rAngAx val="1"/>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bar3DChart>
        <c:barDir val="col"/>
        <c:grouping val="clustered"/>
        <c:varyColors val="0"/>
        <c:ser>
          <c:idx val="0"/>
          <c:order val="0"/>
          <c:tx>
            <c:v>Control group</c:v>
          </c:tx>
          <c:spPr>
            <a:solidFill>
              <a:schemeClr val="accent1"/>
            </a:solidFill>
            <a:ln>
              <a:noFill/>
            </a:ln>
            <a:effectLst/>
            <a:sp3d/>
          </c:spPr>
          <c:invertIfNegative val="0"/>
          <c:cat>
            <c:strLit>
              <c:ptCount val="1"/>
              <c:pt idx="0">
                <c:v>Number of patients</c:v>
              </c:pt>
            </c:strLit>
          </c:cat>
          <c:val>
            <c:numLit>
              <c:formatCode>General</c:formatCode>
              <c:ptCount val="1"/>
              <c:pt idx="0">
                <c:v>54</c:v>
              </c:pt>
            </c:numLit>
          </c:val>
          <c:extLst>
            <c:ext xmlns:c16="http://schemas.microsoft.com/office/drawing/2014/chart" uri="{C3380CC4-5D6E-409C-BE32-E72D297353CC}">
              <c16:uniqueId val="{00000000-D884-4510-B7A4-8A9E6DEE9DBE}"/>
            </c:ext>
          </c:extLst>
        </c:ser>
        <c:ser>
          <c:idx val="1"/>
          <c:order val="1"/>
          <c:tx>
            <c:v>Fast track extubation group</c:v>
          </c:tx>
          <c:spPr>
            <a:solidFill>
              <a:schemeClr val="accent2"/>
            </a:solidFill>
            <a:ln>
              <a:noFill/>
            </a:ln>
            <a:effectLst/>
            <a:sp3d/>
          </c:spPr>
          <c:invertIfNegative val="0"/>
          <c:cat>
            <c:strLit>
              <c:ptCount val="1"/>
              <c:pt idx="0">
                <c:v>Number of patients</c:v>
              </c:pt>
            </c:strLit>
          </c:cat>
          <c:val>
            <c:numLit>
              <c:formatCode>General</c:formatCode>
              <c:ptCount val="1"/>
              <c:pt idx="0">
                <c:v>46</c:v>
              </c:pt>
            </c:numLit>
          </c:val>
          <c:extLst>
            <c:ext xmlns:c16="http://schemas.microsoft.com/office/drawing/2014/chart" uri="{C3380CC4-5D6E-409C-BE32-E72D297353CC}">
              <c16:uniqueId val="{00000001-D884-4510-B7A4-8A9E6DEE9DBE}"/>
            </c:ext>
          </c:extLst>
        </c:ser>
        <c:dLbls>
          <c:showLegendKey val="0"/>
          <c:showVal val="0"/>
          <c:showCatName val="0"/>
          <c:showSerName val="0"/>
          <c:showPercent val="0"/>
          <c:showBubbleSize val="0"/>
        </c:dLbls>
        <c:gapWidth val="150"/>
        <c:shape val="cylinder"/>
        <c:axId val="-1529377664"/>
        <c:axId val="-1529370048"/>
        <c:axId val="0"/>
      </c:bar3DChart>
      <c:catAx>
        <c:axId val="-1529377664"/>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1529370048"/>
        <c:crosses val="autoZero"/>
        <c:auto val="1"/>
        <c:lblAlgn val="ctr"/>
        <c:lblOffset val="100"/>
        <c:noMultiLvlLbl val="0"/>
      </c:catAx>
      <c:valAx>
        <c:axId val="-1529370048"/>
        <c:scaling>
          <c:orientation val="minMax"/>
          <c:max val="100"/>
          <c:min val="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1529377664"/>
        <c:crosses val="autoZero"/>
        <c:crossBetween val="between"/>
      </c:valAx>
      <c:spPr>
        <a:noFill/>
        <a:ln>
          <a:noFill/>
        </a:ln>
        <a:effectLst/>
      </c:spPr>
    </c:plotArea>
    <c:legend>
      <c:legendPos val="b"/>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cap="none" spc="20" baseline="0">
                <a:solidFill>
                  <a:schemeClr val="tx1">
                    <a:lumMod val="50000"/>
                    <a:lumOff val="50000"/>
                  </a:schemeClr>
                </a:solidFill>
                <a:latin typeface="+mn-lt"/>
                <a:ea typeface="+mn-ea"/>
                <a:cs typeface="+mn-cs"/>
              </a:defRPr>
            </a:pPr>
            <a:r>
              <a:rPr lang="en-US"/>
              <a:t>Mean extubation time</a:t>
            </a:r>
          </a:p>
        </c:rich>
      </c:tx>
      <c:layout/>
      <c:overlay val="0"/>
      <c:spPr>
        <a:noFill/>
        <a:ln>
          <a:noFill/>
        </a:ln>
        <a:effectLst/>
      </c:spPr>
      <c:txPr>
        <a:bodyPr rot="0" spcFirstLastPara="1" vertOverflow="ellipsis" vert="horz" wrap="square" anchor="ctr" anchorCtr="1"/>
        <a:lstStyle/>
        <a:p>
          <a:pPr>
            <a:defRPr sz="1862" b="0" i="0" u="none" strike="noStrike" kern="1200" cap="none" spc="20" baseline="0">
              <a:solidFill>
                <a:schemeClr val="tx1">
                  <a:lumMod val="50000"/>
                  <a:lumOff val="50000"/>
                </a:schemeClr>
              </a:solidFill>
              <a:latin typeface="+mn-lt"/>
              <a:ea typeface="+mn-ea"/>
              <a:cs typeface="+mn-cs"/>
            </a:defRPr>
          </a:pPr>
          <a:endParaRPr lang="en-US"/>
        </a:p>
      </c:txPr>
    </c:title>
    <c:autoTitleDeleted val="0"/>
    <c:view3D>
      <c:rotX val="15"/>
      <c:rotY val="20"/>
      <c:depthPercent val="100"/>
      <c:rAngAx val="1"/>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bar3DChart>
        <c:barDir val="bar"/>
        <c:grouping val="clustered"/>
        <c:varyColors val="0"/>
        <c:ser>
          <c:idx val="0"/>
          <c:order val="0"/>
          <c:tx>
            <c:v>Control group</c:v>
          </c:tx>
          <c:spPr>
            <a:gradFill rotWithShape="1">
              <a:gsLst>
                <a:gs pos="0">
                  <a:schemeClr val="accent1">
                    <a:tint val="65000"/>
                    <a:lumMod val="110000"/>
                  </a:schemeClr>
                </a:gs>
                <a:gs pos="88000">
                  <a:schemeClr val="accent1">
                    <a:tint val="90000"/>
                  </a:schemeClr>
                </a:gs>
              </a:gsLst>
              <a:lin ang="5400000" scaled="0"/>
            </a:gradFill>
            <a:ln w="9525" cap="flat" cmpd="sng" algn="ctr">
              <a:solidFill>
                <a:schemeClr val="accent1">
                  <a:shade val="95000"/>
                </a:schemeClr>
              </a:solidFill>
              <a:round/>
            </a:ln>
            <a:effectLst/>
            <a:sp3d contourW="9525">
              <a:contourClr>
                <a:schemeClr val="accent1">
                  <a:shade val="95000"/>
                </a:schemeClr>
              </a:contourClr>
            </a:sp3d>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50000"/>
                        <a:lumOff val="50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tx1">
                          <a:lumMod val="35000"/>
                          <a:lumOff val="65000"/>
                        </a:schemeClr>
                      </a:solidFill>
                    </a:ln>
                    <a:effectLst/>
                  </c:spPr>
                </c15:leaderLines>
              </c:ext>
            </c:extLst>
          </c:dLbls>
          <c:cat>
            <c:strLit>
              <c:ptCount val="1"/>
              <c:pt idx="0">
                <c:v>Median extubation time</c:v>
              </c:pt>
            </c:strLit>
          </c:cat>
          <c:val>
            <c:numLit>
              <c:formatCode>General</c:formatCode>
              <c:ptCount val="1"/>
              <c:pt idx="0">
                <c:v>503</c:v>
              </c:pt>
            </c:numLit>
          </c:val>
          <c:extLst>
            <c:ext xmlns:c16="http://schemas.microsoft.com/office/drawing/2014/chart" uri="{C3380CC4-5D6E-409C-BE32-E72D297353CC}">
              <c16:uniqueId val="{00000000-041B-4DEE-B40C-27C7F7B247B3}"/>
            </c:ext>
          </c:extLst>
        </c:ser>
        <c:ser>
          <c:idx val="1"/>
          <c:order val="1"/>
          <c:tx>
            <c:v>Fast track extubation group</c:v>
          </c:tx>
          <c:spPr>
            <a:gradFill rotWithShape="1">
              <a:gsLst>
                <a:gs pos="0">
                  <a:schemeClr val="accent2">
                    <a:tint val="65000"/>
                    <a:lumMod val="110000"/>
                  </a:schemeClr>
                </a:gs>
                <a:gs pos="88000">
                  <a:schemeClr val="accent2">
                    <a:tint val="90000"/>
                  </a:schemeClr>
                </a:gs>
              </a:gsLst>
              <a:lin ang="5400000" scaled="0"/>
            </a:gradFill>
            <a:ln w="9525" cap="flat" cmpd="sng" algn="ctr">
              <a:solidFill>
                <a:schemeClr val="accent2">
                  <a:shade val="95000"/>
                </a:schemeClr>
              </a:solidFill>
              <a:round/>
            </a:ln>
            <a:effectLst/>
            <a:sp3d contourW="9525">
              <a:contourClr>
                <a:schemeClr val="accent2">
                  <a:shade val="95000"/>
                </a:schemeClr>
              </a:contourClr>
            </a:sp3d>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50000"/>
                        <a:lumOff val="50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tx1">
                          <a:lumMod val="35000"/>
                          <a:lumOff val="65000"/>
                        </a:schemeClr>
                      </a:solidFill>
                    </a:ln>
                    <a:effectLst/>
                  </c:spPr>
                </c15:leaderLines>
              </c:ext>
            </c:extLst>
          </c:dLbls>
          <c:cat>
            <c:strLit>
              <c:ptCount val="1"/>
              <c:pt idx="0">
                <c:v>Median extubation time</c:v>
              </c:pt>
            </c:strLit>
          </c:cat>
          <c:val>
            <c:numLit>
              <c:formatCode>General</c:formatCode>
              <c:ptCount val="1"/>
              <c:pt idx="0">
                <c:v>326</c:v>
              </c:pt>
            </c:numLit>
          </c:val>
          <c:extLst>
            <c:ext xmlns:c16="http://schemas.microsoft.com/office/drawing/2014/chart" uri="{C3380CC4-5D6E-409C-BE32-E72D297353CC}">
              <c16:uniqueId val="{00000001-041B-4DEE-B40C-27C7F7B247B3}"/>
            </c:ext>
          </c:extLst>
        </c:ser>
        <c:dLbls>
          <c:showLegendKey val="0"/>
          <c:showVal val="1"/>
          <c:showCatName val="0"/>
          <c:showSerName val="0"/>
          <c:showPercent val="0"/>
          <c:showBubbleSize val="0"/>
        </c:dLbls>
        <c:gapWidth val="150"/>
        <c:shape val="cylinder"/>
        <c:axId val="-1529373312"/>
        <c:axId val="-1529369504"/>
        <c:axId val="0"/>
      </c:bar3DChart>
      <c:catAx>
        <c:axId val="-1529373312"/>
        <c:scaling>
          <c:orientation val="minMax"/>
        </c:scaling>
        <c:delete val="0"/>
        <c:axPos val="l"/>
        <c:numFmt formatCode="General" sourceLinked="0"/>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50000"/>
                    <a:lumOff val="50000"/>
                  </a:schemeClr>
                </a:solidFill>
                <a:latin typeface="+mn-lt"/>
                <a:ea typeface="+mn-ea"/>
                <a:cs typeface="+mn-cs"/>
              </a:defRPr>
            </a:pPr>
            <a:endParaRPr lang="en-US"/>
          </a:p>
        </c:txPr>
        <c:crossAx val="-1529369504"/>
        <c:crosses val="autoZero"/>
        <c:auto val="1"/>
        <c:lblAlgn val="ctr"/>
        <c:lblOffset val="100"/>
        <c:noMultiLvlLbl val="0"/>
      </c:catAx>
      <c:valAx>
        <c:axId val="-1529369504"/>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50000"/>
                    <a:lumOff val="50000"/>
                  </a:schemeClr>
                </a:solidFill>
                <a:latin typeface="+mn-lt"/>
                <a:ea typeface="+mn-ea"/>
                <a:cs typeface="+mn-cs"/>
              </a:defRPr>
            </a:pPr>
            <a:endParaRPr lang="en-US"/>
          </a:p>
        </c:txPr>
        <c:crossAx val="-1529373312"/>
        <c:crosses val="autoZero"/>
        <c:crossBetween val="between"/>
      </c:valAx>
      <c:spPr>
        <a:noFill/>
        <a:ln>
          <a:noFill/>
        </a:ln>
        <a:effectLst/>
      </c:spPr>
    </c:plotArea>
    <c:legend>
      <c:legendPos val="b"/>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50000"/>
                  <a:lumOff val="50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8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89">
  <cs:axisTitle>
    <cs:lnRef idx="0"/>
    <cs:fillRef idx="0"/>
    <cs:effectRef idx="0"/>
    <cs:fontRef idx="minor">
      <a:schemeClr val="tx1">
        <a:lumMod val="50000"/>
        <a:lumOff val="50000"/>
      </a:schemeClr>
    </cs:fontRef>
    <cs:defRPr sz="1197" kern="1200" cap="all"/>
  </cs:axisTitle>
  <cs:categoryAxis>
    <cs:lnRef idx="0"/>
    <cs:fillRef idx="0"/>
    <cs:effectRef idx="0"/>
    <cs:fontRef idx="minor">
      <a:schemeClr val="tx1">
        <a:lumMod val="50000"/>
        <a:lumOff val="50000"/>
      </a:schemeClr>
    </cs:fontRef>
    <cs:defRPr sz="1197"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50000"/>
        <a:lumOff val="50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styleClr val="auto"/>
    </cs:lnRef>
    <cs:fillRef idx="2">
      <cs:styleClr val="auto"/>
    </cs:fillRef>
    <cs:effectRef idx="1"/>
    <cs:fontRef idx="minor">
      <a:schemeClr val="dk1"/>
    </cs:fontRef>
    <cs:spPr>
      <a:ln w="9525" cap="flat" cmpd="sng" algn="ctr">
        <a:solidFill>
          <a:schemeClr val="phClr">
            <a:shade val="95000"/>
          </a:schemeClr>
        </a:solidFill>
        <a:round/>
      </a:ln>
    </cs:spPr>
  </cs:dataPoint>
  <cs:dataPoint3D>
    <cs:lnRef idx="0">
      <cs:styleClr val="auto"/>
    </cs:lnRef>
    <cs:fillRef idx="2">
      <cs:styleClr val="auto"/>
    </cs:fillRef>
    <cs:effectRef idx="1"/>
    <cs:fontRef idx="minor">
      <a:schemeClr val="dk1"/>
    </cs:fontRef>
    <cs:spPr>
      <a:ln w="9525" cap="flat" cmpd="sng" algn="ctr">
        <a:solidFill>
          <a:schemeClr val="phClr">
            <a:shade val="95000"/>
          </a:schemeClr>
        </a:solidFill>
        <a:round/>
      </a:ln>
    </cs:spPr>
  </cs:dataPoint3D>
  <cs:dataPointLine>
    <cs:lnRef idx="0">
      <cs:styleClr val="auto"/>
    </cs:lnRef>
    <cs:fillRef idx="2">
      <cs:styleClr val="auto"/>
    </cs:fillRef>
    <cs:effectRef idx="1"/>
    <cs:fontRef idx="minor">
      <a:schemeClr val="dk1"/>
    </cs:fontRef>
    <cs:spPr>
      <a:ln w="15875" cap="rnd">
        <a:solidFill>
          <a:schemeClr val="phClr"/>
        </a:solidFill>
        <a:round/>
      </a:ln>
    </cs:spPr>
  </cs:dataPointLine>
  <cs:dataPointMarker>
    <cs:lnRef idx="0">
      <cs:styleClr val="auto"/>
    </cs:lnRef>
    <cs:fillRef idx="2">
      <cs:styleClr val="auto"/>
    </cs:fillRef>
    <cs:effectRef idx="1"/>
    <cs:fontRef idx="minor">
      <a:schemeClr val="dk1"/>
    </cs:fontRef>
    <cs:spPr>
      <a:ln w="9525" cap="flat" cmpd="sng" algn="ctr">
        <a:solidFill>
          <a:schemeClr val="phClr">
            <a:shade val="95000"/>
          </a:schemeClr>
        </a:solidFill>
        <a:round/>
      </a:ln>
    </cs:spPr>
  </cs:dataPointMarker>
  <cs:dataPointMarkerLayout symbol="circle" size="4"/>
  <cs:dataPointWireframe>
    <cs:lnRef idx="0">
      <cs:styleClr val="auto"/>
    </cs:lnRef>
    <cs:fillRef idx="2"/>
    <cs:effectRef idx="0"/>
    <cs:fontRef idx="minor">
      <a:schemeClr val="dk1"/>
    </cs:fontRef>
    <cs:spPr>
      <a:ln w="9525" cap="rnd">
        <a:solidFill>
          <a:schemeClr val="phClr"/>
        </a:solidFill>
        <a:round/>
      </a:ln>
    </cs:spPr>
  </cs:dataPointWireframe>
  <cs:dataTable>
    <cs:lnRef idx="0"/>
    <cs:fillRef idx="0"/>
    <cs:effectRef idx="0"/>
    <cs:fontRef idx="minor">
      <a:schemeClr val="tx1">
        <a:lumMod val="50000"/>
        <a:lumOff val="50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50000"/>
            <a:lumOff val="50000"/>
          </a:schemeClr>
        </a:solidFill>
      </a:ln>
    </cs:spPr>
  </cs:downBar>
  <cs:dropLine>
    <cs:lnRef idx="0"/>
    <cs:fillRef idx="0"/>
    <cs:effectRef idx="0"/>
    <cs:fontRef idx="minor">
      <a:schemeClr val="dk1"/>
    </cs:fontRef>
    <cs:spPr>
      <a:ln w="9525">
        <a:solidFill>
          <a:schemeClr val="tx1">
            <a:lumMod val="35000"/>
            <a:lumOff val="65000"/>
          </a:schemeClr>
        </a:solidFill>
        <a:prstDash val="dash"/>
      </a:ln>
    </cs:spPr>
  </cs:dropLine>
  <cs:errorBar>
    <cs:lnRef idx="0"/>
    <cs:fillRef idx="0"/>
    <cs:effectRef idx="0"/>
    <cs:fontRef idx="minor">
      <a:schemeClr val="dk1"/>
    </cs:fontRef>
    <cs:spPr>
      <a:ln w="9525">
        <a:solidFill>
          <a:schemeClr val="tx1">
            <a:lumMod val="50000"/>
            <a:lumOff val="50000"/>
          </a:schemeClr>
        </a:solidFill>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50000"/>
            <a:lumOff val="50000"/>
          </a:schemeClr>
        </a:solidFill>
        <a:prstDash val="dash"/>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50000"/>
        <a:lumOff val="50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50000"/>
        <a:lumOff val="50000"/>
      </a:schemeClr>
    </cs:fontRef>
    <cs:defRPr sz="1197" kern="1200"/>
  </cs:seriesAxis>
  <cs:seriesLine>
    <cs:lnRef idx="0"/>
    <cs:fillRef idx="0"/>
    <cs:effectRef idx="0"/>
    <cs:fontRef idx="minor">
      <a:schemeClr val="dk1"/>
    </cs:fontRef>
    <cs:spPr>
      <a:ln w="9525">
        <a:solidFill>
          <a:schemeClr val="tx1">
            <a:lumMod val="35000"/>
            <a:lumOff val="65000"/>
          </a:schemeClr>
        </a:solidFill>
        <a:prstDash val="dash"/>
      </a:ln>
    </cs:spPr>
  </cs:seriesLine>
  <cs:title>
    <cs:lnRef idx="0"/>
    <cs:fillRef idx="0"/>
    <cs:effectRef idx="0"/>
    <cs:fontRef idx="minor">
      <a:schemeClr val="tx1">
        <a:lumMod val="50000"/>
        <a:lumOff val="50000"/>
      </a:schemeClr>
    </cs:fontRef>
    <cs:defRPr sz="1862" kern="1200" cap="none" spc="20" baseline="0"/>
  </cs:title>
  <cs:trendline>
    <cs:lnRef idx="0">
      <cs:styleClr val="auto"/>
    </cs:lnRef>
    <cs:fillRef idx="2"/>
    <cs:effectRef idx="0"/>
    <cs:fontRef idx="minor">
      <a:schemeClr val="dk1"/>
    </cs:fontRef>
    <cs:spPr>
      <a:ln w="9525" cap="rnd">
        <a:solidFill>
          <a:schemeClr val="phClr"/>
        </a:solidFill>
      </a:ln>
    </cs:spPr>
  </cs:trendline>
  <cs:trendlineLabel>
    <cs:lnRef idx="0"/>
    <cs:fillRef idx="0"/>
    <cs:effectRef idx="0"/>
    <cs:fontRef idx="minor">
      <a:schemeClr val="tx1">
        <a:lumMod val="50000"/>
        <a:lumOff val="50000"/>
      </a:schemeClr>
    </cs:fontRef>
    <cs:defRPr sz="1197" kern="1200"/>
  </cs:trendlineLabel>
  <cs:upBar>
    <cs:lnRef idx="0"/>
    <cs:fillRef idx="0"/>
    <cs:effectRef idx="0"/>
    <cs:fontRef idx="minor">
      <a:schemeClr val="dk1"/>
    </cs:fontRef>
    <cs:spPr>
      <a:solidFill>
        <a:schemeClr val="lt1"/>
      </a:solidFill>
      <a:ln w="9525">
        <a:solidFill>
          <a:schemeClr val="tx1">
            <a:lumMod val="50000"/>
            <a:lumOff val="50000"/>
          </a:schemeClr>
        </a:solidFill>
      </a:ln>
    </cs:spPr>
  </cs:upBar>
  <cs:valueAxis>
    <cs:lnRef idx="0"/>
    <cs:fillRef idx="0"/>
    <cs:effectRef idx="0"/>
    <cs:fontRef idx="minor">
      <a:schemeClr val="tx1">
        <a:lumMod val="50000"/>
        <a:lumOff val="50000"/>
      </a:schemeClr>
    </cs:fontRef>
    <cs:defRPr sz="1197" kern="1200"/>
  </cs:valueAxis>
  <cs:wall>
    <cs:lnRef idx="0"/>
    <cs:fillRef idx="0"/>
    <cs:effectRef idx="0"/>
    <cs:fontRef idx="minor">
      <a:schemeClr val="dk1"/>
    </cs:fontRef>
  </cs:wall>
</cs:chartStyl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8" name="Group 7"/>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4/1/2023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4/1/2023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4/1/2023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4/1/2023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4/1/2023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4/1/2023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4/1/2023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grpSp>
        <p:nvGrpSpPr>
          <p:cNvPr id="8" name="Group 7"/>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4/1/2023</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828800" y="1106424"/>
            <a:ext cx="8549639" cy="2176272"/>
          </a:xfrm>
        </p:spPr>
        <p:txBody>
          <a:bodyPr/>
          <a:lstStyle/>
          <a:p>
            <a:pPr algn="ctr"/>
            <a:r>
              <a:rPr lang="mk-MK" sz="4000" b="1" dirty="0">
                <a:solidFill>
                  <a:schemeClr val="tx1">
                    <a:lumMod val="65000"/>
                  </a:schemeClr>
                </a:solidFill>
              </a:rPr>
              <a:t>F</a:t>
            </a:r>
            <a:r>
              <a:rPr lang="en-US" sz="4000" b="1" dirty="0">
                <a:solidFill>
                  <a:schemeClr val="tx1">
                    <a:lumMod val="65000"/>
                  </a:schemeClr>
                </a:solidFill>
              </a:rPr>
              <a:t>AST TRACK EXTUBATION REDUCES COMPLICATIONS FOLLOWING CARDIAC SURGERY</a:t>
            </a:r>
            <a:endParaRPr lang="en-US" sz="4000" dirty="0">
              <a:solidFill>
                <a:schemeClr val="tx1">
                  <a:lumMod val="65000"/>
                </a:schemeClr>
              </a:solidFill>
            </a:endParaRPr>
          </a:p>
        </p:txBody>
      </p:sp>
      <p:sp>
        <p:nvSpPr>
          <p:cNvPr id="3" name="Subtitle 2"/>
          <p:cNvSpPr>
            <a:spLocks noGrp="1"/>
          </p:cNvSpPr>
          <p:nvPr>
            <p:ph type="subTitle" idx="1"/>
          </p:nvPr>
        </p:nvSpPr>
        <p:spPr>
          <a:xfrm>
            <a:off x="2157984" y="3694176"/>
            <a:ext cx="7823685" cy="1636436"/>
          </a:xfrm>
        </p:spPr>
        <p:txBody>
          <a:bodyPr>
            <a:normAutofit fontScale="92500"/>
          </a:bodyPr>
          <a:lstStyle/>
          <a:p>
            <a:r>
              <a:rPr lang="en-US" b="1" dirty="0" err="1">
                <a:solidFill>
                  <a:schemeClr val="tx1">
                    <a:lumMod val="65000"/>
                  </a:schemeClr>
                </a:solidFill>
              </a:rPr>
              <a:t>Stefanovski</a:t>
            </a:r>
            <a:r>
              <a:rPr lang="en-US" b="1" dirty="0">
                <a:solidFill>
                  <a:schemeClr val="tx1">
                    <a:lumMod val="65000"/>
                  </a:schemeClr>
                </a:solidFill>
              </a:rPr>
              <a:t> I.</a:t>
            </a:r>
            <a:r>
              <a:rPr lang="en-US" b="1" baseline="30000" dirty="0">
                <a:solidFill>
                  <a:schemeClr val="tx1">
                    <a:lumMod val="65000"/>
                  </a:schemeClr>
                </a:solidFill>
              </a:rPr>
              <a:t>1 </a:t>
            </a:r>
            <a:endParaRPr lang="en-US" dirty="0">
              <a:solidFill>
                <a:schemeClr val="tx1">
                  <a:lumMod val="65000"/>
                </a:schemeClr>
              </a:solidFill>
            </a:endParaRPr>
          </a:p>
          <a:p>
            <a:r>
              <a:rPr lang="mk-MK" baseline="30000" dirty="0" smtClean="0">
                <a:solidFill>
                  <a:schemeClr val="tx1">
                    <a:lumMod val="65000"/>
                  </a:schemeClr>
                </a:solidFill>
              </a:rPr>
              <a:t>1 </a:t>
            </a:r>
            <a:r>
              <a:rPr lang="mk-MK" dirty="0">
                <a:solidFill>
                  <a:schemeClr val="tx1">
                    <a:lumMod val="65000"/>
                  </a:schemeClr>
                </a:solidFill>
              </a:rPr>
              <a:t>Department of Cardiac Surgery, Acibadem Sistina Hospital, </a:t>
            </a:r>
            <a:r>
              <a:rPr lang="mk-MK" dirty="0" smtClean="0">
                <a:solidFill>
                  <a:schemeClr val="tx1">
                    <a:lumMod val="65000"/>
                  </a:schemeClr>
                </a:solidFill>
              </a:rPr>
              <a:t>Skopje,</a:t>
            </a:r>
            <a:endParaRPr lang="en-US" dirty="0" smtClean="0">
              <a:solidFill>
                <a:schemeClr val="tx1">
                  <a:lumMod val="65000"/>
                </a:schemeClr>
              </a:solidFill>
            </a:endParaRPr>
          </a:p>
          <a:p>
            <a:r>
              <a:rPr lang="mk-MK" dirty="0" smtClean="0">
                <a:solidFill>
                  <a:schemeClr val="tx1">
                    <a:lumMod val="65000"/>
                  </a:schemeClr>
                </a:solidFill>
              </a:rPr>
              <a:t>Macedonia</a:t>
            </a:r>
            <a:endParaRPr lang="en-US" dirty="0">
              <a:solidFill>
                <a:schemeClr val="tx1">
                  <a:lumMod val="65000"/>
                </a:schemeClr>
              </a:solidFill>
            </a:endParaRPr>
          </a:p>
          <a:p>
            <a:r>
              <a:rPr lang="en-US" dirty="0">
                <a:solidFill>
                  <a:schemeClr val="tx1">
                    <a:lumMod val="65000"/>
                  </a:schemeClr>
                </a:solidFill>
              </a:rPr>
              <a:t>Corresponding author: ivica.stefanovski.treciciklus@student.med.unibl.org</a:t>
            </a:r>
          </a:p>
        </p:txBody>
      </p:sp>
    </p:spTree>
    <p:extLst>
      <p:ext uri="{BB962C8B-B14F-4D97-AF65-F5344CB8AC3E}">
        <p14:creationId xmlns:p14="http://schemas.microsoft.com/office/powerpoint/2010/main" val="41900390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mk-MK" sz="4000" b="1" dirty="0">
                <a:solidFill>
                  <a:schemeClr val="tx1">
                    <a:lumMod val="65000"/>
                  </a:schemeClr>
                </a:solidFill>
              </a:rPr>
              <a:t>Introduction</a:t>
            </a:r>
            <a:r>
              <a:rPr lang="en-US" dirty="0"/>
              <a:t/>
            </a:r>
            <a:br>
              <a:rPr lang="en-US" dirty="0"/>
            </a:br>
            <a:endParaRPr lang="en-US" dirty="0"/>
          </a:p>
        </p:txBody>
      </p:sp>
      <p:sp>
        <p:nvSpPr>
          <p:cNvPr id="3" name="Content Placeholder 2"/>
          <p:cNvSpPr>
            <a:spLocks noGrp="1"/>
          </p:cNvSpPr>
          <p:nvPr>
            <p:ph idx="1"/>
          </p:nvPr>
        </p:nvSpPr>
        <p:spPr/>
        <p:txBody>
          <a:bodyPr>
            <a:normAutofit lnSpcReduction="10000"/>
          </a:bodyPr>
          <a:lstStyle/>
          <a:p>
            <a:r>
              <a:rPr lang="mk-MK" sz="2400" dirty="0">
                <a:solidFill>
                  <a:schemeClr val="tx1">
                    <a:lumMod val="65000"/>
                  </a:schemeClr>
                </a:solidFill>
              </a:rPr>
              <a:t>Patients undergoing heart surgery experience a sprectrum of pulmonary dysfunction following heart surgery. </a:t>
            </a:r>
            <a:endParaRPr lang="en-US" sz="2400" dirty="0" smtClean="0">
              <a:solidFill>
                <a:schemeClr val="tx1">
                  <a:lumMod val="65000"/>
                </a:schemeClr>
              </a:solidFill>
            </a:endParaRPr>
          </a:p>
          <a:p>
            <a:r>
              <a:rPr lang="mk-MK" sz="2400" dirty="0">
                <a:solidFill>
                  <a:schemeClr val="tx1">
                    <a:lumMod val="65000"/>
                  </a:schemeClr>
                </a:solidFill>
              </a:rPr>
              <a:t>Stable patients with a normal mental status can often be extubated in the operating room or within a few hours following arrival in the intensive care unit. </a:t>
            </a:r>
            <a:endParaRPr lang="en-US" sz="2400" dirty="0" smtClean="0">
              <a:solidFill>
                <a:schemeClr val="tx1">
                  <a:lumMod val="65000"/>
                </a:schemeClr>
              </a:solidFill>
            </a:endParaRPr>
          </a:p>
          <a:p>
            <a:r>
              <a:rPr lang="mk-MK" sz="2400" dirty="0">
                <a:solidFill>
                  <a:schemeClr val="tx1">
                    <a:lumMod val="65000"/>
                  </a:schemeClr>
                </a:solidFill>
              </a:rPr>
              <a:t>Prolonged mechanical ventilatory support is a source of significant morbidity and mortality</a:t>
            </a:r>
            <a:r>
              <a:rPr lang="mk-MK" sz="2400" dirty="0" smtClean="0">
                <a:solidFill>
                  <a:schemeClr val="tx1">
                    <a:lumMod val="65000"/>
                  </a:schemeClr>
                </a:solidFill>
              </a:rPr>
              <a:t>.</a:t>
            </a:r>
            <a:r>
              <a:rPr lang="mk-MK" sz="2400" dirty="0">
                <a:solidFill>
                  <a:schemeClr val="tx1">
                    <a:lumMod val="65000"/>
                  </a:schemeClr>
                </a:solidFill>
              </a:rPr>
              <a:t> Minimizing barotrauma has been shown to improve outcomes both in patients with severe lung injury and in those with more normal lung function</a:t>
            </a:r>
            <a:endParaRPr lang="en-US" sz="2400" dirty="0" smtClean="0">
              <a:solidFill>
                <a:schemeClr val="tx1">
                  <a:lumMod val="65000"/>
                </a:schemeClr>
              </a:solidFill>
            </a:endParaRPr>
          </a:p>
          <a:p>
            <a:endParaRPr lang="en-US" sz="2400" dirty="0">
              <a:solidFill>
                <a:schemeClr val="accent1"/>
              </a:solidFill>
            </a:endParaRPr>
          </a:p>
        </p:txBody>
      </p:sp>
    </p:spTree>
    <p:extLst>
      <p:ext uri="{BB962C8B-B14F-4D97-AF65-F5344CB8AC3E}">
        <p14:creationId xmlns:p14="http://schemas.microsoft.com/office/powerpoint/2010/main" val="16302949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60120" y="1773935"/>
            <a:ext cx="8313882" cy="4267427"/>
          </a:xfrm>
        </p:spPr>
        <p:txBody>
          <a:bodyPr/>
          <a:lstStyle/>
          <a:p>
            <a:r>
              <a:rPr lang="mk-MK" sz="2400" dirty="0">
                <a:solidFill>
                  <a:schemeClr val="tx1">
                    <a:lumMod val="65000"/>
                  </a:schemeClr>
                </a:solidFill>
              </a:rPr>
              <a:t>Delayed extubation increases the risk of ventilator-acquired pneumonia, delays rehabilitation and increases </a:t>
            </a:r>
            <a:r>
              <a:rPr lang="mk-MK" sz="2400" dirty="0" smtClean="0">
                <a:solidFill>
                  <a:schemeClr val="tx1">
                    <a:lumMod val="65000"/>
                  </a:schemeClr>
                </a:solidFill>
              </a:rPr>
              <a:t>cost.</a:t>
            </a:r>
            <a:endParaRPr lang="en-US" sz="2400" dirty="0" smtClean="0">
              <a:solidFill>
                <a:schemeClr val="tx1">
                  <a:lumMod val="65000"/>
                </a:schemeClr>
              </a:solidFill>
            </a:endParaRPr>
          </a:p>
          <a:p>
            <a:endParaRPr lang="en-US" sz="2400" dirty="0" smtClean="0">
              <a:solidFill>
                <a:schemeClr val="tx1">
                  <a:lumMod val="65000"/>
                </a:schemeClr>
              </a:solidFill>
            </a:endParaRPr>
          </a:p>
          <a:p>
            <a:r>
              <a:rPr lang="mk-MK" sz="2400" dirty="0">
                <a:solidFill>
                  <a:schemeClr val="tx1">
                    <a:lumMod val="65000"/>
                  </a:schemeClr>
                </a:solidFill>
              </a:rPr>
              <a:t>The Society of Thoracic Surgeons (STS) promotes the use of extubation within 6 hours after cardiac surgery as a quality of care benchmark. A team-based approach would reduce time to extubation in such </a:t>
            </a:r>
            <a:r>
              <a:rPr lang="mk-MK" sz="2400" dirty="0" smtClean="0">
                <a:solidFill>
                  <a:schemeClr val="tx1">
                    <a:lumMod val="65000"/>
                  </a:schemeClr>
                </a:solidFill>
              </a:rPr>
              <a:t>manner.</a:t>
            </a:r>
            <a:endParaRPr lang="en-US" sz="2400" dirty="0">
              <a:solidFill>
                <a:schemeClr val="tx1">
                  <a:lumMod val="65000"/>
                </a:schemeClr>
              </a:solidFill>
            </a:endParaRPr>
          </a:p>
          <a:p>
            <a:endParaRPr lang="en-US" sz="2400" dirty="0" smtClean="0">
              <a:solidFill>
                <a:schemeClr val="tx1">
                  <a:lumMod val="65000"/>
                </a:schemeClr>
              </a:solidFill>
            </a:endParaRPr>
          </a:p>
          <a:p>
            <a:endParaRPr lang="en-US" sz="2400" dirty="0">
              <a:solidFill>
                <a:schemeClr val="tx1">
                  <a:lumMod val="65000"/>
                </a:schemeClr>
              </a:solidFill>
            </a:endParaRPr>
          </a:p>
          <a:p>
            <a:endParaRPr lang="en-US" dirty="0"/>
          </a:p>
        </p:txBody>
      </p:sp>
    </p:spTree>
    <p:extLst>
      <p:ext uri="{BB962C8B-B14F-4D97-AF65-F5344CB8AC3E}">
        <p14:creationId xmlns:p14="http://schemas.microsoft.com/office/powerpoint/2010/main" val="33927933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mk-MK" sz="4000" b="1" dirty="0">
                <a:solidFill>
                  <a:schemeClr val="tx1">
                    <a:lumMod val="65000"/>
                  </a:schemeClr>
                </a:solidFill>
              </a:rPr>
              <a:t>Methods</a:t>
            </a:r>
            <a:endParaRPr lang="en-US" sz="4000" dirty="0">
              <a:solidFill>
                <a:schemeClr val="tx1">
                  <a:lumMod val="65000"/>
                </a:schemeClr>
              </a:solidFill>
            </a:endParaRPr>
          </a:p>
        </p:txBody>
      </p:sp>
      <p:sp>
        <p:nvSpPr>
          <p:cNvPr id="3" name="Content Placeholder 2"/>
          <p:cNvSpPr>
            <a:spLocks noGrp="1"/>
          </p:cNvSpPr>
          <p:nvPr>
            <p:ph idx="1"/>
          </p:nvPr>
        </p:nvSpPr>
        <p:spPr/>
        <p:txBody>
          <a:bodyPr>
            <a:normAutofit lnSpcReduction="10000"/>
          </a:bodyPr>
          <a:lstStyle/>
          <a:p>
            <a:r>
              <a:rPr lang="mk-MK" sz="2400" dirty="0">
                <a:solidFill>
                  <a:schemeClr val="tx1">
                    <a:lumMod val="65000"/>
                  </a:schemeClr>
                </a:solidFill>
              </a:rPr>
              <a:t>We studied  100 patients undergoing elective cardiac surgery</a:t>
            </a:r>
            <a:r>
              <a:rPr lang="mk-MK" sz="2400" dirty="0" smtClean="0">
                <a:solidFill>
                  <a:schemeClr val="tx1">
                    <a:lumMod val="65000"/>
                  </a:schemeClr>
                </a:solidFill>
              </a:rPr>
              <a:t>.</a:t>
            </a:r>
            <a:endParaRPr lang="en-US" sz="2400" dirty="0" smtClean="0">
              <a:solidFill>
                <a:schemeClr val="tx1">
                  <a:lumMod val="65000"/>
                </a:schemeClr>
              </a:solidFill>
            </a:endParaRPr>
          </a:p>
          <a:p>
            <a:r>
              <a:rPr lang="mk-MK" sz="2000" dirty="0">
                <a:solidFill>
                  <a:schemeClr val="tx1">
                    <a:lumMod val="65000"/>
                  </a:schemeClr>
                </a:solidFill>
              </a:rPr>
              <a:t>The decision to extubate must take into account the adequacy of oxygenation and ventilation on minimal ventilatory support as well as an estimate of the patient’s ability to manage secretions and protect his or her airway</a:t>
            </a:r>
            <a:r>
              <a:rPr lang="mk-MK" sz="2000" dirty="0" smtClean="0">
                <a:solidFill>
                  <a:schemeClr val="tx1">
                    <a:lumMod val="65000"/>
                  </a:schemeClr>
                </a:solidFill>
              </a:rPr>
              <a:t>.</a:t>
            </a:r>
            <a:endParaRPr lang="en-US" sz="2000" dirty="0" smtClean="0">
              <a:solidFill>
                <a:schemeClr val="tx1">
                  <a:lumMod val="65000"/>
                </a:schemeClr>
              </a:solidFill>
            </a:endParaRPr>
          </a:p>
          <a:p>
            <a:r>
              <a:rPr lang="mk-MK" sz="2000" dirty="0">
                <a:solidFill>
                  <a:schemeClr val="tx1">
                    <a:lumMod val="65000"/>
                  </a:schemeClr>
                </a:solidFill>
              </a:rPr>
              <a:t>Exclusion criterias included ongoing post-oeprative bleeding &gt;100ml per hour, poor left ventricular ejection fraction &lt;30%, signs of post-operative cardiovascular dysfunction, hemodynamic instability with rising inotrope requirements, emergency cases, persistent metabolic acidosis, renal failure patients, prolonged cardiopulmonary bypass times &gt;3 hours, surgery of the aorta.</a:t>
            </a:r>
            <a:endParaRPr lang="en-US" sz="2000" dirty="0">
              <a:solidFill>
                <a:schemeClr val="tx1">
                  <a:lumMod val="65000"/>
                </a:schemeClr>
              </a:solidFill>
            </a:endParaRPr>
          </a:p>
          <a:p>
            <a:endParaRPr lang="en-US" sz="2000" dirty="0">
              <a:solidFill>
                <a:schemeClr val="tx1">
                  <a:lumMod val="65000"/>
                </a:schemeClr>
              </a:solidFill>
            </a:endParaRPr>
          </a:p>
        </p:txBody>
      </p:sp>
    </p:spTree>
    <p:extLst>
      <p:ext uri="{BB962C8B-B14F-4D97-AF65-F5344CB8AC3E}">
        <p14:creationId xmlns:p14="http://schemas.microsoft.com/office/powerpoint/2010/main" val="26934821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mk-MK" sz="4000" b="1" dirty="0">
                <a:solidFill>
                  <a:schemeClr val="tx1">
                    <a:lumMod val="65000"/>
                  </a:schemeClr>
                </a:solidFill>
              </a:rPr>
              <a:t>Methods</a:t>
            </a:r>
            <a:r>
              <a:rPr lang="en-US" dirty="0"/>
              <a:t/>
            </a:r>
            <a:br>
              <a:rPr lang="en-US" dirty="0"/>
            </a:br>
            <a:endParaRPr lang="en-US" dirty="0"/>
          </a:p>
        </p:txBody>
      </p:sp>
      <p:sp>
        <p:nvSpPr>
          <p:cNvPr id="3" name="Content Placeholder 2"/>
          <p:cNvSpPr>
            <a:spLocks noGrp="1"/>
          </p:cNvSpPr>
          <p:nvPr>
            <p:ph idx="1"/>
          </p:nvPr>
        </p:nvSpPr>
        <p:spPr/>
        <p:txBody>
          <a:bodyPr>
            <a:normAutofit/>
          </a:bodyPr>
          <a:lstStyle/>
          <a:p>
            <a:r>
              <a:rPr lang="mk-MK" sz="2000" dirty="0">
                <a:solidFill>
                  <a:schemeClr val="tx1">
                    <a:lumMod val="65000"/>
                  </a:schemeClr>
                </a:solidFill>
              </a:rPr>
              <a:t>The primary outcome measure was time taken to extubate a patient after arrival to the ICU. </a:t>
            </a:r>
            <a:endParaRPr lang="en-US" sz="2000" dirty="0" smtClean="0">
              <a:solidFill>
                <a:schemeClr val="tx1">
                  <a:lumMod val="65000"/>
                </a:schemeClr>
              </a:solidFill>
            </a:endParaRPr>
          </a:p>
          <a:p>
            <a:endParaRPr lang="en-US" sz="2000" dirty="0" smtClean="0">
              <a:solidFill>
                <a:schemeClr val="tx1">
                  <a:lumMod val="65000"/>
                </a:schemeClr>
              </a:solidFill>
            </a:endParaRPr>
          </a:p>
          <a:p>
            <a:endParaRPr lang="en-US" sz="2000" dirty="0">
              <a:solidFill>
                <a:schemeClr val="tx1">
                  <a:lumMod val="65000"/>
                </a:schemeClr>
              </a:solidFill>
            </a:endParaRPr>
          </a:p>
          <a:p>
            <a:r>
              <a:rPr lang="mk-MK" sz="2000" dirty="0">
                <a:solidFill>
                  <a:schemeClr val="tx1">
                    <a:lumMod val="65000"/>
                  </a:schemeClr>
                </a:solidFill>
              </a:rPr>
              <a:t>Secondary outcomes included a prolonged hospital length of stay (PLOS), defined by the STS as greater than 14 days, and reintubation during the postoperative hospitalization. </a:t>
            </a:r>
            <a:endParaRPr lang="en-US" sz="2000" dirty="0">
              <a:solidFill>
                <a:schemeClr val="tx1">
                  <a:lumMod val="65000"/>
                </a:schemeClr>
              </a:solidFill>
            </a:endParaRPr>
          </a:p>
          <a:p>
            <a:endParaRPr lang="en-US" sz="2000" dirty="0">
              <a:solidFill>
                <a:schemeClr val="tx1">
                  <a:lumMod val="65000"/>
                </a:schemeClr>
              </a:solidFill>
            </a:endParaRPr>
          </a:p>
        </p:txBody>
      </p:sp>
    </p:spTree>
    <p:extLst>
      <p:ext uri="{BB962C8B-B14F-4D97-AF65-F5344CB8AC3E}">
        <p14:creationId xmlns:p14="http://schemas.microsoft.com/office/powerpoint/2010/main" val="1457311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mk-MK" sz="4000" b="1" dirty="0">
                <a:solidFill>
                  <a:schemeClr val="tx1">
                    <a:lumMod val="65000"/>
                  </a:schemeClr>
                </a:solidFill>
              </a:rPr>
              <a:t>Results</a:t>
            </a:r>
            <a:r>
              <a:rPr lang="mk-MK" sz="4000" dirty="0">
                <a:solidFill>
                  <a:schemeClr val="tx1">
                    <a:lumMod val="65000"/>
                  </a:schemeClr>
                </a:solidFill>
              </a:rPr>
              <a:t> </a:t>
            </a:r>
            <a:r>
              <a:rPr lang="en-US" dirty="0"/>
              <a:t/>
            </a:r>
            <a:br>
              <a:rPr lang="en-US" dirty="0"/>
            </a:br>
            <a:endParaRPr lang="en-US" dirty="0"/>
          </a:p>
        </p:txBody>
      </p:sp>
      <p:sp>
        <p:nvSpPr>
          <p:cNvPr id="3" name="Content Placeholder 2"/>
          <p:cNvSpPr>
            <a:spLocks noGrp="1"/>
          </p:cNvSpPr>
          <p:nvPr>
            <p:ph idx="1"/>
          </p:nvPr>
        </p:nvSpPr>
        <p:spPr/>
        <p:txBody>
          <a:bodyPr/>
          <a:lstStyle/>
          <a:p>
            <a:r>
              <a:rPr lang="mk-MK" sz="2000" dirty="0">
                <a:solidFill>
                  <a:schemeClr val="tx1">
                    <a:lumMod val="65000"/>
                  </a:schemeClr>
                </a:solidFill>
              </a:rPr>
              <a:t>The icu length of stay was reduced from 2 to 1 days (p&lt;0.001). The reintubation rate was unaffected, with one reintubation in both groups. The ventilator associated pneumonia was 0 in the fast tract protocol group and 2 in the control group (p&lt;0.001)</a:t>
            </a:r>
            <a:r>
              <a:rPr lang="en-US" sz="2000" dirty="0">
                <a:solidFill>
                  <a:schemeClr val="tx1">
                    <a:lumMod val="65000"/>
                  </a:schemeClr>
                </a:solidFill>
              </a:rPr>
              <a:t> (Table 1)</a:t>
            </a:r>
            <a:r>
              <a:rPr lang="mk-MK" sz="2000" dirty="0" smtClean="0">
                <a:solidFill>
                  <a:schemeClr val="tx1">
                    <a:lumMod val="65000"/>
                  </a:schemeClr>
                </a:solidFill>
              </a:rPr>
              <a:t>.</a:t>
            </a:r>
            <a:endParaRPr lang="en-US" sz="2000" dirty="0" smtClean="0">
              <a:solidFill>
                <a:schemeClr val="tx1">
                  <a:lumMod val="65000"/>
                </a:schemeClr>
              </a:solidFill>
            </a:endParaRPr>
          </a:p>
          <a:p>
            <a:endParaRPr lang="en-US" sz="2000" dirty="0">
              <a:solidFill>
                <a:schemeClr val="tx1">
                  <a:lumMod val="65000"/>
                </a:schemeClr>
              </a:solidFill>
            </a:endParaRPr>
          </a:p>
          <a:p>
            <a:r>
              <a:rPr lang="mk-MK" sz="2000" dirty="0">
                <a:solidFill>
                  <a:schemeClr val="tx1">
                    <a:lumMod val="65000"/>
                  </a:schemeClr>
                </a:solidFill>
              </a:rPr>
              <a:t>A total of 54 patients were extubated beyond the 6 hour extubation interval and 46 patients were extubated according the fast extubation protoco</a:t>
            </a:r>
            <a:r>
              <a:rPr lang="en-US" sz="2000" dirty="0">
                <a:solidFill>
                  <a:schemeClr val="tx1">
                    <a:lumMod val="65000"/>
                  </a:schemeClr>
                </a:solidFill>
              </a:rPr>
              <a:t>l (Figure 1)</a:t>
            </a:r>
            <a:r>
              <a:rPr lang="mk-MK" sz="2000" dirty="0">
                <a:solidFill>
                  <a:schemeClr val="tx1">
                    <a:lumMod val="65000"/>
                  </a:schemeClr>
                </a:solidFill>
              </a:rPr>
              <a:t>. No mortality was seen in the both study groups. The median extubation time was lower by 35% in the fast tract extubation group, 503 minutes versus 326 minutes (p&lt;0.001)</a:t>
            </a:r>
            <a:r>
              <a:rPr lang="en-US" sz="2000" dirty="0">
                <a:solidFill>
                  <a:schemeClr val="tx1">
                    <a:lumMod val="65000"/>
                  </a:schemeClr>
                </a:solidFill>
              </a:rPr>
              <a:t> (Figure 2</a:t>
            </a:r>
            <a:r>
              <a:rPr lang="en-US" sz="2000" dirty="0" smtClean="0">
                <a:solidFill>
                  <a:schemeClr val="tx1">
                    <a:lumMod val="65000"/>
                  </a:schemeClr>
                </a:solidFill>
              </a:rPr>
              <a:t>)</a:t>
            </a:r>
            <a:r>
              <a:rPr lang="en-US" sz="2000" dirty="0">
                <a:solidFill>
                  <a:schemeClr val="tx1">
                    <a:lumMod val="65000"/>
                  </a:schemeClr>
                </a:solidFill>
              </a:rPr>
              <a:t>.</a:t>
            </a:r>
            <a:endParaRPr lang="en-US" sz="2000" dirty="0">
              <a:solidFill>
                <a:schemeClr val="tx1">
                  <a:lumMod val="65000"/>
                </a:schemeClr>
              </a:solidFill>
            </a:endParaRPr>
          </a:p>
          <a:p>
            <a:endParaRPr lang="en-US" sz="2000" dirty="0">
              <a:solidFill>
                <a:schemeClr val="tx1">
                  <a:lumMod val="65000"/>
                </a:schemeClr>
              </a:solidFill>
            </a:endParaRPr>
          </a:p>
        </p:txBody>
      </p:sp>
    </p:spTree>
    <p:extLst>
      <p:ext uri="{BB962C8B-B14F-4D97-AF65-F5344CB8AC3E}">
        <p14:creationId xmlns:p14="http://schemas.microsoft.com/office/powerpoint/2010/main" val="332047934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400" i="1" dirty="0">
                <a:solidFill>
                  <a:schemeClr val="tx1">
                    <a:lumMod val="65000"/>
                  </a:schemeClr>
                </a:solidFill>
              </a:rPr>
              <a:t>Table1</a:t>
            </a:r>
            <a:r>
              <a:rPr lang="en-US" sz="2400" dirty="0">
                <a:solidFill>
                  <a:schemeClr val="tx1">
                    <a:lumMod val="65000"/>
                  </a:schemeClr>
                </a:solidFill>
              </a:rPr>
              <a:t>: </a:t>
            </a:r>
            <a:r>
              <a:rPr lang="en-US" sz="2400" i="1" dirty="0">
                <a:solidFill>
                  <a:schemeClr val="tx1">
                    <a:lumMod val="65000"/>
                  </a:schemeClr>
                </a:solidFill>
              </a:rPr>
              <a:t>Results for median </a:t>
            </a:r>
            <a:r>
              <a:rPr lang="en-US" sz="2400" i="1" dirty="0" err="1">
                <a:solidFill>
                  <a:schemeClr val="tx1">
                    <a:lumMod val="65000"/>
                  </a:schemeClr>
                </a:solidFill>
              </a:rPr>
              <a:t>extubation</a:t>
            </a:r>
            <a:r>
              <a:rPr lang="en-US" sz="2400" i="1" dirty="0">
                <a:solidFill>
                  <a:schemeClr val="tx1">
                    <a:lumMod val="65000"/>
                  </a:schemeClr>
                </a:solidFill>
              </a:rPr>
              <a:t> time, ICU length of stay, reintubation rate, ventilator associated pneumonia</a:t>
            </a:r>
            <a:endParaRPr lang="en-US" sz="2400" dirty="0">
              <a:solidFill>
                <a:schemeClr val="tx1">
                  <a:lumMod val="65000"/>
                </a:schemeClr>
              </a:solidFill>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868345282"/>
              </p:ext>
            </p:extLst>
          </p:nvPr>
        </p:nvGraphicFramePr>
        <p:xfrm>
          <a:off x="822960" y="2039111"/>
          <a:ext cx="7808976" cy="4073556"/>
        </p:xfrm>
        <a:graphic>
          <a:graphicData uri="http://schemas.openxmlformats.org/drawingml/2006/table">
            <a:tbl>
              <a:tblPr firstRow="1" firstCol="1" bandRow="1">
                <a:tableStyleId>{5C22544A-7EE6-4342-B048-85BDC9FD1C3A}</a:tableStyleId>
              </a:tblPr>
              <a:tblGrid>
                <a:gridCol w="2230727">
                  <a:extLst>
                    <a:ext uri="{9D8B030D-6E8A-4147-A177-3AD203B41FA5}">
                      <a16:colId xmlns:a16="http://schemas.microsoft.com/office/drawing/2014/main" val="3709316250"/>
                    </a:ext>
                  </a:extLst>
                </a:gridCol>
                <a:gridCol w="1786492">
                  <a:extLst>
                    <a:ext uri="{9D8B030D-6E8A-4147-A177-3AD203B41FA5}">
                      <a16:colId xmlns:a16="http://schemas.microsoft.com/office/drawing/2014/main" val="2154480301"/>
                    </a:ext>
                  </a:extLst>
                </a:gridCol>
                <a:gridCol w="2437081">
                  <a:extLst>
                    <a:ext uri="{9D8B030D-6E8A-4147-A177-3AD203B41FA5}">
                      <a16:colId xmlns:a16="http://schemas.microsoft.com/office/drawing/2014/main" val="1590185921"/>
                    </a:ext>
                  </a:extLst>
                </a:gridCol>
                <a:gridCol w="1354676">
                  <a:extLst>
                    <a:ext uri="{9D8B030D-6E8A-4147-A177-3AD203B41FA5}">
                      <a16:colId xmlns:a16="http://schemas.microsoft.com/office/drawing/2014/main" val="571336404"/>
                    </a:ext>
                  </a:extLst>
                </a:gridCol>
              </a:tblGrid>
              <a:tr h="798861">
                <a:tc>
                  <a:txBody>
                    <a:bodyPr/>
                    <a:lstStyle/>
                    <a:p>
                      <a:pPr algn="just">
                        <a:lnSpc>
                          <a:spcPct val="200000"/>
                        </a:lnSpc>
                        <a:spcAft>
                          <a:spcPts val="0"/>
                        </a:spcAft>
                      </a:pPr>
                      <a:r>
                        <a:rPr lang="mk-MK" sz="1200" kern="150" dirty="0">
                          <a:effectLst/>
                        </a:rPr>
                        <a:t>Variable</a:t>
                      </a:r>
                      <a:endParaRPr lang="en-US" sz="1200" kern="150" dirty="0">
                        <a:effectLst/>
                        <a:latin typeface="Times New Roman" panose="02020603050405020304" pitchFamily="18" charset="0"/>
                        <a:ea typeface="SimSun" panose="02010600030101010101" pitchFamily="2" charset="-122"/>
                        <a:cs typeface="Arial" panose="020B0604020202020204" pitchFamily="34" charset="0"/>
                      </a:endParaRPr>
                    </a:p>
                  </a:txBody>
                  <a:tcPr marL="34925" marR="34925" marT="34925" marB="34925">
                    <a:solidFill>
                      <a:schemeClr val="tx2">
                        <a:lumMod val="50000"/>
                      </a:schemeClr>
                    </a:solidFill>
                  </a:tcPr>
                </a:tc>
                <a:tc>
                  <a:txBody>
                    <a:bodyPr/>
                    <a:lstStyle/>
                    <a:p>
                      <a:pPr algn="just">
                        <a:lnSpc>
                          <a:spcPct val="200000"/>
                        </a:lnSpc>
                        <a:spcAft>
                          <a:spcPts val="0"/>
                        </a:spcAft>
                      </a:pPr>
                      <a:r>
                        <a:rPr lang="mk-MK" sz="1200" kern="150" dirty="0">
                          <a:effectLst/>
                        </a:rPr>
                        <a:t>Control group</a:t>
                      </a:r>
                      <a:endParaRPr lang="en-US" sz="1200" kern="150" dirty="0">
                        <a:effectLst/>
                        <a:latin typeface="Times New Roman" panose="02020603050405020304" pitchFamily="18" charset="0"/>
                        <a:ea typeface="SimSun" panose="02010600030101010101" pitchFamily="2" charset="-122"/>
                        <a:cs typeface="Arial" panose="020B0604020202020204" pitchFamily="34" charset="0"/>
                      </a:endParaRPr>
                    </a:p>
                  </a:txBody>
                  <a:tcPr marL="34925" marR="34925" marT="34925" marB="34925">
                    <a:solidFill>
                      <a:schemeClr val="tx2">
                        <a:lumMod val="50000"/>
                      </a:schemeClr>
                    </a:solidFill>
                  </a:tcPr>
                </a:tc>
                <a:tc>
                  <a:txBody>
                    <a:bodyPr/>
                    <a:lstStyle/>
                    <a:p>
                      <a:pPr algn="just">
                        <a:lnSpc>
                          <a:spcPct val="200000"/>
                        </a:lnSpc>
                        <a:spcAft>
                          <a:spcPts val="0"/>
                        </a:spcAft>
                      </a:pPr>
                      <a:r>
                        <a:rPr lang="mk-MK" sz="1200" kern="150" dirty="0">
                          <a:effectLst/>
                        </a:rPr>
                        <a:t>Fast tract protocol group</a:t>
                      </a:r>
                      <a:endParaRPr lang="en-US" sz="1200" kern="150" dirty="0">
                        <a:effectLst/>
                        <a:latin typeface="Times New Roman" panose="02020603050405020304" pitchFamily="18" charset="0"/>
                        <a:ea typeface="SimSun" panose="02010600030101010101" pitchFamily="2" charset="-122"/>
                        <a:cs typeface="Arial" panose="020B0604020202020204" pitchFamily="34" charset="0"/>
                      </a:endParaRPr>
                    </a:p>
                  </a:txBody>
                  <a:tcPr marL="34925" marR="34925" marT="34925" marB="34925">
                    <a:solidFill>
                      <a:schemeClr val="tx2">
                        <a:lumMod val="50000"/>
                      </a:schemeClr>
                    </a:solidFill>
                  </a:tcPr>
                </a:tc>
                <a:tc>
                  <a:txBody>
                    <a:bodyPr/>
                    <a:lstStyle/>
                    <a:p>
                      <a:pPr algn="just">
                        <a:lnSpc>
                          <a:spcPct val="200000"/>
                        </a:lnSpc>
                        <a:spcAft>
                          <a:spcPts val="0"/>
                        </a:spcAft>
                      </a:pPr>
                      <a:r>
                        <a:rPr lang="mk-MK" sz="1200" kern="150" dirty="0">
                          <a:effectLst/>
                        </a:rPr>
                        <a:t>P Values</a:t>
                      </a:r>
                      <a:endParaRPr lang="en-US" sz="1200" kern="150" dirty="0">
                        <a:effectLst/>
                        <a:latin typeface="Times New Roman" panose="02020603050405020304" pitchFamily="18" charset="0"/>
                        <a:ea typeface="SimSun" panose="02010600030101010101" pitchFamily="2" charset="-122"/>
                        <a:cs typeface="Arial" panose="020B0604020202020204" pitchFamily="34" charset="0"/>
                      </a:endParaRPr>
                    </a:p>
                  </a:txBody>
                  <a:tcPr marL="34925" marR="34925" marT="34925" marB="34925">
                    <a:solidFill>
                      <a:schemeClr val="tx2">
                        <a:lumMod val="50000"/>
                      </a:schemeClr>
                    </a:solidFill>
                  </a:tcPr>
                </a:tc>
                <a:extLst>
                  <a:ext uri="{0D108BD9-81ED-4DB2-BD59-A6C34878D82A}">
                    <a16:rowId xmlns:a16="http://schemas.microsoft.com/office/drawing/2014/main" val="3261795176"/>
                  </a:ext>
                </a:extLst>
              </a:tr>
              <a:tr h="832497">
                <a:tc>
                  <a:txBody>
                    <a:bodyPr/>
                    <a:lstStyle/>
                    <a:p>
                      <a:pPr algn="just">
                        <a:lnSpc>
                          <a:spcPct val="200000"/>
                        </a:lnSpc>
                        <a:spcAft>
                          <a:spcPts val="0"/>
                        </a:spcAft>
                      </a:pPr>
                      <a:r>
                        <a:rPr lang="mk-MK" sz="1200" kern="150" dirty="0">
                          <a:effectLst/>
                        </a:rPr>
                        <a:t>Median extubation time (minutes)</a:t>
                      </a:r>
                      <a:endParaRPr lang="en-US" sz="1200" kern="150" dirty="0">
                        <a:effectLst/>
                        <a:latin typeface="Times New Roman" panose="02020603050405020304" pitchFamily="18" charset="0"/>
                        <a:ea typeface="SimSun" panose="02010600030101010101" pitchFamily="2" charset="-122"/>
                        <a:cs typeface="Arial" panose="020B0604020202020204" pitchFamily="34" charset="0"/>
                      </a:endParaRPr>
                    </a:p>
                  </a:txBody>
                  <a:tcPr marL="34925" marR="34925" marT="34925" marB="34925">
                    <a:solidFill>
                      <a:schemeClr val="tx2">
                        <a:lumMod val="50000"/>
                      </a:schemeClr>
                    </a:solidFill>
                  </a:tcPr>
                </a:tc>
                <a:tc>
                  <a:txBody>
                    <a:bodyPr/>
                    <a:lstStyle/>
                    <a:p>
                      <a:pPr algn="just">
                        <a:lnSpc>
                          <a:spcPct val="200000"/>
                        </a:lnSpc>
                        <a:spcAft>
                          <a:spcPts val="0"/>
                        </a:spcAft>
                      </a:pPr>
                      <a:r>
                        <a:rPr lang="mk-MK" sz="1200" kern="150">
                          <a:effectLst/>
                        </a:rPr>
                        <a:t>503 (366, 756)</a:t>
                      </a:r>
                      <a:endParaRPr lang="en-US" sz="1200" kern="150">
                        <a:effectLst/>
                        <a:latin typeface="Times New Roman" panose="02020603050405020304" pitchFamily="18" charset="0"/>
                        <a:ea typeface="SimSun" panose="02010600030101010101" pitchFamily="2" charset="-122"/>
                        <a:cs typeface="Arial" panose="020B0604020202020204" pitchFamily="34" charset="0"/>
                      </a:endParaRPr>
                    </a:p>
                  </a:txBody>
                  <a:tcPr marL="34925" marR="34925" marT="34925" marB="34925"/>
                </a:tc>
                <a:tc>
                  <a:txBody>
                    <a:bodyPr/>
                    <a:lstStyle/>
                    <a:p>
                      <a:pPr algn="just">
                        <a:lnSpc>
                          <a:spcPct val="200000"/>
                        </a:lnSpc>
                        <a:spcAft>
                          <a:spcPts val="0"/>
                        </a:spcAft>
                      </a:pPr>
                      <a:r>
                        <a:rPr lang="mk-MK" sz="1200" kern="150">
                          <a:effectLst/>
                        </a:rPr>
                        <a:t>326 (256,352)</a:t>
                      </a:r>
                      <a:endParaRPr lang="en-US" sz="1200" kern="150">
                        <a:effectLst/>
                        <a:latin typeface="Times New Roman" panose="02020603050405020304" pitchFamily="18" charset="0"/>
                        <a:ea typeface="SimSun" panose="02010600030101010101" pitchFamily="2" charset="-122"/>
                        <a:cs typeface="Arial" panose="020B0604020202020204" pitchFamily="34" charset="0"/>
                      </a:endParaRPr>
                    </a:p>
                  </a:txBody>
                  <a:tcPr marL="34925" marR="34925" marT="34925" marB="34925"/>
                </a:tc>
                <a:tc>
                  <a:txBody>
                    <a:bodyPr/>
                    <a:lstStyle/>
                    <a:p>
                      <a:pPr algn="just">
                        <a:lnSpc>
                          <a:spcPct val="200000"/>
                        </a:lnSpc>
                        <a:spcAft>
                          <a:spcPts val="0"/>
                        </a:spcAft>
                      </a:pPr>
                      <a:r>
                        <a:rPr lang="mk-MK" sz="1200" kern="150">
                          <a:effectLst/>
                        </a:rPr>
                        <a:t>&lt;0.001</a:t>
                      </a:r>
                      <a:endParaRPr lang="en-US" sz="1200" kern="150">
                        <a:effectLst/>
                        <a:latin typeface="Times New Roman" panose="02020603050405020304" pitchFamily="18" charset="0"/>
                        <a:ea typeface="SimSun" panose="02010600030101010101" pitchFamily="2" charset="-122"/>
                        <a:cs typeface="Arial" panose="020B0604020202020204" pitchFamily="34" charset="0"/>
                      </a:endParaRPr>
                    </a:p>
                  </a:txBody>
                  <a:tcPr marL="34925" marR="34925" marT="34925" marB="34925"/>
                </a:tc>
                <a:extLst>
                  <a:ext uri="{0D108BD9-81ED-4DB2-BD59-A6C34878D82A}">
                    <a16:rowId xmlns:a16="http://schemas.microsoft.com/office/drawing/2014/main" val="2903343735"/>
                  </a:ext>
                </a:extLst>
              </a:tr>
              <a:tr h="798861">
                <a:tc>
                  <a:txBody>
                    <a:bodyPr/>
                    <a:lstStyle/>
                    <a:p>
                      <a:pPr algn="just">
                        <a:lnSpc>
                          <a:spcPct val="200000"/>
                        </a:lnSpc>
                        <a:spcAft>
                          <a:spcPts val="0"/>
                        </a:spcAft>
                      </a:pPr>
                      <a:r>
                        <a:rPr lang="mk-MK" sz="1200" kern="150" dirty="0">
                          <a:effectLst/>
                        </a:rPr>
                        <a:t>ICU length of stay (days)</a:t>
                      </a:r>
                      <a:endParaRPr lang="en-US" sz="1200" kern="150" dirty="0">
                        <a:effectLst/>
                        <a:latin typeface="Times New Roman" panose="02020603050405020304" pitchFamily="18" charset="0"/>
                        <a:ea typeface="SimSun" panose="02010600030101010101" pitchFamily="2" charset="-122"/>
                        <a:cs typeface="Arial" panose="020B0604020202020204" pitchFamily="34" charset="0"/>
                      </a:endParaRPr>
                    </a:p>
                  </a:txBody>
                  <a:tcPr marL="34925" marR="34925" marT="34925" marB="34925">
                    <a:solidFill>
                      <a:schemeClr val="tx2">
                        <a:lumMod val="50000"/>
                      </a:schemeClr>
                    </a:solidFill>
                  </a:tcPr>
                </a:tc>
                <a:tc>
                  <a:txBody>
                    <a:bodyPr/>
                    <a:lstStyle/>
                    <a:p>
                      <a:pPr algn="just">
                        <a:lnSpc>
                          <a:spcPct val="200000"/>
                        </a:lnSpc>
                        <a:spcAft>
                          <a:spcPts val="0"/>
                        </a:spcAft>
                      </a:pPr>
                      <a:r>
                        <a:rPr lang="mk-MK" sz="1200" kern="150">
                          <a:effectLst/>
                        </a:rPr>
                        <a:t>2 (1,6)</a:t>
                      </a:r>
                      <a:endParaRPr lang="en-US" sz="1200" kern="150">
                        <a:effectLst/>
                        <a:latin typeface="Times New Roman" panose="02020603050405020304" pitchFamily="18" charset="0"/>
                        <a:ea typeface="SimSun" panose="02010600030101010101" pitchFamily="2" charset="-122"/>
                        <a:cs typeface="Arial" panose="020B0604020202020204" pitchFamily="34" charset="0"/>
                      </a:endParaRPr>
                    </a:p>
                  </a:txBody>
                  <a:tcPr marL="34925" marR="34925" marT="34925" marB="34925"/>
                </a:tc>
                <a:tc>
                  <a:txBody>
                    <a:bodyPr/>
                    <a:lstStyle/>
                    <a:p>
                      <a:pPr algn="just">
                        <a:lnSpc>
                          <a:spcPct val="200000"/>
                        </a:lnSpc>
                        <a:spcAft>
                          <a:spcPts val="0"/>
                        </a:spcAft>
                      </a:pPr>
                      <a:r>
                        <a:rPr lang="mk-MK" sz="1200" kern="150">
                          <a:effectLst/>
                        </a:rPr>
                        <a:t>1 (1,2)</a:t>
                      </a:r>
                      <a:endParaRPr lang="en-US" sz="1200" kern="150">
                        <a:effectLst/>
                        <a:latin typeface="Times New Roman" panose="02020603050405020304" pitchFamily="18" charset="0"/>
                        <a:ea typeface="SimSun" panose="02010600030101010101" pitchFamily="2" charset="-122"/>
                        <a:cs typeface="Arial" panose="020B0604020202020204" pitchFamily="34" charset="0"/>
                      </a:endParaRPr>
                    </a:p>
                  </a:txBody>
                  <a:tcPr marL="34925" marR="34925" marT="34925" marB="34925"/>
                </a:tc>
                <a:tc>
                  <a:txBody>
                    <a:bodyPr/>
                    <a:lstStyle/>
                    <a:p>
                      <a:pPr algn="just">
                        <a:lnSpc>
                          <a:spcPct val="200000"/>
                        </a:lnSpc>
                        <a:spcAft>
                          <a:spcPts val="0"/>
                        </a:spcAft>
                      </a:pPr>
                      <a:r>
                        <a:rPr lang="mk-MK" sz="1200" kern="150">
                          <a:effectLst/>
                        </a:rPr>
                        <a:t>&lt;0.001</a:t>
                      </a:r>
                      <a:endParaRPr lang="en-US" sz="1200" kern="150">
                        <a:effectLst/>
                        <a:latin typeface="Times New Roman" panose="02020603050405020304" pitchFamily="18" charset="0"/>
                        <a:ea typeface="SimSun" panose="02010600030101010101" pitchFamily="2" charset="-122"/>
                        <a:cs typeface="Arial" panose="020B0604020202020204" pitchFamily="34" charset="0"/>
                      </a:endParaRPr>
                    </a:p>
                  </a:txBody>
                  <a:tcPr marL="34925" marR="34925" marT="34925" marB="34925"/>
                </a:tc>
                <a:extLst>
                  <a:ext uri="{0D108BD9-81ED-4DB2-BD59-A6C34878D82A}">
                    <a16:rowId xmlns:a16="http://schemas.microsoft.com/office/drawing/2014/main" val="453380730"/>
                  </a:ext>
                </a:extLst>
              </a:tr>
              <a:tr h="452530">
                <a:tc>
                  <a:txBody>
                    <a:bodyPr/>
                    <a:lstStyle/>
                    <a:p>
                      <a:pPr algn="just">
                        <a:lnSpc>
                          <a:spcPct val="200000"/>
                        </a:lnSpc>
                        <a:spcAft>
                          <a:spcPts val="0"/>
                        </a:spcAft>
                      </a:pPr>
                      <a:r>
                        <a:rPr lang="mk-MK" sz="1200" kern="150" dirty="0">
                          <a:effectLst/>
                        </a:rPr>
                        <a:t>Reintubation rate</a:t>
                      </a:r>
                      <a:endParaRPr lang="en-US" sz="1200" kern="150" dirty="0">
                        <a:effectLst/>
                        <a:latin typeface="Times New Roman" panose="02020603050405020304" pitchFamily="18" charset="0"/>
                        <a:ea typeface="SimSun" panose="02010600030101010101" pitchFamily="2" charset="-122"/>
                        <a:cs typeface="Arial" panose="020B0604020202020204" pitchFamily="34" charset="0"/>
                      </a:endParaRPr>
                    </a:p>
                  </a:txBody>
                  <a:tcPr marL="34925" marR="34925" marT="34925" marB="34925">
                    <a:solidFill>
                      <a:schemeClr val="tx2">
                        <a:lumMod val="50000"/>
                      </a:schemeClr>
                    </a:solidFill>
                  </a:tcPr>
                </a:tc>
                <a:tc>
                  <a:txBody>
                    <a:bodyPr/>
                    <a:lstStyle/>
                    <a:p>
                      <a:pPr algn="just">
                        <a:lnSpc>
                          <a:spcPct val="200000"/>
                        </a:lnSpc>
                        <a:spcAft>
                          <a:spcPts val="0"/>
                        </a:spcAft>
                      </a:pPr>
                      <a:r>
                        <a:rPr lang="mk-MK" sz="1200" kern="150">
                          <a:effectLst/>
                        </a:rPr>
                        <a:t>1</a:t>
                      </a:r>
                      <a:endParaRPr lang="en-US" sz="1200" kern="150">
                        <a:effectLst/>
                        <a:latin typeface="Times New Roman" panose="02020603050405020304" pitchFamily="18" charset="0"/>
                        <a:ea typeface="SimSun" panose="02010600030101010101" pitchFamily="2" charset="-122"/>
                        <a:cs typeface="Arial" panose="020B0604020202020204" pitchFamily="34" charset="0"/>
                      </a:endParaRPr>
                    </a:p>
                  </a:txBody>
                  <a:tcPr marL="34925" marR="34925" marT="34925" marB="34925"/>
                </a:tc>
                <a:tc>
                  <a:txBody>
                    <a:bodyPr/>
                    <a:lstStyle/>
                    <a:p>
                      <a:pPr algn="just">
                        <a:lnSpc>
                          <a:spcPct val="200000"/>
                        </a:lnSpc>
                        <a:spcAft>
                          <a:spcPts val="0"/>
                        </a:spcAft>
                      </a:pPr>
                      <a:r>
                        <a:rPr lang="mk-MK" sz="1200" kern="150">
                          <a:effectLst/>
                        </a:rPr>
                        <a:t>1</a:t>
                      </a:r>
                      <a:endParaRPr lang="en-US" sz="1200" kern="150">
                        <a:effectLst/>
                        <a:latin typeface="Times New Roman" panose="02020603050405020304" pitchFamily="18" charset="0"/>
                        <a:ea typeface="SimSun" panose="02010600030101010101" pitchFamily="2" charset="-122"/>
                        <a:cs typeface="Arial" panose="020B0604020202020204" pitchFamily="34" charset="0"/>
                      </a:endParaRPr>
                    </a:p>
                  </a:txBody>
                  <a:tcPr marL="34925" marR="34925" marT="34925" marB="34925"/>
                </a:tc>
                <a:tc>
                  <a:txBody>
                    <a:bodyPr/>
                    <a:lstStyle/>
                    <a:p>
                      <a:pPr algn="just">
                        <a:lnSpc>
                          <a:spcPct val="200000"/>
                        </a:lnSpc>
                        <a:spcAft>
                          <a:spcPts val="0"/>
                        </a:spcAft>
                      </a:pPr>
                      <a:r>
                        <a:rPr lang="mk-MK" sz="1200" kern="150">
                          <a:effectLst/>
                        </a:rPr>
                        <a:t>0.1</a:t>
                      </a:r>
                      <a:endParaRPr lang="en-US" sz="1200" kern="150">
                        <a:effectLst/>
                        <a:latin typeface="Times New Roman" panose="02020603050405020304" pitchFamily="18" charset="0"/>
                        <a:ea typeface="SimSun" panose="02010600030101010101" pitchFamily="2" charset="-122"/>
                        <a:cs typeface="Arial" panose="020B0604020202020204" pitchFamily="34" charset="0"/>
                      </a:endParaRPr>
                    </a:p>
                  </a:txBody>
                  <a:tcPr marL="34925" marR="34925" marT="34925" marB="34925"/>
                </a:tc>
                <a:extLst>
                  <a:ext uri="{0D108BD9-81ED-4DB2-BD59-A6C34878D82A}">
                    <a16:rowId xmlns:a16="http://schemas.microsoft.com/office/drawing/2014/main" val="80560333"/>
                  </a:ext>
                </a:extLst>
              </a:tr>
              <a:tr h="1190807">
                <a:tc>
                  <a:txBody>
                    <a:bodyPr/>
                    <a:lstStyle/>
                    <a:p>
                      <a:pPr algn="just">
                        <a:lnSpc>
                          <a:spcPct val="200000"/>
                        </a:lnSpc>
                        <a:spcAft>
                          <a:spcPts val="0"/>
                        </a:spcAft>
                      </a:pPr>
                      <a:r>
                        <a:rPr lang="mk-MK" sz="1200" kern="150" dirty="0">
                          <a:effectLst/>
                        </a:rPr>
                        <a:t>Ventilator associated pneumonia</a:t>
                      </a:r>
                      <a:endParaRPr lang="en-US" sz="1200" kern="150" dirty="0">
                        <a:effectLst/>
                        <a:latin typeface="Times New Roman" panose="02020603050405020304" pitchFamily="18" charset="0"/>
                        <a:ea typeface="SimSun" panose="02010600030101010101" pitchFamily="2" charset="-122"/>
                        <a:cs typeface="Arial" panose="020B0604020202020204" pitchFamily="34" charset="0"/>
                      </a:endParaRPr>
                    </a:p>
                  </a:txBody>
                  <a:tcPr marL="34925" marR="34925" marT="34925" marB="34925">
                    <a:solidFill>
                      <a:schemeClr val="tx2">
                        <a:lumMod val="50000"/>
                      </a:schemeClr>
                    </a:solidFill>
                  </a:tcPr>
                </a:tc>
                <a:tc>
                  <a:txBody>
                    <a:bodyPr/>
                    <a:lstStyle/>
                    <a:p>
                      <a:pPr algn="just">
                        <a:lnSpc>
                          <a:spcPct val="200000"/>
                        </a:lnSpc>
                        <a:spcAft>
                          <a:spcPts val="0"/>
                        </a:spcAft>
                      </a:pPr>
                      <a:r>
                        <a:rPr lang="mk-MK" sz="1200" kern="150">
                          <a:effectLst/>
                        </a:rPr>
                        <a:t>2</a:t>
                      </a:r>
                      <a:endParaRPr lang="en-US" sz="1200" kern="150">
                        <a:effectLst/>
                        <a:latin typeface="Times New Roman" panose="02020603050405020304" pitchFamily="18" charset="0"/>
                        <a:ea typeface="SimSun" panose="02010600030101010101" pitchFamily="2" charset="-122"/>
                        <a:cs typeface="Arial" panose="020B0604020202020204" pitchFamily="34" charset="0"/>
                      </a:endParaRPr>
                    </a:p>
                  </a:txBody>
                  <a:tcPr marL="34925" marR="34925" marT="34925" marB="34925"/>
                </a:tc>
                <a:tc>
                  <a:txBody>
                    <a:bodyPr/>
                    <a:lstStyle/>
                    <a:p>
                      <a:pPr algn="just">
                        <a:lnSpc>
                          <a:spcPct val="200000"/>
                        </a:lnSpc>
                        <a:spcAft>
                          <a:spcPts val="0"/>
                        </a:spcAft>
                      </a:pPr>
                      <a:r>
                        <a:rPr lang="mk-MK" sz="1200" kern="150">
                          <a:effectLst/>
                        </a:rPr>
                        <a:t>0</a:t>
                      </a:r>
                      <a:endParaRPr lang="en-US" sz="1200" kern="150">
                        <a:effectLst/>
                        <a:latin typeface="Times New Roman" panose="02020603050405020304" pitchFamily="18" charset="0"/>
                        <a:ea typeface="SimSun" panose="02010600030101010101" pitchFamily="2" charset="-122"/>
                        <a:cs typeface="Arial" panose="020B0604020202020204" pitchFamily="34" charset="0"/>
                      </a:endParaRPr>
                    </a:p>
                  </a:txBody>
                  <a:tcPr marL="34925" marR="34925" marT="34925" marB="34925"/>
                </a:tc>
                <a:tc>
                  <a:txBody>
                    <a:bodyPr/>
                    <a:lstStyle/>
                    <a:p>
                      <a:pPr algn="just">
                        <a:lnSpc>
                          <a:spcPct val="200000"/>
                        </a:lnSpc>
                        <a:spcAft>
                          <a:spcPts val="0"/>
                        </a:spcAft>
                      </a:pPr>
                      <a:r>
                        <a:rPr lang="mk-MK" sz="1200" kern="150" dirty="0">
                          <a:effectLst/>
                        </a:rPr>
                        <a:t>&lt;0.001</a:t>
                      </a:r>
                      <a:endParaRPr lang="en-US" sz="1200" kern="150" dirty="0">
                        <a:effectLst/>
                        <a:latin typeface="Times New Roman" panose="02020603050405020304" pitchFamily="18" charset="0"/>
                        <a:ea typeface="SimSun" panose="02010600030101010101" pitchFamily="2" charset="-122"/>
                        <a:cs typeface="Arial" panose="020B0604020202020204" pitchFamily="34" charset="0"/>
                      </a:endParaRPr>
                    </a:p>
                  </a:txBody>
                  <a:tcPr marL="34925" marR="34925" marT="34925" marB="34925"/>
                </a:tc>
                <a:extLst>
                  <a:ext uri="{0D108BD9-81ED-4DB2-BD59-A6C34878D82A}">
                    <a16:rowId xmlns:a16="http://schemas.microsoft.com/office/drawing/2014/main" val="540572485"/>
                  </a:ext>
                </a:extLst>
              </a:tr>
            </a:tbl>
          </a:graphicData>
        </a:graphic>
      </p:graphicFrame>
    </p:spTree>
    <p:extLst>
      <p:ext uri="{BB962C8B-B14F-4D97-AF65-F5344CB8AC3E}">
        <p14:creationId xmlns:p14="http://schemas.microsoft.com/office/powerpoint/2010/main" val="28946933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i="1" dirty="0">
                <a:solidFill>
                  <a:schemeClr val="tx1">
                    <a:lumMod val="65000"/>
                  </a:schemeClr>
                </a:solidFill>
              </a:rPr>
              <a:t>Figure 1:</a:t>
            </a:r>
            <a:r>
              <a:rPr lang="en-US" sz="4000" dirty="0">
                <a:solidFill>
                  <a:schemeClr val="tx1">
                    <a:lumMod val="65000"/>
                  </a:schemeClr>
                </a:solidFill>
              </a:rPr>
              <a:t> </a:t>
            </a:r>
            <a:r>
              <a:rPr lang="en-US" sz="4000" i="1" dirty="0">
                <a:solidFill>
                  <a:schemeClr val="tx1">
                    <a:lumMod val="65000"/>
                  </a:schemeClr>
                </a:solidFill>
              </a:rPr>
              <a:t>Number of patients enrolled</a:t>
            </a:r>
            <a:endParaRPr lang="en-US" sz="4000" dirty="0">
              <a:solidFill>
                <a:schemeClr val="tx1">
                  <a:lumMod val="65000"/>
                </a:schemeClr>
              </a:solidFill>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816325565"/>
              </p:ext>
            </p:extLst>
          </p:nvPr>
        </p:nvGraphicFramePr>
        <p:xfrm>
          <a:off x="677863" y="2160588"/>
          <a:ext cx="8596312" cy="3881437"/>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9905393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i="1" dirty="0">
                <a:solidFill>
                  <a:schemeClr val="tx1">
                    <a:lumMod val="65000"/>
                  </a:schemeClr>
                </a:solidFill>
              </a:rPr>
              <a:t>Figure 2.</a:t>
            </a:r>
            <a:r>
              <a:rPr lang="en-US" sz="4000" dirty="0">
                <a:solidFill>
                  <a:schemeClr val="tx1">
                    <a:lumMod val="65000"/>
                  </a:schemeClr>
                </a:solidFill>
              </a:rPr>
              <a:t> </a:t>
            </a:r>
            <a:r>
              <a:rPr lang="en-US" sz="4000" i="1" dirty="0">
                <a:solidFill>
                  <a:schemeClr val="tx1">
                    <a:lumMod val="65000"/>
                  </a:schemeClr>
                </a:solidFill>
              </a:rPr>
              <a:t>Median </a:t>
            </a:r>
            <a:r>
              <a:rPr lang="en-US" sz="4000" i="1" dirty="0" err="1">
                <a:solidFill>
                  <a:schemeClr val="tx1">
                    <a:lumMod val="65000"/>
                  </a:schemeClr>
                </a:solidFill>
              </a:rPr>
              <a:t>extubation</a:t>
            </a:r>
            <a:r>
              <a:rPr lang="en-US" sz="4000" i="1" dirty="0">
                <a:solidFill>
                  <a:schemeClr val="tx1">
                    <a:lumMod val="65000"/>
                  </a:schemeClr>
                </a:solidFill>
              </a:rPr>
              <a:t> time in minutes</a:t>
            </a:r>
            <a:endParaRPr lang="en-US" sz="4000" dirty="0">
              <a:solidFill>
                <a:schemeClr val="tx1">
                  <a:lumMod val="65000"/>
                </a:schemeClr>
              </a:solidFill>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801043163"/>
              </p:ext>
            </p:extLst>
          </p:nvPr>
        </p:nvGraphicFramePr>
        <p:xfrm>
          <a:off x="677863" y="2160588"/>
          <a:ext cx="8596312" cy="3881437"/>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9563509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mk-MK" sz="4000" b="1" dirty="0">
                <a:solidFill>
                  <a:schemeClr val="tx1">
                    <a:lumMod val="65000"/>
                  </a:schemeClr>
                </a:solidFill>
              </a:rPr>
              <a:t>Conclusion</a:t>
            </a:r>
            <a:r>
              <a:rPr lang="en-US" dirty="0"/>
              <a:t/>
            </a:r>
            <a:br>
              <a:rPr lang="en-US" dirty="0"/>
            </a:br>
            <a:endParaRPr lang="en-US" dirty="0"/>
          </a:p>
        </p:txBody>
      </p:sp>
      <p:sp>
        <p:nvSpPr>
          <p:cNvPr id="3" name="Content Placeholder 2"/>
          <p:cNvSpPr>
            <a:spLocks noGrp="1"/>
          </p:cNvSpPr>
          <p:nvPr>
            <p:ph idx="1"/>
          </p:nvPr>
        </p:nvSpPr>
        <p:spPr/>
        <p:txBody>
          <a:bodyPr>
            <a:normAutofit lnSpcReduction="10000"/>
          </a:bodyPr>
          <a:lstStyle/>
          <a:p>
            <a:r>
              <a:rPr lang="mk-MK" sz="2000" dirty="0">
                <a:solidFill>
                  <a:schemeClr val="tx1">
                    <a:lumMod val="65000"/>
                  </a:schemeClr>
                </a:solidFill>
              </a:rPr>
              <a:t>Prolonged intubation after cardiac surgery is associated with substantial morbidity and mortality in the early postoperative period. Shorter intubation periods have been linked to a reduced risk of adverse outcomes and lower health care </a:t>
            </a:r>
            <a:r>
              <a:rPr lang="mk-MK" sz="2000" dirty="0" smtClean="0">
                <a:solidFill>
                  <a:schemeClr val="tx1">
                    <a:lumMod val="65000"/>
                  </a:schemeClr>
                </a:solidFill>
              </a:rPr>
              <a:t>costs.</a:t>
            </a:r>
            <a:endParaRPr lang="en-US" sz="2000" dirty="0" smtClean="0">
              <a:solidFill>
                <a:schemeClr val="tx1">
                  <a:lumMod val="65000"/>
                </a:schemeClr>
              </a:solidFill>
            </a:endParaRPr>
          </a:p>
          <a:p>
            <a:r>
              <a:rPr lang="mk-MK" sz="2000" dirty="0">
                <a:solidFill>
                  <a:schemeClr val="tx1">
                    <a:lumMod val="65000"/>
                  </a:schemeClr>
                </a:solidFill>
              </a:rPr>
              <a:t>Extubation within 6 hours as compared to conventional extubation practices has been linked to reductions in infectious complications, renal failure, stroke, ICU readmission, reintubation, and operative mortality. </a:t>
            </a:r>
            <a:endParaRPr lang="en-US" sz="2000" dirty="0" smtClean="0">
              <a:solidFill>
                <a:schemeClr val="tx1">
                  <a:lumMod val="65000"/>
                </a:schemeClr>
              </a:solidFill>
            </a:endParaRPr>
          </a:p>
          <a:p>
            <a:r>
              <a:rPr lang="mk-MK" sz="2000" dirty="0">
                <a:solidFill>
                  <a:schemeClr val="tx1">
                    <a:lumMod val="65000"/>
                  </a:schemeClr>
                </a:solidFill>
              </a:rPr>
              <a:t>One of the strategies for reducing postoperative pneumonia is implementation of fast track extubation </a:t>
            </a:r>
            <a:r>
              <a:rPr lang="mk-MK" sz="2000" dirty="0" smtClean="0">
                <a:solidFill>
                  <a:schemeClr val="tx1">
                    <a:lumMod val="65000"/>
                  </a:schemeClr>
                </a:solidFill>
              </a:rPr>
              <a:t>protocol</a:t>
            </a:r>
            <a:r>
              <a:rPr lang="en-US" sz="2000" dirty="0" smtClean="0">
                <a:solidFill>
                  <a:schemeClr val="tx1">
                    <a:lumMod val="65000"/>
                  </a:schemeClr>
                </a:solidFill>
              </a:rPr>
              <a:t>.</a:t>
            </a:r>
          </a:p>
          <a:p>
            <a:r>
              <a:rPr lang="mk-MK" sz="2000" dirty="0">
                <a:solidFill>
                  <a:schemeClr val="tx1">
                    <a:lumMod val="65000"/>
                  </a:schemeClr>
                </a:solidFill>
              </a:rPr>
              <a:t>It is safe, effective and cost beneficial in both coronary and valvular patients.</a:t>
            </a:r>
            <a:endParaRPr lang="en-US" sz="2000" dirty="0">
              <a:solidFill>
                <a:schemeClr val="tx1">
                  <a:lumMod val="65000"/>
                </a:schemeClr>
              </a:solidFill>
            </a:endParaRPr>
          </a:p>
          <a:p>
            <a:endParaRPr lang="en-US" sz="2000" dirty="0">
              <a:solidFill>
                <a:schemeClr val="tx1">
                  <a:lumMod val="65000"/>
                </a:schemeClr>
              </a:solidFill>
            </a:endParaRPr>
          </a:p>
          <a:p>
            <a:endParaRPr lang="en-US" sz="2000" dirty="0">
              <a:solidFill>
                <a:schemeClr val="tx1">
                  <a:lumMod val="65000"/>
                </a:schemeClr>
              </a:solidFill>
            </a:endParaRPr>
          </a:p>
        </p:txBody>
      </p:sp>
    </p:spTree>
    <p:extLst>
      <p:ext uri="{BB962C8B-B14F-4D97-AF65-F5344CB8AC3E}">
        <p14:creationId xmlns:p14="http://schemas.microsoft.com/office/powerpoint/2010/main" val="347285829"/>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8C59B386-999D-4CB6-B907-9F3997C027CC}"/>
    </a:ext>
  </a:extLst>
</a:theme>
</file>

<file path=docProps/app.xml><?xml version="1.0" encoding="utf-8"?>
<Properties xmlns="http://schemas.openxmlformats.org/officeDocument/2006/extended-properties" xmlns:vt="http://schemas.openxmlformats.org/officeDocument/2006/docPropsVTypes">
  <Template>Facet</Template>
  <TotalTime>133</TotalTime>
  <Words>627</Words>
  <Application>Microsoft Office PowerPoint</Application>
  <PresentationFormat>Widescreen</PresentationFormat>
  <Paragraphs>55</Paragraphs>
  <Slides>10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SimSun</vt:lpstr>
      <vt:lpstr>Arial</vt:lpstr>
      <vt:lpstr>Times New Roman</vt:lpstr>
      <vt:lpstr>Trebuchet MS</vt:lpstr>
      <vt:lpstr>Wingdings 3</vt:lpstr>
      <vt:lpstr>Facet</vt:lpstr>
      <vt:lpstr>FAST TRACK EXTUBATION REDUCES COMPLICATIONS FOLLOWING CARDIAC SURGERY</vt:lpstr>
      <vt:lpstr>Introduction </vt:lpstr>
      <vt:lpstr>PowerPoint Presentation</vt:lpstr>
      <vt:lpstr>Methods</vt:lpstr>
      <vt:lpstr>Methods </vt:lpstr>
      <vt:lpstr>Results  </vt:lpstr>
      <vt:lpstr>Table1: Results for median extubation time, ICU length of stay, reintubation rate, ventilator associated pneumonia</vt:lpstr>
      <vt:lpstr>Figure 1: Number of patients enrolled</vt:lpstr>
      <vt:lpstr>Figure 2. Median extubation time in minutes</vt:lpstr>
      <vt:lpstr>Conclusion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FAST TRACK EXTUBATION REDUCES COMPLICATIONS FOLLOWING CARDIAC SURGERY</dc:title>
  <dc:creator>Windows User</dc:creator>
  <cp:lastModifiedBy>Windows User</cp:lastModifiedBy>
  <cp:revision>8</cp:revision>
  <dcterms:created xsi:type="dcterms:W3CDTF">2023-04-01T14:23:25Z</dcterms:created>
  <dcterms:modified xsi:type="dcterms:W3CDTF">2023-04-01T16:36:29Z</dcterms:modified>
</cp:coreProperties>
</file>