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60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32399288" cy="43200638"/>
  <p:notesSz cx="6858000" cy="9144000"/>
  <p:defaultTextStyle>
    <a:defPPr>
      <a:defRPr lang="en-US"/>
    </a:defPPr>
    <a:lvl1pPr marL="0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1pPr>
    <a:lvl2pPr marL="2159996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2pPr>
    <a:lvl3pPr marL="4319991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3pPr>
    <a:lvl4pPr marL="6479987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4pPr>
    <a:lvl5pPr marL="8639983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5pPr>
    <a:lvl6pPr marL="10799978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6pPr>
    <a:lvl7pPr marL="12959974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7pPr>
    <a:lvl8pPr marL="15119970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8pPr>
    <a:lvl9pPr marL="17279965" algn="l" defTabSz="4319991" rtl="0" eaLnBrk="1" latinLnBrk="0" hangingPunct="1">
      <a:defRPr sz="85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7" userDrawn="1">
          <p15:clr>
            <a:srgbClr val="A4A3A4"/>
          </p15:clr>
        </p15:guide>
        <p15:guide id="2" pos="1020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EE6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66" autoAdjust="0"/>
    <p:restoredTop sz="94676" autoAdjust="0"/>
  </p:normalViewPr>
  <p:slideViewPr>
    <p:cSldViewPr>
      <p:cViewPr>
        <p:scale>
          <a:sx n="29" d="100"/>
          <a:sy n="29" d="100"/>
        </p:scale>
        <p:origin x="1210" y="-4056"/>
      </p:cViewPr>
      <p:guideLst>
        <p:guide orient="horz" pos="13607"/>
        <p:guide pos="102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329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4390C-1BBC-4B4E-BAC5-F145009D6CA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648A60-C51C-40C0-AF7C-660AD728DA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552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2AE43-DD86-4445-8CC6-6F9229E8998B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2912CC-0CB3-4614-A343-313867326D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988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1pPr>
    <a:lvl2pPr marL="2159996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2pPr>
    <a:lvl3pPr marL="4319991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3pPr>
    <a:lvl4pPr marL="6479987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4pPr>
    <a:lvl5pPr marL="8639983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5pPr>
    <a:lvl6pPr marL="10799978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6pPr>
    <a:lvl7pPr marL="12959974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7pPr>
    <a:lvl8pPr marL="15119970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8pPr>
    <a:lvl9pPr marL="17279965" algn="l" defTabSz="4319991" rtl="0" eaLnBrk="1" latinLnBrk="0" hangingPunct="1">
      <a:defRPr sz="56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912CC-0CB3-4614-A343-313867326DA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897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13420207"/>
            <a:ext cx="27539395" cy="92601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9893" y="24480362"/>
            <a:ext cx="22679502" cy="110401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9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9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9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9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59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19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7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597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30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9322" y="27760411"/>
            <a:ext cx="27539395" cy="8580127"/>
          </a:xfrm>
        </p:spPr>
        <p:txBody>
          <a:bodyPr anchor="t"/>
          <a:lstStyle>
            <a:lvl1pPr algn="l">
              <a:defRPr sz="1889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9322" y="18310279"/>
            <a:ext cx="27539395" cy="9450135"/>
          </a:xfrm>
        </p:spPr>
        <p:txBody>
          <a:bodyPr anchor="b"/>
          <a:lstStyle>
            <a:lvl1pPr marL="0" indent="0">
              <a:buNone/>
              <a:defRPr sz="9449">
                <a:solidFill>
                  <a:schemeClr val="tx1">
                    <a:tint val="75000"/>
                  </a:schemeClr>
                </a:solidFill>
              </a:defRPr>
            </a:lvl1pPr>
            <a:lvl2pPr marL="2159950" indent="0">
              <a:buNone/>
              <a:defRPr sz="8504">
                <a:solidFill>
                  <a:schemeClr val="tx1">
                    <a:tint val="75000"/>
                  </a:schemeClr>
                </a:solidFill>
              </a:defRPr>
            </a:lvl2pPr>
            <a:lvl3pPr marL="4319900" indent="0">
              <a:buNone/>
              <a:defRPr sz="7559">
                <a:solidFill>
                  <a:schemeClr val="tx1">
                    <a:tint val="75000"/>
                  </a:schemeClr>
                </a:solidFill>
              </a:defRPr>
            </a:lvl3pPr>
            <a:lvl4pPr marL="64798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4pPr>
            <a:lvl5pPr marL="86398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5pPr>
            <a:lvl6pPr marL="107997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6pPr>
            <a:lvl7pPr marL="129597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7pPr>
            <a:lvl8pPr marL="151196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8pPr>
            <a:lvl9pPr marL="172796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627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19964" y="10080156"/>
            <a:ext cx="14309686" cy="28510423"/>
          </a:xfrm>
        </p:spPr>
        <p:txBody>
          <a:bodyPr/>
          <a:lstStyle>
            <a:lvl1pPr>
              <a:defRPr sz="13228"/>
            </a:lvl1pPr>
            <a:lvl2pPr>
              <a:defRPr sz="11338"/>
            </a:lvl2pPr>
            <a:lvl3pPr>
              <a:defRPr sz="9449"/>
            </a:lvl3pPr>
            <a:lvl4pPr>
              <a:defRPr sz="8504"/>
            </a:lvl4pPr>
            <a:lvl5pPr>
              <a:defRPr sz="8504"/>
            </a:lvl5pPr>
            <a:lvl6pPr>
              <a:defRPr sz="8504"/>
            </a:lvl6pPr>
            <a:lvl7pPr>
              <a:defRPr sz="8504"/>
            </a:lvl7pPr>
            <a:lvl8pPr>
              <a:defRPr sz="8504"/>
            </a:lvl8pPr>
            <a:lvl9pPr>
              <a:defRPr sz="85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69638" y="10080156"/>
            <a:ext cx="14309686" cy="28510423"/>
          </a:xfrm>
        </p:spPr>
        <p:txBody>
          <a:bodyPr/>
          <a:lstStyle>
            <a:lvl1pPr>
              <a:defRPr sz="13228"/>
            </a:lvl1pPr>
            <a:lvl2pPr>
              <a:defRPr sz="11338"/>
            </a:lvl2pPr>
            <a:lvl3pPr>
              <a:defRPr sz="9449"/>
            </a:lvl3pPr>
            <a:lvl4pPr>
              <a:defRPr sz="8504"/>
            </a:lvl4pPr>
            <a:lvl5pPr>
              <a:defRPr sz="8504"/>
            </a:lvl5pPr>
            <a:lvl6pPr>
              <a:defRPr sz="8504"/>
            </a:lvl6pPr>
            <a:lvl7pPr>
              <a:defRPr sz="8504"/>
            </a:lvl7pPr>
            <a:lvl8pPr>
              <a:defRPr sz="8504"/>
            </a:lvl8pPr>
            <a:lvl9pPr>
              <a:defRPr sz="85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431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0787"/>
            </a:lvl1pPr>
          </a:lstStyle>
          <a:p>
            <a:r>
              <a:rPr lang="sr-Latn-BA" sz="5669" dirty="0"/>
              <a:t>NEW MEDICINAL PRODUCTS ON THE MARKET OF BOSNIA AND HERZEGOVINA IN 2010/2011 – THE ROLE OF THE NATIONAL REGULATORY AUTHORITY IN ACCESS TO MEDICINAL PRODUCTS</a:t>
            </a:r>
            <a:r>
              <a:rPr lang="en-US" sz="5669" dirty="0"/>
              <a:t/>
            </a:r>
            <a:br>
              <a:rPr lang="en-US" sz="5669" dirty="0"/>
            </a:br>
            <a:r>
              <a:rPr lang="sr-Latn-BA" sz="5669" b="1" dirty="0"/>
              <a:t>Jelena Goronja</a:t>
            </a:r>
            <a:r>
              <a:rPr lang="en-US" sz="5669" b="1" dirty="0"/>
              <a:t>,</a:t>
            </a:r>
            <a:r>
              <a:rPr lang="sr-Latn-BA" sz="5669" b="1" dirty="0"/>
              <a:t> Jelena Anicic</a:t>
            </a:r>
            <a:r>
              <a:rPr lang="en-US" sz="5669" b="1" dirty="0"/>
              <a:t>,</a:t>
            </a:r>
            <a:r>
              <a:rPr lang="sr-Latn-BA" sz="5669" b="1" dirty="0"/>
              <a:t> Natasa Grubisa</a:t>
            </a:r>
            <a:r>
              <a:rPr lang="en-US" sz="5669" dirty="0"/>
              <a:t/>
            </a:r>
            <a:br>
              <a:rPr lang="en-US" sz="5669" dirty="0"/>
            </a:br>
            <a:r>
              <a:rPr lang="sr-Latn-BA" sz="5669" dirty="0"/>
              <a:t>Agency for Medicinal Products and Medical Devices of Bosnia</a:t>
            </a:r>
            <a:r>
              <a:rPr lang="en-US" sz="5669" dirty="0"/>
              <a:t>-</a:t>
            </a:r>
            <a:r>
              <a:rPr lang="sr-Latn-BA" sz="5669" dirty="0"/>
              <a:t>Herzegovina, Banja Luka, Bosnia</a:t>
            </a:r>
            <a:r>
              <a:rPr lang="en-US" sz="5669" dirty="0"/>
              <a:t>-</a:t>
            </a:r>
            <a:r>
              <a:rPr lang="sr-Latn-BA" sz="5669" dirty="0"/>
              <a:t>Herzegovin</a:t>
            </a:r>
            <a:r>
              <a:rPr lang="en-US" sz="5669" dirty="0"/>
              <a:t>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9967" y="9670145"/>
            <a:ext cx="14315312" cy="4030056"/>
          </a:xfrm>
        </p:spPr>
        <p:txBody>
          <a:bodyPr anchor="b"/>
          <a:lstStyle>
            <a:lvl1pPr marL="0" indent="0">
              <a:buNone/>
              <a:defRPr sz="11338" b="1"/>
            </a:lvl1pPr>
            <a:lvl2pPr marL="2159950" indent="0">
              <a:buNone/>
              <a:defRPr sz="9449" b="1"/>
            </a:lvl2pPr>
            <a:lvl3pPr marL="4319900" indent="0">
              <a:buNone/>
              <a:defRPr sz="8504" b="1"/>
            </a:lvl3pPr>
            <a:lvl4pPr marL="6479850" indent="0">
              <a:buNone/>
              <a:defRPr sz="7559" b="1"/>
            </a:lvl4pPr>
            <a:lvl5pPr marL="8639800" indent="0">
              <a:buNone/>
              <a:defRPr sz="7559" b="1"/>
            </a:lvl5pPr>
            <a:lvl6pPr marL="10799750" indent="0">
              <a:buNone/>
              <a:defRPr sz="7559" b="1"/>
            </a:lvl6pPr>
            <a:lvl7pPr marL="12959700" indent="0">
              <a:buNone/>
              <a:defRPr sz="7559" b="1"/>
            </a:lvl7pPr>
            <a:lvl8pPr marL="15119650" indent="0">
              <a:buNone/>
              <a:defRPr sz="7559" b="1"/>
            </a:lvl8pPr>
            <a:lvl9pPr marL="17279600" indent="0">
              <a:buNone/>
              <a:defRPr sz="755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9967" y="13700201"/>
            <a:ext cx="14315312" cy="24890371"/>
          </a:xfrm>
        </p:spPr>
        <p:txBody>
          <a:bodyPr/>
          <a:lstStyle>
            <a:lvl1pPr>
              <a:defRPr sz="11338"/>
            </a:lvl1pPr>
            <a:lvl2pPr>
              <a:defRPr sz="9449"/>
            </a:lvl2pPr>
            <a:lvl3pPr>
              <a:defRPr sz="8504"/>
            </a:lvl3pPr>
            <a:lvl4pPr>
              <a:defRPr sz="7559"/>
            </a:lvl4pPr>
            <a:lvl5pPr>
              <a:defRPr sz="7559"/>
            </a:lvl5pPr>
            <a:lvl6pPr>
              <a:defRPr sz="7559"/>
            </a:lvl6pPr>
            <a:lvl7pPr>
              <a:defRPr sz="7559"/>
            </a:lvl7pPr>
            <a:lvl8pPr>
              <a:defRPr sz="7559"/>
            </a:lvl8pPr>
            <a:lvl9pPr>
              <a:defRPr sz="755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58392" y="9670145"/>
            <a:ext cx="14320934" cy="4030056"/>
          </a:xfrm>
        </p:spPr>
        <p:txBody>
          <a:bodyPr anchor="b"/>
          <a:lstStyle>
            <a:lvl1pPr marL="0" indent="0">
              <a:buNone/>
              <a:defRPr sz="11338" b="1"/>
            </a:lvl1pPr>
            <a:lvl2pPr marL="2159950" indent="0">
              <a:buNone/>
              <a:defRPr sz="9449" b="1"/>
            </a:lvl2pPr>
            <a:lvl3pPr marL="4319900" indent="0">
              <a:buNone/>
              <a:defRPr sz="8504" b="1"/>
            </a:lvl3pPr>
            <a:lvl4pPr marL="6479850" indent="0">
              <a:buNone/>
              <a:defRPr sz="7559" b="1"/>
            </a:lvl4pPr>
            <a:lvl5pPr marL="8639800" indent="0">
              <a:buNone/>
              <a:defRPr sz="7559" b="1"/>
            </a:lvl5pPr>
            <a:lvl6pPr marL="10799750" indent="0">
              <a:buNone/>
              <a:defRPr sz="7559" b="1"/>
            </a:lvl6pPr>
            <a:lvl7pPr marL="12959700" indent="0">
              <a:buNone/>
              <a:defRPr sz="7559" b="1"/>
            </a:lvl7pPr>
            <a:lvl8pPr marL="15119650" indent="0">
              <a:buNone/>
              <a:defRPr sz="7559" b="1"/>
            </a:lvl8pPr>
            <a:lvl9pPr marL="17279600" indent="0">
              <a:buNone/>
              <a:defRPr sz="755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58392" y="13700201"/>
            <a:ext cx="14320934" cy="24890371"/>
          </a:xfrm>
        </p:spPr>
        <p:txBody>
          <a:bodyPr/>
          <a:lstStyle>
            <a:lvl1pPr>
              <a:defRPr sz="11338"/>
            </a:lvl1pPr>
            <a:lvl2pPr>
              <a:defRPr sz="9449"/>
            </a:lvl2pPr>
            <a:lvl3pPr>
              <a:defRPr sz="8504"/>
            </a:lvl3pPr>
            <a:lvl4pPr>
              <a:defRPr sz="7559"/>
            </a:lvl4pPr>
            <a:lvl5pPr>
              <a:defRPr sz="7559"/>
            </a:lvl5pPr>
            <a:lvl6pPr>
              <a:defRPr sz="7559"/>
            </a:lvl6pPr>
            <a:lvl7pPr>
              <a:defRPr sz="7559"/>
            </a:lvl7pPr>
            <a:lvl8pPr>
              <a:defRPr sz="7559"/>
            </a:lvl8pPr>
            <a:lvl9pPr>
              <a:defRPr sz="755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5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556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967" y="1720027"/>
            <a:ext cx="10659144" cy="7320108"/>
          </a:xfrm>
        </p:spPr>
        <p:txBody>
          <a:bodyPr anchor="b"/>
          <a:lstStyle>
            <a:lvl1pPr algn="l">
              <a:defRPr sz="944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67222" y="1720029"/>
            <a:ext cx="18112104" cy="36870549"/>
          </a:xfrm>
        </p:spPr>
        <p:txBody>
          <a:bodyPr/>
          <a:lstStyle>
            <a:lvl1pPr>
              <a:defRPr sz="15118"/>
            </a:lvl1pPr>
            <a:lvl2pPr>
              <a:defRPr sz="13228"/>
            </a:lvl2pPr>
            <a:lvl3pPr>
              <a:defRPr sz="11338"/>
            </a:lvl3pPr>
            <a:lvl4pPr>
              <a:defRPr sz="9449"/>
            </a:lvl4pPr>
            <a:lvl5pPr>
              <a:defRPr sz="9449"/>
            </a:lvl5pPr>
            <a:lvl6pPr>
              <a:defRPr sz="9449"/>
            </a:lvl6pPr>
            <a:lvl7pPr>
              <a:defRPr sz="9449"/>
            </a:lvl7pPr>
            <a:lvl8pPr>
              <a:defRPr sz="9449"/>
            </a:lvl8pPr>
            <a:lvl9pPr>
              <a:defRPr sz="94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9967" y="9040138"/>
            <a:ext cx="10659144" cy="29550441"/>
          </a:xfrm>
        </p:spPr>
        <p:txBody>
          <a:bodyPr/>
          <a:lstStyle>
            <a:lvl1pPr marL="0" indent="0">
              <a:buNone/>
              <a:defRPr sz="6614"/>
            </a:lvl1pPr>
            <a:lvl2pPr marL="2159950" indent="0">
              <a:buNone/>
              <a:defRPr sz="5669"/>
            </a:lvl2pPr>
            <a:lvl3pPr marL="4319900" indent="0">
              <a:buNone/>
              <a:defRPr sz="4724"/>
            </a:lvl3pPr>
            <a:lvl4pPr marL="6479850" indent="0">
              <a:buNone/>
              <a:defRPr sz="4252"/>
            </a:lvl4pPr>
            <a:lvl5pPr marL="8639800" indent="0">
              <a:buNone/>
              <a:defRPr sz="4252"/>
            </a:lvl5pPr>
            <a:lvl6pPr marL="10799750" indent="0">
              <a:buNone/>
              <a:defRPr sz="4252"/>
            </a:lvl6pPr>
            <a:lvl7pPr marL="12959700" indent="0">
              <a:buNone/>
              <a:defRPr sz="4252"/>
            </a:lvl7pPr>
            <a:lvl8pPr marL="15119650" indent="0">
              <a:buNone/>
              <a:defRPr sz="4252"/>
            </a:lvl8pPr>
            <a:lvl9pPr marL="17279600" indent="0">
              <a:buNone/>
              <a:defRPr sz="425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736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487" y="30240449"/>
            <a:ext cx="19439573" cy="3570057"/>
          </a:xfrm>
        </p:spPr>
        <p:txBody>
          <a:bodyPr anchor="b"/>
          <a:lstStyle>
            <a:lvl1pPr algn="l">
              <a:defRPr sz="944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350487" y="3860055"/>
            <a:ext cx="19439573" cy="25920383"/>
          </a:xfrm>
        </p:spPr>
        <p:txBody>
          <a:bodyPr/>
          <a:lstStyle>
            <a:lvl1pPr marL="0" indent="0">
              <a:buNone/>
              <a:defRPr sz="15118"/>
            </a:lvl1pPr>
            <a:lvl2pPr marL="2159950" indent="0">
              <a:buNone/>
              <a:defRPr sz="13228"/>
            </a:lvl2pPr>
            <a:lvl3pPr marL="4319900" indent="0">
              <a:buNone/>
              <a:defRPr sz="11338"/>
            </a:lvl3pPr>
            <a:lvl4pPr marL="6479850" indent="0">
              <a:buNone/>
              <a:defRPr sz="9449"/>
            </a:lvl4pPr>
            <a:lvl5pPr marL="8639800" indent="0">
              <a:buNone/>
              <a:defRPr sz="9449"/>
            </a:lvl5pPr>
            <a:lvl6pPr marL="10799750" indent="0">
              <a:buNone/>
              <a:defRPr sz="9449"/>
            </a:lvl6pPr>
            <a:lvl7pPr marL="12959700" indent="0">
              <a:buNone/>
              <a:defRPr sz="9449"/>
            </a:lvl7pPr>
            <a:lvl8pPr marL="15119650" indent="0">
              <a:buNone/>
              <a:defRPr sz="9449"/>
            </a:lvl8pPr>
            <a:lvl9pPr marL="17279600" indent="0">
              <a:buNone/>
              <a:defRPr sz="944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0487" y="33810506"/>
            <a:ext cx="19439573" cy="5070070"/>
          </a:xfrm>
        </p:spPr>
        <p:txBody>
          <a:bodyPr/>
          <a:lstStyle>
            <a:lvl1pPr marL="0" indent="0">
              <a:buNone/>
              <a:defRPr sz="6614"/>
            </a:lvl1pPr>
            <a:lvl2pPr marL="2159950" indent="0">
              <a:buNone/>
              <a:defRPr sz="5669"/>
            </a:lvl2pPr>
            <a:lvl3pPr marL="4319900" indent="0">
              <a:buNone/>
              <a:defRPr sz="4724"/>
            </a:lvl3pPr>
            <a:lvl4pPr marL="6479850" indent="0">
              <a:buNone/>
              <a:defRPr sz="4252"/>
            </a:lvl4pPr>
            <a:lvl5pPr marL="8639800" indent="0">
              <a:buNone/>
              <a:defRPr sz="4252"/>
            </a:lvl5pPr>
            <a:lvl6pPr marL="10799750" indent="0">
              <a:buNone/>
              <a:defRPr sz="4252"/>
            </a:lvl6pPr>
            <a:lvl7pPr marL="12959700" indent="0">
              <a:buNone/>
              <a:defRPr sz="4252"/>
            </a:lvl7pPr>
            <a:lvl8pPr marL="15119650" indent="0">
              <a:buNone/>
              <a:defRPr sz="4252"/>
            </a:lvl8pPr>
            <a:lvl9pPr marL="17279600" indent="0">
              <a:buNone/>
              <a:defRPr sz="425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183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441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489484" y="1730036"/>
            <a:ext cx="7289840" cy="3686054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19965" y="1730036"/>
            <a:ext cx="21329531" cy="3686054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588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13417701"/>
            <a:ext cx="27539395" cy="926263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9893" y="24480362"/>
            <a:ext cx="22679502" cy="110401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9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9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9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9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59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19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7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303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319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7446" y="27757912"/>
            <a:ext cx="27539395" cy="8580127"/>
          </a:xfrm>
        </p:spPr>
        <p:txBody>
          <a:bodyPr anchor="t"/>
          <a:lstStyle>
            <a:lvl1pPr algn="l">
              <a:defRPr sz="1889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7446" y="18307773"/>
            <a:ext cx="27539395" cy="9450140"/>
          </a:xfrm>
        </p:spPr>
        <p:txBody>
          <a:bodyPr anchor="b"/>
          <a:lstStyle>
            <a:lvl1pPr marL="0" indent="0">
              <a:buNone/>
              <a:defRPr sz="9449">
                <a:solidFill>
                  <a:schemeClr val="tx1">
                    <a:tint val="75000"/>
                  </a:schemeClr>
                </a:solidFill>
              </a:defRPr>
            </a:lvl1pPr>
            <a:lvl2pPr marL="2159950" indent="0">
              <a:buNone/>
              <a:defRPr sz="8504">
                <a:solidFill>
                  <a:schemeClr val="tx1">
                    <a:tint val="75000"/>
                  </a:schemeClr>
                </a:solidFill>
              </a:defRPr>
            </a:lvl2pPr>
            <a:lvl3pPr marL="4319900" indent="0">
              <a:buNone/>
              <a:defRPr sz="7559">
                <a:solidFill>
                  <a:schemeClr val="tx1">
                    <a:tint val="75000"/>
                  </a:schemeClr>
                </a:solidFill>
              </a:defRPr>
            </a:lvl3pPr>
            <a:lvl4pPr marL="64798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4pPr>
            <a:lvl5pPr marL="86398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5pPr>
            <a:lvl6pPr marL="107997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6pPr>
            <a:lvl7pPr marL="129597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7pPr>
            <a:lvl8pPr marL="151196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8pPr>
            <a:lvl9pPr marL="172796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531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19964" y="10080149"/>
            <a:ext cx="14219688" cy="28507923"/>
          </a:xfrm>
        </p:spPr>
        <p:txBody>
          <a:bodyPr/>
          <a:lstStyle>
            <a:lvl1pPr>
              <a:defRPr sz="13228"/>
            </a:lvl1pPr>
            <a:lvl2pPr>
              <a:defRPr sz="11338"/>
            </a:lvl2pPr>
            <a:lvl3pPr>
              <a:defRPr sz="9449"/>
            </a:lvl3pPr>
            <a:lvl4pPr>
              <a:defRPr sz="8504"/>
            </a:lvl4pPr>
            <a:lvl5pPr>
              <a:defRPr sz="8504"/>
            </a:lvl5pPr>
            <a:lvl6pPr>
              <a:defRPr sz="8504"/>
            </a:lvl6pPr>
            <a:lvl7pPr>
              <a:defRPr sz="8504"/>
            </a:lvl7pPr>
            <a:lvl8pPr>
              <a:defRPr sz="8504"/>
            </a:lvl8pPr>
            <a:lvl9pPr>
              <a:defRPr sz="85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559636" y="10080149"/>
            <a:ext cx="14219688" cy="28507923"/>
          </a:xfrm>
        </p:spPr>
        <p:txBody>
          <a:bodyPr/>
          <a:lstStyle>
            <a:lvl1pPr>
              <a:defRPr sz="13228"/>
            </a:lvl1pPr>
            <a:lvl2pPr>
              <a:defRPr sz="11338"/>
            </a:lvl2pPr>
            <a:lvl3pPr>
              <a:defRPr sz="9449"/>
            </a:lvl3pPr>
            <a:lvl4pPr>
              <a:defRPr sz="8504"/>
            </a:lvl4pPr>
            <a:lvl5pPr>
              <a:defRPr sz="8504"/>
            </a:lvl5pPr>
            <a:lvl6pPr>
              <a:defRPr sz="8504"/>
            </a:lvl6pPr>
            <a:lvl7pPr>
              <a:defRPr sz="8504"/>
            </a:lvl7pPr>
            <a:lvl8pPr>
              <a:defRPr sz="8504"/>
            </a:lvl8pPr>
            <a:lvl9pPr>
              <a:defRPr sz="85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78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9964" y="9667647"/>
            <a:ext cx="14317188" cy="4035060"/>
          </a:xfrm>
        </p:spPr>
        <p:txBody>
          <a:bodyPr anchor="b"/>
          <a:lstStyle>
            <a:lvl1pPr marL="0" indent="0">
              <a:buNone/>
              <a:defRPr sz="11338" b="1"/>
            </a:lvl1pPr>
            <a:lvl2pPr marL="2159950" indent="0">
              <a:buNone/>
              <a:defRPr sz="9449" b="1"/>
            </a:lvl2pPr>
            <a:lvl3pPr marL="4319900" indent="0">
              <a:buNone/>
              <a:defRPr sz="8504" b="1"/>
            </a:lvl3pPr>
            <a:lvl4pPr marL="6479850" indent="0">
              <a:buNone/>
              <a:defRPr sz="7559" b="1"/>
            </a:lvl4pPr>
            <a:lvl5pPr marL="8639800" indent="0">
              <a:buNone/>
              <a:defRPr sz="7559" b="1"/>
            </a:lvl5pPr>
            <a:lvl6pPr marL="10799750" indent="0">
              <a:buNone/>
              <a:defRPr sz="7559" b="1"/>
            </a:lvl6pPr>
            <a:lvl7pPr marL="12959700" indent="0">
              <a:buNone/>
              <a:defRPr sz="7559" b="1"/>
            </a:lvl7pPr>
            <a:lvl8pPr marL="15119650" indent="0">
              <a:buNone/>
              <a:defRPr sz="7559" b="1"/>
            </a:lvl8pPr>
            <a:lvl9pPr marL="17279600" indent="0">
              <a:buNone/>
              <a:defRPr sz="755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9964" y="13702707"/>
            <a:ext cx="14317188" cy="24885368"/>
          </a:xfrm>
        </p:spPr>
        <p:txBody>
          <a:bodyPr/>
          <a:lstStyle>
            <a:lvl1pPr>
              <a:defRPr sz="11338"/>
            </a:lvl1pPr>
            <a:lvl2pPr>
              <a:defRPr sz="9449"/>
            </a:lvl2pPr>
            <a:lvl3pPr>
              <a:defRPr sz="8504"/>
            </a:lvl3pPr>
            <a:lvl4pPr>
              <a:defRPr sz="7559"/>
            </a:lvl4pPr>
            <a:lvl5pPr>
              <a:defRPr sz="7559"/>
            </a:lvl5pPr>
            <a:lvl6pPr>
              <a:defRPr sz="7559"/>
            </a:lvl6pPr>
            <a:lvl7pPr>
              <a:defRPr sz="7559"/>
            </a:lvl7pPr>
            <a:lvl8pPr>
              <a:defRPr sz="7559"/>
            </a:lvl8pPr>
            <a:lvl9pPr>
              <a:defRPr sz="755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62143" y="9667647"/>
            <a:ext cx="14317183" cy="4035060"/>
          </a:xfrm>
        </p:spPr>
        <p:txBody>
          <a:bodyPr anchor="b"/>
          <a:lstStyle>
            <a:lvl1pPr marL="0" indent="0">
              <a:buNone/>
              <a:defRPr sz="11338" b="1"/>
            </a:lvl1pPr>
            <a:lvl2pPr marL="2159950" indent="0">
              <a:buNone/>
              <a:defRPr sz="9449" b="1"/>
            </a:lvl2pPr>
            <a:lvl3pPr marL="4319900" indent="0">
              <a:buNone/>
              <a:defRPr sz="8504" b="1"/>
            </a:lvl3pPr>
            <a:lvl4pPr marL="6479850" indent="0">
              <a:buNone/>
              <a:defRPr sz="7559" b="1"/>
            </a:lvl4pPr>
            <a:lvl5pPr marL="8639800" indent="0">
              <a:buNone/>
              <a:defRPr sz="7559" b="1"/>
            </a:lvl5pPr>
            <a:lvl6pPr marL="10799750" indent="0">
              <a:buNone/>
              <a:defRPr sz="7559" b="1"/>
            </a:lvl6pPr>
            <a:lvl7pPr marL="12959700" indent="0">
              <a:buNone/>
              <a:defRPr sz="7559" b="1"/>
            </a:lvl7pPr>
            <a:lvl8pPr marL="15119650" indent="0">
              <a:buNone/>
              <a:defRPr sz="7559" b="1"/>
            </a:lvl8pPr>
            <a:lvl9pPr marL="17279600" indent="0">
              <a:buNone/>
              <a:defRPr sz="755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62143" y="13702707"/>
            <a:ext cx="14317183" cy="24885368"/>
          </a:xfrm>
        </p:spPr>
        <p:txBody>
          <a:bodyPr/>
          <a:lstStyle>
            <a:lvl1pPr>
              <a:defRPr sz="11338"/>
            </a:lvl1pPr>
            <a:lvl2pPr>
              <a:defRPr sz="9449"/>
            </a:lvl2pPr>
            <a:lvl3pPr>
              <a:defRPr sz="8504"/>
            </a:lvl3pPr>
            <a:lvl4pPr>
              <a:defRPr sz="7559"/>
            </a:lvl4pPr>
            <a:lvl5pPr>
              <a:defRPr sz="7559"/>
            </a:lvl5pPr>
            <a:lvl6pPr>
              <a:defRPr sz="7559"/>
            </a:lvl6pPr>
            <a:lvl7pPr>
              <a:defRPr sz="7559"/>
            </a:lvl7pPr>
            <a:lvl8pPr>
              <a:defRPr sz="7559"/>
            </a:lvl8pPr>
            <a:lvl9pPr>
              <a:defRPr sz="755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968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6602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115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964" y="1717528"/>
            <a:ext cx="10657268" cy="7320108"/>
          </a:xfrm>
        </p:spPr>
        <p:txBody>
          <a:bodyPr anchor="b"/>
          <a:lstStyle>
            <a:lvl1pPr algn="l">
              <a:defRPr sz="944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67224" y="1717527"/>
            <a:ext cx="18112100" cy="36870545"/>
          </a:xfrm>
        </p:spPr>
        <p:txBody>
          <a:bodyPr/>
          <a:lstStyle>
            <a:lvl1pPr>
              <a:defRPr sz="15118"/>
            </a:lvl1pPr>
            <a:lvl2pPr>
              <a:defRPr sz="13228"/>
            </a:lvl2pPr>
            <a:lvl3pPr>
              <a:defRPr sz="11338"/>
            </a:lvl3pPr>
            <a:lvl4pPr>
              <a:defRPr sz="9449"/>
            </a:lvl4pPr>
            <a:lvl5pPr>
              <a:defRPr sz="9449"/>
            </a:lvl5pPr>
            <a:lvl6pPr>
              <a:defRPr sz="9449"/>
            </a:lvl6pPr>
            <a:lvl7pPr>
              <a:defRPr sz="9449"/>
            </a:lvl7pPr>
            <a:lvl8pPr>
              <a:defRPr sz="9449"/>
            </a:lvl8pPr>
            <a:lvl9pPr>
              <a:defRPr sz="94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9964" y="9037636"/>
            <a:ext cx="10657268" cy="29550436"/>
          </a:xfrm>
        </p:spPr>
        <p:txBody>
          <a:bodyPr/>
          <a:lstStyle>
            <a:lvl1pPr marL="0" indent="0">
              <a:buNone/>
              <a:defRPr sz="6614"/>
            </a:lvl1pPr>
            <a:lvl2pPr marL="2159950" indent="0">
              <a:buNone/>
              <a:defRPr sz="5669"/>
            </a:lvl2pPr>
            <a:lvl3pPr marL="4319900" indent="0">
              <a:buNone/>
              <a:defRPr sz="4724"/>
            </a:lvl3pPr>
            <a:lvl4pPr marL="6479850" indent="0">
              <a:buNone/>
              <a:defRPr sz="4252"/>
            </a:lvl4pPr>
            <a:lvl5pPr marL="8639800" indent="0">
              <a:buNone/>
              <a:defRPr sz="4252"/>
            </a:lvl5pPr>
            <a:lvl6pPr marL="10799750" indent="0">
              <a:buNone/>
              <a:defRPr sz="4252"/>
            </a:lvl6pPr>
            <a:lvl7pPr marL="12959700" indent="0">
              <a:buNone/>
              <a:defRPr sz="4252"/>
            </a:lvl7pPr>
            <a:lvl8pPr marL="15119650" indent="0">
              <a:buNone/>
              <a:defRPr sz="4252"/>
            </a:lvl8pPr>
            <a:lvl9pPr marL="17279600" indent="0">
              <a:buNone/>
              <a:defRPr sz="425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1131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2363" y="30240446"/>
            <a:ext cx="19439573" cy="3570053"/>
          </a:xfrm>
        </p:spPr>
        <p:txBody>
          <a:bodyPr anchor="b"/>
          <a:lstStyle>
            <a:lvl1pPr algn="l">
              <a:defRPr sz="944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352363" y="3862559"/>
            <a:ext cx="19439573" cy="25920383"/>
          </a:xfrm>
        </p:spPr>
        <p:txBody>
          <a:bodyPr/>
          <a:lstStyle>
            <a:lvl1pPr marL="0" indent="0">
              <a:buNone/>
              <a:defRPr sz="15118"/>
            </a:lvl1pPr>
            <a:lvl2pPr marL="2159950" indent="0">
              <a:buNone/>
              <a:defRPr sz="13228"/>
            </a:lvl2pPr>
            <a:lvl3pPr marL="4319900" indent="0">
              <a:buNone/>
              <a:defRPr sz="11338"/>
            </a:lvl3pPr>
            <a:lvl4pPr marL="6479850" indent="0">
              <a:buNone/>
              <a:defRPr sz="9449"/>
            </a:lvl4pPr>
            <a:lvl5pPr marL="8639800" indent="0">
              <a:buNone/>
              <a:defRPr sz="9449"/>
            </a:lvl5pPr>
            <a:lvl6pPr marL="10799750" indent="0">
              <a:buNone/>
              <a:defRPr sz="9449"/>
            </a:lvl6pPr>
            <a:lvl7pPr marL="12959700" indent="0">
              <a:buNone/>
              <a:defRPr sz="9449"/>
            </a:lvl7pPr>
            <a:lvl8pPr marL="15119650" indent="0">
              <a:buNone/>
              <a:defRPr sz="9449"/>
            </a:lvl8pPr>
            <a:lvl9pPr marL="17279600" indent="0">
              <a:buNone/>
              <a:defRPr sz="944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2363" y="33810499"/>
            <a:ext cx="19439573" cy="5070075"/>
          </a:xfrm>
        </p:spPr>
        <p:txBody>
          <a:bodyPr/>
          <a:lstStyle>
            <a:lvl1pPr marL="0" indent="0">
              <a:buNone/>
              <a:defRPr sz="6614"/>
            </a:lvl1pPr>
            <a:lvl2pPr marL="2159950" indent="0">
              <a:buNone/>
              <a:defRPr sz="5669"/>
            </a:lvl2pPr>
            <a:lvl3pPr marL="4319900" indent="0">
              <a:buNone/>
              <a:defRPr sz="4724"/>
            </a:lvl3pPr>
            <a:lvl4pPr marL="6479850" indent="0">
              <a:buNone/>
              <a:defRPr sz="4252"/>
            </a:lvl4pPr>
            <a:lvl5pPr marL="8639800" indent="0">
              <a:buNone/>
              <a:defRPr sz="4252"/>
            </a:lvl5pPr>
            <a:lvl6pPr marL="10799750" indent="0">
              <a:buNone/>
              <a:defRPr sz="4252"/>
            </a:lvl6pPr>
            <a:lvl7pPr marL="12959700" indent="0">
              <a:buNone/>
              <a:defRPr sz="4252"/>
            </a:lvl7pPr>
            <a:lvl8pPr marL="15119650" indent="0">
              <a:buNone/>
              <a:defRPr sz="4252"/>
            </a:lvl8pPr>
            <a:lvl9pPr marL="17279600" indent="0">
              <a:buNone/>
              <a:defRPr sz="425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2683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6351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489484" y="1732530"/>
            <a:ext cx="7289840" cy="368555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19965" y="1732530"/>
            <a:ext cx="21149535" cy="368555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8065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13417701"/>
            <a:ext cx="27539395" cy="926263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9893" y="24480362"/>
            <a:ext cx="22679502" cy="110401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9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9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9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9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59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19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7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1873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7039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7446" y="27757912"/>
            <a:ext cx="27539395" cy="8580127"/>
          </a:xfrm>
        </p:spPr>
        <p:txBody>
          <a:bodyPr anchor="t"/>
          <a:lstStyle>
            <a:lvl1pPr algn="l">
              <a:defRPr sz="1889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7446" y="18307773"/>
            <a:ext cx="27539395" cy="9450140"/>
          </a:xfrm>
        </p:spPr>
        <p:txBody>
          <a:bodyPr anchor="b"/>
          <a:lstStyle>
            <a:lvl1pPr marL="0" indent="0">
              <a:buNone/>
              <a:defRPr sz="9449">
                <a:solidFill>
                  <a:schemeClr val="tx1">
                    <a:tint val="75000"/>
                  </a:schemeClr>
                </a:solidFill>
              </a:defRPr>
            </a:lvl1pPr>
            <a:lvl2pPr marL="2159950" indent="0">
              <a:buNone/>
              <a:defRPr sz="8504">
                <a:solidFill>
                  <a:schemeClr val="tx1">
                    <a:tint val="75000"/>
                  </a:schemeClr>
                </a:solidFill>
              </a:defRPr>
            </a:lvl2pPr>
            <a:lvl3pPr marL="4319900" indent="0">
              <a:buNone/>
              <a:defRPr sz="7559">
                <a:solidFill>
                  <a:schemeClr val="tx1">
                    <a:tint val="75000"/>
                  </a:schemeClr>
                </a:solidFill>
              </a:defRPr>
            </a:lvl3pPr>
            <a:lvl4pPr marL="64798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4pPr>
            <a:lvl5pPr marL="86398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5pPr>
            <a:lvl6pPr marL="107997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6pPr>
            <a:lvl7pPr marL="129597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7pPr>
            <a:lvl8pPr marL="1511965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8pPr>
            <a:lvl9pPr marL="17279600" indent="0">
              <a:buNone/>
              <a:defRPr sz="661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032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19964" y="10080149"/>
            <a:ext cx="14219688" cy="28507923"/>
          </a:xfrm>
        </p:spPr>
        <p:txBody>
          <a:bodyPr/>
          <a:lstStyle>
            <a:lvl1pPr>
              <a:defRPr sz="13228"/>
            </a:lvl1pPr>
            <a:lvl2pPr>
              <a:defRPr sz="11338"/>
            </a:lvl2pPr>
            <a:lvl3pPr>
              <a:defRPr sz="9449"/>
            </a:lvl3pPr>
            <a:lvl4pPr>
              <a:defRPr sz="8504"/>
            </a:lvl4pPr>
            <a:lvl5pPr>
              <a:defRPr sz="8504"/>
            </a:lvl5pPr>
            <a:lvl6pPr>
              <a:defRPr sz="8504"/>
            </a:lvl6pPr>
            <a:lvl7pPr>
              <a:defRPr sz="8504"/>
            </a:lvl7pPr>
            <a:lvl8pPr>
              <a:defRPr sz="8504"/>
            </a:lvl8pPr>
            <a:lvl9pPr>
              <a:defRPr sz="85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559636" y="10080149"/>
            <a:ext cx="14219688" cy="28507923"/>
          </a:xfrm>
        </p:spPr>
        <p:txBody>
          <a:bodyPr/>
          <a:lstStyle>
            <a:lvl1pPr>
              <a:defRPr sz="13228"/>
            </a:lvl1pPr>
            <a:lvl2pPr>
              <a:defRPr sz="11338"/>
            </a:lvl2pPr>
            <a:lvl3pPr>
              <a:defRPr sz="9449"/>
            </a:lvl3pPr>
            <a:lvl4pPr>
              <a:defRPr sz="8504"/>
            </a:lvl4pPr>
            <a:lvl5pPr>
              <a:defRPr sz="8504"/>
            </a:lvl5pPr>
            <a:lvl6pPr>
              <a:defRPr sz="8504"/>
            </a:lvl6pPr>
            <a:lvl7pPr>
              <a:defRPr sz="8504"/>
            </a:lvl7pPr>
            <a:lvl8pPr>
              <a:defRPr sz="8504"/>
            </a:lvl8pPr>
            <a:lvl9pPr>
              <a:defRPr sz="850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1312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9964" y="9667647"/>
            <a:ext cx="14317188" cy="4035060"/>
          </a:xfrm>
        </p:spPr>
        <p:txBody>
          <a:bodyPr anchor="b"/>
          <a:lstStyle>
            <a:lvl1pPr marL="0" indent="0">
              <a:buNone/>
              <a:defRPr sz="11338" b="1"/>
            </a:lvl1pPr>
            <a:lvl2pPr marL="2159950" indent="0">
              <a:buNone/>
              <a:defRPr sz="9449" b="1"/>
            </a:lvl2pPr>
            <a:lvl3pPr marL="4319900" indent="0">
              <a:buNone/>
              <a:defRPr sz="8504" b="1"/>
            </a:lvl3pPr>
            <a:lvl4pPr marL="6479850" indent="0">
              <a:buNone/>
              <a:defRPr sz="7559" b="1"/>
            </a:lvl4pPr>
            <a:lvl5pPr marL="8639800" indent="0">
              <a:buNone/>
              <a:defRPr sz="7559" b="1"/>
            </a:lvl5pPr>
            <a:lvl6pPr marL="10799750" indent="0">
              <a:buNone/>
              <a:defRPr sz="7559" b="1"/>
            </a:lvl6pPr>
            <a:lvl7pPr marL="12959700" indent="0">
              <a:buNone/>
              <a:defRPr sz="7559" b="1"/>
            </a:lvl7pPr>
            <a:lvl8pPr marL="15119650" indent="0">
              <a:buNone/>
              <a:defRPr sz="7559" b="1"/>
            </a:lvl8pPr>
            <a:lvl9pPr marL="17279600" indent="0">
              <a:buNone/>
              <a:defRPr sz="755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9964" y="13702707"/>
            <a:ext cx="14317188" cy="24885368"/>
          </a:xfrm>
        </p:spPr>
        <p:txBody>
          <a:bodyPr/>
          <a:lstStyle>
            <a:lvl1pPr>
              <a:defRPr sz="11338"/>
            </a:lvl1pPr>
            <a:lvl2pPr>
              <a:defRPr sz="9449"/>
            </a:lvl2pPr>
            <a:lvl3pPr>
              <a:defRPr sz="8504"/>
            </a:lvl3pPr>
            <a:lvl4pPr>
              <a:defRPr sz="7559"/>
            </a:lvl4pPr>
            <a:lvl5pPr>
              <a:defRPr sz="7559"/>
            </a:lvl5pPr>
            <a:lvl6pPr>
              <a:defRPr sz="7559"/>
            </a:lvl6pPr>
            <a:lvl7pPr>
              <a:defRPr sz="7559"/>
            </a:lvl7pPr>
            <a:lvl8pPr>
              <a:defRPr sz="7559"/>
            </a:lvl8pPr>
            <a:lvl9pPr>
              <a:defRPr sz="755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62143" y="9667647"/>
            <a:ext cx="14317183" cy="4035060"/>
          </a:xfrm>
        </p:spPr>
        <p:txBody>
          <a:bodyPr anchor="b"/>
          <a:lstStyle>
            <a:lvl1pPr marL="0" indent="0">
              <a:buNone/>
              <a:defRPr sz="11338" b="1"/>
            </a:lvl1pPr>
            <a:lvl2pPr marL="2159950" indent="0">
              <a:buNone/>
              <a:defRPr sz="9449" b="1"/>
            </a:lvl2pPr>
            <a:lvl3pPr marL="4319900" indent="0">
              <a:buNone/>
              <a:defRPr sz="8504" b="1"/>
            </a:lvl3pPr>
            <a:lvl4pPr marL="6479850" indent="0">
              <a:buNone/>
              <a:defRPr sz="7559" b="1"/>
            </a:lvl4pPr>
            <a:lvl5pPr marL="8639800" indent="0">
              <a:buNone/>
              <a:defRPr sz="7559" b="1"/>
            </a:lvl5pPr>
            <a:lvl6pPr marL="10799750" indent="0">
              <a:buNone/>
              <a:defRPr sz="7559" b="1"/>
            </a:lvl6pPr>
            <a:lvl7pPr marL="12959700" indent="0">
              <a:buNone/>
              <a:defRPr sz="7559" b="1"/>
            </a:lvl7pPr>
            <a:lvl8pPr marL="15119650" indent="0">
              <a:buNone/>
              <a:defRPr sz="7559" b="1"/>
            </a:lvl8pPr>
            <a:lvl9pPr marL="17279600" indent="0">
              <a:buNone/>
              <a:defRPr sz="755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62143" y="13702707"/>
            <a:ext cx="14317183" cy="24885368"/>
          </a:xfrm>
        </p:spPr>
        <p:txBody>
          <a:bodyPr/>
          <a:lstStyle>
            <a:lvl1pPr>
              <a:defRPr sz="11338"/>
            </a:lvl1pPr>
            <a:lvl2pPr>
              <a:defRPr sz="9449"/>
            </a:lvl2pPr>
            <a:lvl3pPr>
              <a:defRPr sz="8504"/>
            </a:lvl3pPr>
            <a:lvl4pPr>
              <a:defRPr sz="7559"/>
            </a:lvl4pPr>
            <a:lvl5pPr>
              <a:defRPr sz="7559"/>
            </a:lvl5pPr>
            <a:lvl6pPr>
              <a:defRPr sz="7559"/>
            </a:lvl6pPr>
            <a:lvl7pPr>
              <a:defRPr sz="7559"/>
            </a:lvl7pPr>
            <a:lvl8pPr>
              <a:defRPr sz="7559"/>
            </a:lvl8pPr>
            <a:lvl9pPr>
              <a:defRPr sz="755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5847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0449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3208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964" y="1717528"/>
            <a:ext cx="10657268" cy="7320108"/>
          </a:xfrm>
        </p:spPr>
        <p:txBody>
          <a:bodyPr anchor="b"/>
          <a:lstStyle>
            <a:lvl1pPr algn="l">
              <a:defRPr sz="944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67224" y="1717527"/>
            <a:ext cx="18112100" cy="36870545"/>
          </a:xfrm>
        </p:spPr>
        <p:txBody>
          <a:bodyPr/>
          <a:lstStyle>
            <a:lvl1pPr>
              <a:defRPr sz="15118"/>
            </a:lvl1pPr>
            <a:lvl2pPr>
              <a:defRPr sz="13228"/>
            </a:lvl2pPr>
            <a:lvl3pPr>
              <a:defRPr sz="11338"/>
            </a:lvl3pPr>
            <a:lvl4pPr>
              <a:defRPr sz="9449"/>
            </a:lvl4pPr>
            <a:lvl5pPr>
              <a:defRPr sz="9449"/>
            </a:lvl5pPr>
            <a:lvl6pPr>
              <a:defRPr sz="9449"/>
            </a:lvl6pPr>
            <a:lvl7pPr>
              <a:defRPr sz="9449"/>
            </a:lvl7pPr>
            <a:lvl8pPr>
              <a:defRPr sz="9449"/>
            </a:lvl8pPr>
            <a:lvl9pPr>
              <a:defRPr sz="94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9964" y="9037636"/>
            <a:ext cx="10657268" cy="29550436"/>
          </a:xfrm>
        </p:spPr>
        <p:txBody>
          <a:bodyPr/>
          <a:lstStyle>
            <a:lvl1pPr marL="0" indent="0">
              <a:buNone/>
              <a:defRPr sz="6614"/>
            </a:lvl1pPr>
            <a:lvl2pPr marL="2159950" indent="0">
              <a:buNone/>
              <a:defRPr sz="5669"/>
            </a:lvl2pPr>
            <a:lvl3pPr marL="4319900" indent="0">
              <a:buNone/>
              <a:defRPr sz="4724"/>
            </a:lvl3pPr>
            <a:lvl4pPr marL="6479850" indent="0">
              <a:buNone/>
              <a:defRPr sz="4252"/>
            </a:lvl4pPr>
            <a:lvl5pPr marL="8639800" indent="0">
              <a:buNone/>
              <a:defRPr sz="4252"/>
            </a:lvl5pPr>
            <a:lvl6pPr marL="10799750" indent="0">
              <a:buNone/>
              <a:defRPr sz="4252"/>
            </a:lvl6pPr>
            <a:lvl7pPr marL="12959700" indent="0">
              <a:buNone/>
              <a:defRPr sz="4252"/>
            </a:lvl7pPr>
            <a:lvl8pPr marL="15119650" indent="0">
              <a:buNone/>
              <a:defRPr sz="4252"/>
            </a:lvl8pPr>
            <a:lvl9pPr marL="17279600" indent="0">
              <a:buNone/>
              <a:defRPr sz="425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2243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2363" y="30240446"/>
            <a:ext cx="19439573" cy="3570053"/>
          </a:xfrm>
        </p:spPr>
        <p:txBody>
          <a:bodyPr anchor="b"/>
          <a:lstStyle>
            <a:lvl1pPr algn="l">
              <a:defRPr sz="944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352363" y="3862559"/>
            <a:ext cx="19439573" cy="25920383"/>
          </a:xfrm>
        </p:spPr>
        <p:txBody>
          <a:bodyPr/>
          <a:lstStyle>
            <a:lvl1pPr marL="0" indent="0">
              <a:buNone/>
              <a:defRPr sz="15118"/>
            </a:lvl1pPr>
            <a:lvl2pPr marL="2159950" indent="0">
              <a:buNone/>
              <a:defRPr sz="13228"/>
            </a:lvl2pPr>
            <a:lvl3pPr marL="4319900" indent="0">
              <a:buNone/>
              <a:defRPr sz="11338"/>
            </a:lvl3pPr>
            <a:lvl4pPr marL="6479850" indent="0">
              <a:buNone/>
              <a:defRPr sz="9449"/>
            </a:lvl4pPr>
            <a:lvl5pPr marL="8639800" indent="0">
              <a:buNone/>
              <a:defRPr sz="9449"/>
            </a:lvl5pPr>
            <a:lvl6pPr marL="10799750" indent="0">
              <a:buNone/>
              <a:defRPr sz="9449"/>
            </a:lvl6pPr>
            <a:lvl7pPr marL="12959700" indent="0">
              <a:buNone/>
              <a:defRPr sz="9449"/>
            </a:lvl7pPr>
            <a:lvl8pPr marL="15119650" indent="0">
              <a:buNone/>
              <a:defRPr sz="9449"/>
            </a:lvl8pPr>
            <a:lvl9pPr marL="17279600" indent="0">
              <a:buNone/>
              <a:defRPr sz="944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2363" y="33810499"/>
            <a:ext cx="19439573" cy="5070075"/>
          </a:xfrm>
        </p:spPr>
        <p:txBody>
          <a:bodyPr/>
          <a:lstStyle>
            <a:lvl1pPr marL="0" indent="0">
              <a:buNone/>
              <a:defRPr sz="6614"/>
            </a:lvl1pPr>
            <a:lvl2pPr marL="2159950" indent="0">
              <a:buNone/>
              <a:defRPr sz="5669"/>
            </a:lvl2pPr>
            <a:lvl3pPr marL="4319900" indent="0">
              <a:buNone/>
              <a:defRPr sz="4724"/>
            </a:lvl3pPr>
            <a:lvl4pPr marL="6479850" indent="0">
              <a:buNone/>
              <a:defRPr sz="4252"/>
            </a:lvl4pPr>
            <a:lvl5pPr marL="8639800" indent="0">
              <a:buNone/>
              <a:defRPr sz="4252"/>
            </a:lvl5pPr>
            <a:lvl6pPr marL="10799750" indent="0">
              <a:buNone/>
              <a:defRPr sz="4252"/>
            </a:lvl6pPr>
            <a:lvl7pPr marL="12959700" indent="0">
              <a:buNone/>
              <a:defRPr sz="4252"/>
            </a:lvl7pPr>
            <a:lvl8pPr marL="15119650" indent="0">
              <a:buNone/>
              <a:defRPr sz="4252"/>
            </a:lvl8pPr>
            <a:lvl9pPr marL="17279600" indent="0">
              <a:buNone/>
              <a:defRPr sz="425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3948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9140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489484" y="1732530"/>
            <a:ext cx="7289840" cy="368555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19965" y="1732530"/>
            <a:ext cx="21149535" cy="368555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113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19965" y="1730029"/>
            <a:ext cx="29159359" cy="720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9965" y="10080156"/>
            <a:ext cx="29159359" cy="285104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19964" y="40040597"/>
            <a:ext cx="7559834" cy="23000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98833-2D03-41E3-85A5-0CAA18B20FB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69757" y="40040597"/>
            <a:ext cx="10259775" cy="23000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19490" y="40040597"/>
            <a:ext cx="7559834" cy="23000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0E955-6E0C-4406-AF16-F7676DB02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485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19900" rtl="0" eaLnBrk="1" latinLnBrk="0" hangingPunct="1">
        <a:spcBef>
          <a:spcPct val="0"/>
        </a:spcBef>
        <a:buNone/>
        <a:defRPr sz="2078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962" indent="-1619962" algn="l" defTabSz="4319900" rtl="0" eaLnBrk="1" latinLnBrk="0" hangingPunct="1">
        <a:spcBef>
          <a:spcPct val="20000"/>
        </a:spcBef>
        <a:buFont typeface="Arial" pitchFamily="34" charset="0"/>
        <a:buChar char="•"/>
        <a:defRPr sz="15118" kern="1200">
          <a:solidFill>
            <a:schemeClr val="tx1"/>
          </a:solidFill>
          <a:latin typeface="+mn-lt"/>
          <a:ea typeface="+mn-ea"/>
          <a:cs typeface="+mn-cs"/>
        </a:defRPr>
      </a:lvl1pPr>
      <a:lvl2pPr marL="3509919" indent="-1349969" algn="l" defTabSz="4319900" rtl="0" eaLnBrk="1" latinLnBrk="0" hangingPunct="1">
        <a:spcBef>
          <a:spcPct val="20000"/>
        </a:spcBef>
        <a:buFont typeface="Arial" pitchFamily="34" charset="0"/>
        <a:buChar char="–"/>
        <a:defRPr sz="13228" kern="1200">
          <a:solidFill>
            <a:schemeClr val="tx1"/>
          </a:solidFill>
          <a:latin typeface="+mn-lt"/>
          <a:ea typeface="+mn-ea"/>
          <a:cs typeface="+mn-cs"/>
        </a:defRPr>
      </a:lvl2pPr>
      <a:lvl3pPr marL="53998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11338" kern="1200">
          <a:solidFill>
            <a:schemeClr val="tx1"/>
          </a:solidFill>
          <a:latin typeface="+mn-lt"/>
          <a:ea typeface="+mn-ea"/>
          <a:cs typeface="+mn-cs"/>
        </a:defRPr>
      </a:lvl3pPr>
      <a:lvl4pPr marL="7559825" indent="-1079975" algn="l" defTabSz="4319900" rtl="0" eaLnBrk="1" latinLnBrk="0" hangingPunct="1">
        <a:spcBef>
          <a:spcPct val="20000"/>
        </a:spcBef>
        <a:buFont typeface="Arial" pitchFamily="34" charset="0"/>
        <a:buChar char="–"/>
        <a:defRPr sz="9449" kern="1200">
          <a:solidFill>
            <a:schemeClr val="tx1"/>
          </a:solidFill>
          <a:latin typeface="+mn-lt"/>
          <a:ea typeface="+mn-ea"/>
          <a:cs typeface="+mn-cs"/>
        </a:defRPr>
      </a:lvl4pPr>
      <a:lvl5pPr marL="9719775" indent="-1079975" algn="l" defTabSz="4319900" rtl="0" eaLnBrk="1" latinLnBrk="0" hangingPunct="1">
        <a:spcBef>
          <a:spcPct val="20000"/>
        </a:spcBef>
        <a:buFont typeface="Arial" pitchFamily="34" charset="0"/>
        <a:buChar char="»"/>
        <a:defRPr sz="9449" kern="1200">
          <a:solidFill>
            <a:schemeClr val="tx1"/>
          </a:solidFill>
          <a:latin typeface="+mn-lt"/>
          <a:ea typeface="+mn-ea"/>
          <a:cs typeface="+mn-cs"/>
        </a:defRPr>
      </a:lvl5pPr>
      <a:lvl6pPr marL="1187972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6pPr>
      <a:lvl7pPr marL="140396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7pPr>
      <a:lvl8pPr marL="1619962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8pPr>
      <a:lvl9pPr marL="183595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1pPr>
      <a:lvl2pPr marL="21599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3199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3pPr>
      <a:lvl4pPr marL="64798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4pPr>
      <a:lvl5pPr marL="86398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5pPr>
      <a:lvl6pPr marL="107997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6pPr>
      <a:lvl7pPr marL="129597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7pPr>
      <a:lvl8pPr marL="151196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8pPr>
      <a:lvl9pPr marL="172796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19965" y="1732528"/>
            <a:ext cx="29159359" cy="720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9965" y="10080149"/>
            <a:ext cx="29159359" cy="285079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19964" y="40043096"/>
            <a:ext cx="7559834" cy="2295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E3470-2983-4031-AE25-49B554C574DF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69757" y="40043096"/>
            <a:ext cx="10259775" cy="2295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19490" y="40043096"/>
            <a:ext cx="7559834" cy="2295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746E3-332B-4087-974E-9458B30CEC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29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319900" rtl="0" eaLnBrk="1" latinLnBrk="0" hangingPunct="1">
        <a:spcBef>
          <a:spcPct val="0"/>
        </a:spcBef>
        <a:buNone/>
        <a:defRPr sz="2078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962" indent="-1619962" algn="l" defTabSz="4319900" rtl="0" eaLnBrk="1" latinLnBrk="0" hangingPunct="1">
        <a:spcBef>
          <a:spcPct val="20000"/>
        </a:spcBef>
        <a:buFont typeface="Arial" pitchFamily="34" charset="0"/>
        <a:buChar char="•"/>
        <a:defRPr sz="15118" kern="1200">
          <a:solidFill>
            <a:schemeClr val="tx1"/>
          </a:solidFill>
          <a:latin typeface="+mn-lt"/>
          <a:ea typeface="+mn-ea"/>
          <a:cs typeface="+mn-cs"/>
        </a:defRPr>
      </a:lvl1pPr>
      <a:lvl2pPr marL="3509919" indent="-1349969" algn="l" defTabSz="4319900" rtl="0" eaLnBrk="1" latinLnBrk="0" hangingPunct="1">
        <a:spcBef>
          <a:spcPct val="20000"/>
        </a:spcBef>
        <a:buFont typeface="Arial" pitchFamily="34" charset="0"/>
        <a:buChar char="–"/>
        <a:defRPr sz="13228" kern="1200">
          <a:solidFill>
            <a:schemeClr val="tx1"/>
          </a:solidFill>
          <a:latin typeface="+mn-lt"/>
          <a:ea typeface="+mn-ea"/>
          <a:cs typeface="+mn-cs"/>
        </a:defRPr>
      </a:lvl2pPr>
      <a:lvl3pPr marL="53998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11338" kern="1200">
          <a:solidFill>
            <a:schemeClr val="tx1"/>
          </a:solidFill>
          <a:latin typeface="+mn-lt"/>
          <a:ea typeface="+mn-ea"/>
          <a:cs typeface="+mn-cs"/>
        </a:defRPr>
      </a:lvl3pPr>
      <a:lvl4pPr marL="7559825" indent="-1079975" algn="l" defTabSz="4319900" rtl="0" eaLnBrk="1" latinLnBrk="0" hangingPunct="1">
        <a:spcBef>
          <a:spcPct val="20000"/>
        </a:spcBef>
        <a:buFont typeface="Arial" pitchFamily="34" charset="0"/>
        <a:buChar char="–"/>
        <a:defRPr sz="9449" kern="1200">
          <a:solidFill>
            <a:schemeClr val="tx1"/>
          </a:solidFill>
          <a:latin typeface="+mn-lt"/>
          <a:ea typeface="+mn-ea"/>
          <a:cs typeface="+mn-cs"/>
        </a:defRPr>
      </a:lvl4pPr>
      <a:lvl5pPr marL="9719775" indent="-1079975" algn="l" defTabSz="4319900" rtl="0" eaLnBrk="1" latinLnBrk="0" hangingPunct="1">
        <a:spcBef>
          <a:spcPct val="20000"/>
        </a:spcBef>
        <a:buFont typeface="Arial" pitchFamily="34" charset="0"/>
        <a:buChar char="»"/>
        <a:defRPr sz="9449" kern="1200">
          <a:solidFill>
            <a:schemeClr val="tx1"/>
          </a:solidFill>
          <a:latin typeface="+mn-lt"/>
          <a:ea typeface="+mn-ea"/>
          <a:cs typeface="+mn-cs"/>
        </a:defRPr>
      </a:lvl5pPr>
      <a:lvl6pPr marL="1187972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6pPr>
      <a:lvl7pPr marL="140396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7pPr>
      <a:lvl8pPr marL="1619962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8pPr>
      <a:lvl9pPr marL="183595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1pPr>
      <a:lvl2pPr marL="21599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3199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3pPr>
      <a:lvl4pPr marL="64798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4pPr>
      <a:lvl5pPr marL="86398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5pPr>
      <a:lvl6pPr marL="107997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6pPr>
      <a:lvl7pPr marL="129597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7pPr>
      <a:lvl8pPr marL="151196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8pPr>
      <a:lvl9pPr marL="172796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19965" y="1732528"/>
            <a:ext cx="29159359" cy="720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9965" y="10080149"/>
            <a:ext cx="29159359" cy="285079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19964" y="40043096"/>
            <a:ext cx="7559834" cy="2295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7A04F-604A-4540-99DB-1EF0E902FA0E}" type="datetimeFigureOut">
              <a:rPr lang="en-US" smtClean="0"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69757" y="40043096"/>
            <a:ext cx="10259775" cy="2295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19490" y="40043096"/>
            <a:ext cx="7559834" cy="2295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53868-D13E-4C7E-9A67-0393563FB2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53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319900" rtl="0" eaLnBrk="1" latinLnBrk="0" hangingPunct="1">
        <a:spcBef>
          <a:spcPct val="0"/>
        </a:spcBef>
        <a:buNone/>
        <a:defRPr sz="2078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9962" indent="-1619962" algn="l" defTabSz="4319900" rtl="0" eaLnBrk="1" latinLnBrk="0" hangingPunct="1">
        <a:spcBef>
          <a:spcPct val="20000"/>
        </a:spcBef>
        <a:buFont typeface="Arial" pitchFamily="34" charset="0"/>
        <a:buChar char="•"/>
        <a:defRPr sz="15118" kern="1200">
          <a:solidFill>
            <a:schemeClr val="tx1"/>
          </a:solidFill>
          <a:latin typeface="+mn-lt"/>
          <a:ea typeface="+mn-ea"/>
          <a:cs typeface="+mn-cs"/>
        </a:defRPr>
      </a:lvl1pPr>
      <a:lvl2pPr marL="3509919" indent="-1349969" algn="l" defTabSz="4319900" rtl="0" eaLnBrk="1" latinLnBrk="0" hangingPunct="1">
        <a:spcBef>
          <a:spcPct val="20000"/>
        </a:spcBef>
        <a:buFont typeface="Arial" pitchFamily="34" charset="0"/>
        <a:buChar char="–"/>
        <a:defRPr sz="13228" kern="1200">
          <a:solidFill>
            <a:schemeClr val="tx1"/>
          </a:solidFill>
          <a:latin typeface="+mn-lt"/>
          <a:ea typeface="+mn-ea"/>
          <a:cs typeface="+mn-cs"/>
        </a:defRPr>
      </a:lvl2pPr>
      <a:lvl3pPr marL="53998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11338" kern="1200">
          <a:solidFill>
            <a:schemeClr val="tx1"/>
          </a:solidFill>
          <a:latin typeface="+mn-lt"/>
          <a:ea typeface="+mn-ea"/>
          <a:cs typeface="+mn-cs"/>
        </a:defRPr>
      </a:lvl3pPr>
      <a:lvl4pPr marL="7559825" indent="-1079975" algn="l" defTabSz="4319900" rtl="0" eaLnBrk="1" latinLnBrk="0" hangingPunct="1">
        <a:spcBef>
          <a:spcPct val="20000"/>
        </a:spcBef>
        <a:buFont typeface="Arial" pitchFamily="34" charset="0"/>
        <a:buChar char="–"/>
        <a:defRPr sz="9449" kern="1200">
          <a:solidFill>
            <a:schemeClr val="tx1"/>
          </a:solidFill>
          <a:latin typeface="+mn-lt"/>
          <a:ea typeface="+mn-ea"/>
          <a:cs typeface="+mn-cs"/>
        </a:defRPr>
      </a:lvl4pPr>
      <a:lvl5pPr marL="9719775" indent="-1079975" algn="l" defTabSz="4319900" rtl="0" eaLnBrk="1" latinLnBrk="0" hangingPunct="1">
        <a:spcBef>
          <a:spcPct val="20000"/>
        </a:spcBef>
        <a:buFont typeface="Arial" pitchFamily="34" charset="0"/>
        <a:buChar char="»"/>
        <a:defRPr sz="9449" kern="1200">
          <a:solidFill>
            <a:schemeClr val="tx1"/>
          </a:solidFill>
          <a:latin typeface="+mn-lt"/>
          <a:ea typeface="+mn-ea"/>
          <a:cs typeface="+mn-cs"/>
        </a:defRPr>
      </a:lvl5pPr>
      <a:lvl6pPr marL="1187972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6pPr>
      <a:lvl7pPr marL="140396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7pPr>
      <a:lvl8pPr marL="1619962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8pPr>
      <a:lvl9pPr marL="18359575" indent="-1079975" algn="l" defTabSz="4319900" rtl="0" eaLnBrk="1" latinLnBrk="0" hangingPunct="1">
        <a:spcBef>
          <a:spcPct val="20000"/>
        </a:spcBef>
        <a:buFont typeface="Arial" pitchFamily="34" charset="0"/>
        <a:buChar char="•"/>
        <a:defRPr sz="944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1pPr>
      <a:lvl2pPr marL="21599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3199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3pPr>
      <a:lvl4pPr marL="64798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4pPr>
      <a:lvl5pPr marL="86398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5pPr>
      <a:lvl6pPr marL="107997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6pPr>
      <a:lvl7pPr marL="129597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7pPr>
      <a:lvl8pPr marL="1511965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8pPr>
      <a:lvl9pPr marL="17279600" algn="l" defTabSz="4319900" rtl="0" eaLnBrk="1" latinLnBrk="0" hangingPunct="1">
        <a:defRPr sz="85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0329" y="564810"/>
            <a:ext cx="30899945" cy="458587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sr-Latn-BA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sr-Latn-BA" sz="8600" b="1" dirty="0">
                <a:solidFill>
                  <a:srgbClr val="002060"/>
                </a:solidFill>
              </a:rPr>
              <a:t>Registar prijavljivanja nestašica lijekova u BiH u periodu od 2018. do 2023. godine: deskripcija i analiza trendova </a:t>
            </a:r>
            <a:endParaRPr lang="sr-Cyrl-BA" sz="8600" b="1" dirty="0" smtClean="0">
              <a:solidFill>
                <a:srgbClr val="002060"/>
              </a:solidFill>
            </a:endParaRPr>
          </a:p>
          <a:p>
            <a:pPr algn="ctr"/>
            <a:r>
              <a:rPr lang="sr-Latn-BA" sz="3200" dirty="0" smtClean="0">
                <a:cs typeface="Arial" panose="020B0604020202020204" pitchFamily="34" charset="0"/>
              </a:rPr>
              <a:t>Dijana Matić,</a:t>
            </a:r>
            <a:endParaRPr lang="en-US" sz="3200" dirty="0" smtClean="0">
              <a:cs typeface="Arial" panose="020B0604020202020204" pitchFamily="34" charset="0"/>
            </a:endParaRPr>
          </a:p>
          <a:p>
            <a:pPr algn="ctr"/>
            <a:r>
              <a:rPr lang="sr-Latn-BA" sz="3200" dirty="0" smtClean="0">
                <a:cs typeface="Arial" panose="020B0604020202020204" pitchFamily="34" charset="0"/>
              </a:rPr>
              <a:t>Univerzitetski klinički centar Republike Srpske, Banja Luka, Bosnia and Herzegovina</a:t>
            </a:r>
            <a:endParaRPr lang="en-US" sz="3200" dirty="0" smtClean="0">
              <a:cs typeface="Arial" panose="020B0604020202020204" pitchFamily="34" charset="0"/>
            </a:endParaRPr>
          </a:p>
          <a:p>
            <a:pPr algn="ctr"/>
            <a:r>
              <a:rPr lang="sr-Latn-BA" sz="3200" dirty="0" smtClean="0">
                <a:cs typeface="Arial" panose="020B0604020202020204" pitchFamily="34" charset="0"/>
              </a:rPr>
              <a:t>Medicinski fakultet, Univerzitet u Banja Luci</a:t>
            </a:r>
            <a:r>
              <a:rPr lang="en-US" sz="3200" dirty="0" smtClean="0">
                <a:cs typeface="Arial" panose="020B0604020202020204" pitchFamily="34" charset="0"/>
              </a:rPr>
              <a:t>,</a:t>
            </a:r>
            <a:r>
              <a:rPr lang="sr-Latn-BA" sz="3200" dirty="0" smtClean="0">
                <a:cs typeface="Arial" panose="020B0604020202020204" pitchFamily="34" charset="0"/>
              </a:rPr>
              <a:t>Banja Luka,</a:t>
            </a:r>
            <a:r>
              <a:rPr lang="en-US" sz="3200" dirty="0" smtClean="0">
                <a:cs typeface="Arial" panose="020B0604020202020204" pitchFamily="34" charset="0"/>
              </a:rPr>
              <a:t> Bosnia and Herzegovina</a:t>
            </a:r>
            <a:endParaRPr lang="en-US" sz="3200" dirty="0"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0736" y="6208663"/>
            <a:ext cx="30949538" cy="30630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bs-Latn-BA" sz="3600" b="1" u="sng" dirty="0" smtClean="0">
                <a:solidFill>
                  <a:srgbClr val="002060"/>
                </a:solidFill>
                <a:cs typeface="Arial" panose="020B0604020202020204" pitchFamily="34" charset="0"/>
              </a:rPr>
              <a:t>Cilj istraživanja</a:t>
            </a:r>
          </a:p>
          <a:p>
            <a:r>
              <a:rPr lang="sr-Latn-BA" sz="3600" dirty="0" smtClean="0">
                <a:cs typeface="Arial" panose="020B0604020202020204" pitchFamily="34" charset="0"/>
              </a:rPr>
              <a:t>Analizirati javno dostupan Spisak lijekova za koje je u skladu sa Zakonom prijavljeno obustavljanje prometa lijeka u BiH u periodu od 2018. do 2023. godine, kako bi se stekao uvid u situaciju u  Bosni i Hercegovini (BiH)</a:t>
            </a:r>
            <a:r>
              <a:rPr lang="en-US" sz="3600" dirty="0" smtClean="0">
                <a:cs typeface="Arial" panose="020B0604020202020204" pitchFamily="34" charset="0"/>
              </a:rPr>
              <a:t>.</a:t>
            </a:r>
            <a:endParaRPr lang="bs-Latn-BA" sz="3600" i="1" u="sng" dirty="0" smtClean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just"/>
            <a:r>
              <a:rPr lang="en-US" dirty="0" smtClean="0"/>
              <a:t> 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0736" y="8998314"/>
            <a:ext cx="30949538" cy="39703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r-Latn-BA" sz="3600" b="1" u="sng" dirty="0" smtClean="0">
                <a:solidFill>
                  <a:srgbClr val="002060"/>
                </a:solidFill>
                <a:cs typeface="Arial" panose="020B0604020202020204" pitchFamily="34" charset="0"/>
              </a:rPr>
              <a:t>Materijali i metode</a:t>
            </a:r>
            <a:endParaRPr lang="en-US" sz="3600" b="1" u="sng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r>
              <a:rPr lang="en-US" sz="3600" dirty="0" err="1">
                <a:cs typeface="Arial" panose="020B0604020202020204" pitchFamily="34" charset="0"/>
              </a:rPr>
              <a:t>Istraživanje</a:t>
            </a:r>
            <a:r>
              <a:rPr lang="en-US" sz="3600" dirty="0">
                <a:cs typeface="Arial" panose="020B0604020202020204" pitchFamily="34" charset="0"/>
              </a:rPr>
              <a:t>  </a:t>
            </a:r>
            <a:r>
              <a:rPr lang="en-US" sz="3600" dirty="0" err="1">
                <a:cs typeface="Arial" panose="020B0604020202020204" pitchFamily="34" charset="0"/>
              </a:rPr>
              <a:t>predstavlja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retrospektivnu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opservacionu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studiju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za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koju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sr-Latn-BA" sz="3600" dirty="0" smtClean="0">
                <a:cs typeface="Arial" panose="020B0604020202020204" pitchFamily="34" charset="0"/>
              </a:rPr>
              <a:t>j</a:t>
            </a:r>
            <a:r>
              <a:rPr lang="en-US" sz="3600" dirty="0" smtClean="0">
                <a:cs typeface="Arial" panose="020B0604020202020204" pitchFamily="34" charset="0"/>
              </a:rPr>
              <a:t>e </a:t>
            </a:r>
            <a:r>
              <a:rPr lang="en-US" sz="3600" dirty="0" err="1">
                <a:cs typeface="Arial" panose="020B0604020202020204" pitchFamily="34" charset="0"/>
              </a:rPr>
              <a:t>korišten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Registar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evidencije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nestašica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lijekova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sa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i="1" dirty="0">
                <a:cs typeface="Arial" panose="020B0604020202020204" pitchFamily="34" charset="0"/>
              </a:rPr>
              <a:t>web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stranice</a:t>
            </a:r>
            <a:r>
              <a:rPr lang="en-US" sz="3600" dirty="0">
                <a:cs typeface="Arial" panose="020B0604020202020204" pitchFamily="34" charset="0"/>
              </a:rPr>
              <a:t> ALIMS </a:t>
            </a:r>
            <a:r>
              <a:rPr lang="en-US" sz="3600" dirty="0" err="1">
                <a:cs typeface="Arial" panose="020B0604020202020204" pitchFamily="34" charset="0"/>
              </a:rPr>
              <a:t>BiH</a:t>
            </a:r>
            <a:r>
              <a:rPr lang="en-US" sz="3600" dirty="0" smtClean="0">
                <a:cs typeface="Arial" panose="020B0604020202020204" pitchFamily="34" charset="0"/>
              </a:rPr>
              <a:t>. </a:t>
            </a:r>
            <a:r>
              <a:rPr lang="en-US" sz="3600" dirty="0" err="1">
                <a:cs typeface="Arial" panose="020B0604020202020204" pitchFamily="34" charset="0"/>
              </a:rPr>
              <a:t>Analiza</a:t>
            </a:r>
            <a:r>
              <a:rPr lang="en-US" sz="3600" dirty="0">
                <a:cs typeface="Arial" panose="020B0604020202020204" pitchFamily="34" charset="0"/>
              </a:rPr>
              <a:t> je </a:t>
            </a:r>
            <a:r>
              <a:rPr lang="en-US" sz="3600" dirty="0" err="1">
                <a:cs typeface="Arial" panose="020B0604020202020204" pitchFamily="34" charset="0"/>
              </a:rPr>
              <a:t>obuhvatala</a:t>
            </a:r>
            <a:r>
              <a:rPr lang="en-US" sz="3600" dirty="0">
                <a:cs typeface="Arial" panose="020B0604020202020204" pitchFamily="34" charset="0"/>
              </a:rPr>
              <a:t> period od 25. </a:t>
            </a:r>
            <a:r>
              <a:rPr lang="en-US" sz="3600" dirty="0" err="1">
                <a:cs typeface="Arial" panose="020B0604020202020204" pitchFamily="34" charset="0"/>
              </a:rPr>
              <a:t>jula</a:t>
            </a:r>
            <a:r>
              <a:rPr lang="en-US" sz="3600" dirty="0">
                <a:cs typeface="Arial" panose="020B0604020202020204" pitchFamily="34" charset="0"/>
              </a:rPr>
              <a:t> 2018. do 10. </a:t>
            </a:r>
            <a:r>
              <a:rPr lang="en-US" sz="3600" dirty="0" err="1">
                <a:cs typeface="Arial" panose="020B0604020202020204" pitchFamily="34" charset="0"/>
              </a:rPr>
              <a:t>marta</a:t>
            </a:r>
            <a:r>
              <a:rPr lang="en-US" sz="3600" dirty="0">
                <a:cs typeface="Arial" panose="020B0604020202020204" pitchFamily="34" charset="0"/>
              </a:rPr>
              <a:t> 2023. </a:t>
            </a:r>
            <a:r>
              <a:rPr lang="en-US" sz="3600" dirty="0" err="1">
                <a:cs typeface="Arial" panose="020B0604020202020204" pitchFamily="34" charset="0"/>
              </a:rPr>
              <a:t>godine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tj.od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početka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vođenja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registra</a:t>
            </a:r>
            <a:r>
              <a:rPr lang="en-US" sz="3600" dirty="0">
                <a:cs typeface="Arial" panose="020B0604020202020204" pitchFamily="34" charset="0"/>
              </a:rPr>
              <a:t> pa do momenta </a:t>
            </a:r>
            <a:r>
              <a:rPr lang="en-US" sz="3600" dirty="0" err="1">
                <a:cs typeface="Arial" panose="020B0604020202020204" pitchFamily="34" charset="0"/>
              </a:rPr>
              <a:t>kada</a:t>
            </a:r>
            <a:r>
              <a:rPr lang="en-US" sz="3600" dirty="0">
                <a:cs typeface="Arial" panose="020B0604020202020204" pitchFamily="34" charset="0"/>
              </a:rPr>
              <a:t> je </a:t>
            </a:r>
            <a:r>
              <a:rPr lang="en-US" sz="3600" dirty="0" err="1">
                <a:cs typeface="Arial" panose="020B0604020202020204" pitchFamily="34" charset="0"/>
              </a:rPr>
              <a:t>izvršen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presjek</a:t>
            </a:r>
            <a:r>
              <a:rPr lang="en-US" sz="3600" dirty="0" smtClean="0">
                <a:cs typeface="Arial" panose="020B0604020202020204" pitchFamily="34" charset="0"/>
              </a:rPr>
              <a:t>. </a:t>
            </a:r>
            <a:r>
              <a:rPr lang="en-US" sz="3600" dirty="0">
                <a:cs typeface="Arial" panose="020B0604020202020204" pitchFamily="34" charset="0"/>
              </a:rPr>
              <a:t>Na </a:t>
            </a:r>
            <a:r>
              <a:rPr lang="en-US" sz="3600" dirty="0" err="1">
                <a:cs typeface="Arial" panose="020B0604020202020204" pitchFamily="34" charset="0"/>
              </a:rPr>
              <a:t>osnovu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unesenih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podataka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razvrstani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su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lijekovi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prema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prvom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stepenu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smtClean="0">
                <a:cs typeface="Arial" panose="020B0604020202020204" pitchFamily="34" charset="0"/>
              </a:rPr>
              <a:t>ATC</a:t>
            </a:r>
            <a:r>
              <a:rPr lang="sr-Latn-BA" sz="3600" dirty="0" smtClean="0">
                <a:cs typeface="Arial" panose="020B0604020202020204" pitchFamily="34" charset="0"/>
              </a:rPr>
              <a:t> (anatomsko-terapijsko-hemijeske)</a:t>
            </a:r>
            <a:r>
              <a:rPr lang="en-US" sz="3600" dirty="0" smtClean="0"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cs typeface="Arial" panose="020B0604020202020204" pitchFamily="34" charset="0"/>
              </a:rPr>
              <a:t>klasifikacije</a:t>
            </a:r>
            <a:r>
              <a:rPr lang="sr-Latn-BA" sz="3600" dirty="0">
                <a:cs typeface="Arial" panose="020B0604020202020204" pitchFamily="34" charset="0"/>
              </a:rPr>
              <a:t> </a:t>
            </a:r>
            <a:r>
              <a:rPr lang="sr-Latn-BA" sz="3600" dirty="0" smtClean="0">
                <a:cs typeface="Arial" panose="020B0604020202020204" pitchFamily="34" charset="0"/>
              </a:rPr>
              <a:t>i </a:t>
            </a:r>
            <a:r>
              <a:rPr lang="en-US" sz="3600" dirty="0" smtClean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načinu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administracije</a:t>
            </a:r>
            <a:r>
              <a:rPr lang="en-US" sz="3600" dirty="0" smtClean="0">
                <a:cs typeface="Arial" panose="020B0604020202020204" pitchFamily="34" charset="0"/>
              </a:rPr>
              <a:t>,</a:t>
            </a:r>
            <a:r>
              <a:rPr lang="sr-Latn-BA" sz="3600" dirty="0" smtClean="0">
                <a:cs typeface="Arial" panose="020B0604020202020204" pitchFamily="34" charset="0"/>
              </a:rPr>
              <a:t> a</a:t>
            </a:r>
            <a:r>
              <a:rPr lang="en-US" sz="3600" dirty="0" smtClean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zatim</a:t>
            </a:r>
            <a:r>
              <a:rPr lang="en-US" sz="3600" dirty="0">
                <a:cs typeface="Arial" panose="020B0604020202020204" pitchFamily="34" charset="0"/>
              </a:rPr>
              <a:t> je </a:t>
            </a:r>
            <a:r>
              <a:rPr lang="en-US" sz="3600" dirty="0" err="1">
                <a:cs typeface="Arial" panose="020B0604020202020204" pitchFamily="34" charset="0"/>
              </a:rPr>
              <a:t>utvrđen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ukupan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broj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prijavljenih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nestašica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i</a:t>
            </a:r>
            <a:r>
              <a:rPr lang="en-US" sz="3600" dirty="0">
                <a:cs typeface="Arial" panose="020B0604020202020204" pitchFamily="34" charset="0"/>
              </a:rPr>
              <a:t> trend </a:t>
            </a:r>
            <a:r>
              <a:rPr lang="en-US" sz="3600" dirty="0" err="1">
                <a:cs typeface="Arial" panose="020B0604020202020204" pitchFamily="34" charset="0"/>
              </a:rPr>
              <a:t>prijavljivanja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prema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godinama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analize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vrsti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razlozima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obustave</a:t>
            </a:r>
            <a:r>
              <a:rPr lang="en-US" sz="3600" dirty="0">
                <a:cs typeface="Arial" panose="020B0604020202020204" pitchFamily="34" charset="0"/>
              </a:rPr>
              <a:t>. </a:t>
            </a:r>
            <a:r>
              <a:rPr lang="en-US" sz="3600" dirty="0" err="1" smtClean="0">
                <a:cs typeface="Arial" panose="020B0604020202020204" pitchFamily="34" charset="0"/>
              </a:rPr>
              <a:t>Rezultati</a:t>
            </a:r>
            <a:r>
              <a:rPr lang="en-US" sz="3600" dirty="0" smtClean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su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predstavljeni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kao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procenti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apsolutni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brojevi</a:t>
            </a:r>
            <a:r>
              <a:rPr lang="en-US" sz="3600" dirty="0">
                <a:cs typeface="Arial" panose="020B0604020202020204" pitchFamily="34" charset="0"/>
              </a:rPr>
              <a:t>. </a:t>
            </a:r>
            <a:r>
              <a:rPr lang="en-US" sz="3600" dirty="0" err="1">
                <a:cs typeface="Arial" panose="020B0604020202020204" pitchFamily="34" charset="0"/>
              </a:rPr>
              <a:t>Za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analizu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podataka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korišten</a:t>
            </a:r>
            <a:r>
              <a:rPr lang="en-US" sz="3600" dirty="0">
                <a:cs typeface="Arial" panose="020B0604020202020204" pitchFamily="34" charset="0"/>
              </a:rPr>
              <a:t> je Microsoft® Excel. S </a:t>
            </a:r>
            <a:r>
              <a:rPr lang="en-US" sz="3600" dirty="0" err="1">
                <a:cs typeface="Arial" panose="020B0604020202020204" pitchFamily="34" charset="0"/>
              </a:rPr>
              <a:t>obzirom</a:t>
            </a:r>
            <a:r>
              <a:rPr lang="en-US" sz="3600" dirty="0">
                <a:cs typeface="Arial" panose="020B0604020202020204" pitchFamily="34" charset="0"/>
              </a:rPr>
              <a:t> da u </a:t>
            </a:r>
            <a:r>
              <a:rPr lang="en-US" sz="3600" dirty="0" err="1">
                <a:cs typeface="Arial" panose="020B0604020202020204" pitchFamily="34" charset="0"/>
              </a:rPr>
              <a:t>svrhu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istraživanja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nisu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korišteni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podaci</a:t>
            </a:r>
            <a:r>
              <a:rPr lang="en-US" sz="3600" dirty="0">
                <a:cs typeface="Arial" panose="020B0604020202020204" pitchFamily="34" charset="0"/>
              </a:rPr>
              <a:t> o </a:t>
            </a:r>
            <a:r>
              <a:rPr lang="en-US" sz="3600" dirty="0" err="1">
                <a:cs typeface="Arial" panose="020B0604020202020204" pitchFamily="34" charset="0"/>
              </a:rPr>
              <a:t>pacijentima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kao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i</a:t>
            </a:r>
            <a:r>
              <a:rPr lang="en-US" sz="3600" dirty="0">
                <a:cs typeface="Arial" panose="020B0604020202020204" pitchFamily="34" charset="0"/>
              </a:rPr>
              <a:t> da se </a:t>
            </a:r>
            <a:r>
              <a:rPr lang="en-US" sz="3600" dirty="0" err="1">
                <a:cs typeface="Arial" panose="020B0604020202020204" pitchFamily="34" charset="0"/>
              </a:rPr>
              <a:t>ovdje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radilo</a:t>
            </a:r>
            <a:r>
              <a:rPr lang="en-US" sz="3600" dirty="0">
                <a:cs typeface="Arial" panose="020B0604020202020204" pitchFamily="34" charset="0"/>
              </a:rPr>
              <a:t> o </a:t>
            </a:r>
            <a:r>
              <a:rPr lang="en-US" sz="3600" dirty="0" err="1">
                <a:cs typeface="Arial" panose="020B0604020202020204" pitchFamily="34" charset="0"/>
              </a:rPr>
              <a:t>javno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dostupnim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podacima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koji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su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analizirani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retrospektivno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nije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bila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potrebna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dozvola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Agencije</a:t>
            </a:r>
            <a:r>
              <a:rPr lang="en-US" sz="3600" dirty="0">
                <a:cs typeface="Arial" panose="020B0604020202020204" pitchFamily="34" charset="0"/>
              </a:rPr>
              <a:t>, </a:t>
            </a:r>
            <a:r>
              <a:rPr lang="en-US" sz="3600" dirty="0" err="1">
                <a:cs typeface="Arial" panose="020B0604020202020204" pitchFamily="34" charset="0"/>
              </a:rPr>
              <a:t>kao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ni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procjena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Etičkog</a:t>
            </a:r>
            <a:r>
              <a:rPr lang="en-US" sz="3600" dirty="0">
                <a:cs typeface="Arial" panose="020B0604020202020204" pitchFamily="34" charset="0"/>
              </a:rPr>
              <a:t> </a:t>
            </a:r>
            <a:r>
              <a:rPr lang="en-US" sz="3600" dirty="0" err="1">
                <a:cs typeface="Arial" panose="020B0604020202020204" pitchFamily="34" charset="0"/>
              </a:rPr>
              <a:t>komiteta</a:t>
            </a:r>
            <a:r>
              <a:rPr lang="en-US" sz="3600" dirty="0">
                <a:cs typeface="Arial" panose="020B0604020202020204" pitchFamily="34" charset="0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042062" y="13292770"/>
            <a:ext cx="15554009" cy="200362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r-Latn-BA" sz="3600" b="1" u="sng" dirty="0" smtClean="0">
                <a:solidFill>
                  <a:srgbClr val="002060"/>
                </a:solidFill>
                <a:cs typeface="Arial" panose="020B0604020202020204" pitchFamily="34" charset="0"/>
              </a:rPr>
              <a:t>Rezultati</a:t>
            </a:r>
            <a:endParaRPr lang="en-US" sz="3600" u="sng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r>
              <a:rPr lang="sr-Latn-BA" sz="3600" dirty="0" smtClean="0">
                <a:cs typeface="Arial" panose="020B0604020202020204" pitchFamily="34" charset="0"/>
              </a:rPr>
              <a:t>Ukupan broj prijavljenih </a:t>
            </a:r>
            <a:r>
              <a:rPr lang="sr-Latn-BA" sz="3600" dirty="0">
                <a:cs typeface="Arial" panose="020B0604020202020204" pitchFamily="34" charset="0"/>
              </a:rPr>
              <a:t>nestašica u periodu </a:t>
            </a:r>
            <a:r>
              <a:rPr lang="sr-Latn-BA" sz="3600" dirty="0" smtClean="0">
                <a:cs typeface="Arial" panose="020B0604020202020204" pitchFamily="34" charset="0"/>
              </a:rPr>
              <a:t>od </a:t>
            </a:r>
            <a:r>
              <a:rPr lang="sr-Latn-BA" sz="3600" dirty="0">
                <a:cs typeface="Arial" panose="020B0604020202020204" pitchFamily="34" charset="0"/>
              </a:rPr>
              <a:t>2018. d</a:t>
            </a:r>
            <a:r>
              <a:rPr lang="sr-Latn-BA" sz="3600" dirty="0" smtClean="0">
                <a:cs typeface="Arial" panose="020B0604020202020204" pitchFamily="34" charset="0"/>
              </a:rPr>
              <a:t>o 2023.godine </a:t>
            </a:r>
            <a:r>
              <a:rPr lang="sr-Latn-BA" sz="3600" dirty="0">
                <a:cs typeface="Arial" panose="020B0604020202020204" pitchFamily="34" charset="0"/>
              </a:rPr>
              <a:t>je 414. U odnosu na </a:t>
            </a:r>
            <a:r>
              <a:rPr lang="sr-Latn-BA" sz="3600" dirty="0" smtClean="0">
                <a:cs typeface="Arial" panose="020B0604020202020204" pitchFamily="34" charset="0"/>
              </a:rPr>
              <a:t>ovaj broj, </a:t>
            </a:r>
            <a:r>
              <a:rPr lang="sr-Latn-BA" sz="3600" dirty="0">
                <a:cs typeface="Arial" panose="020B0604020202020204" pitchFamily="34" charset="0"/>
              </a:rPr>
              <a:t>čak  274 (65,87%) čine lijekovi za peroralnu primjenu (PO), 74 (17,75%) lijekovi za intravensku primjenu (IV), a 68 (16,35%) svi ostale oblici administracije. Prema ATC klasifikaciji prvog stepena, najveći broj prijavljenih nestašica otpada na lijekove kardiovaskularnog sistema (16,43%), nervnog sistema (16,18%), antiinfektivnih lijekova za sistemsku primjenu (13,53%), lijekova alimentarnog trakta i metabolizma (10,63%), antineoplastike i imunomodulatore (9,18%)  i lijekove muskulo-skeletnog sistema (8,45%). </a:t>
            </a:r>
          </a:p>
          <a:p>
            <a:r>
              <a:rPr lang="sr-Latn-BA" sz="3600" dirty="0" smtClean="0">
                <a:cs typeface="Arial" panose="020B0604020202020204" pitchFamily="34" charset="0"/>
              </a:rPr>
              <a:t>U  </a:t>
            </a:r>
            <a:r>
              <a:rPr lang="sr-Latn-BA" sz="3600" dirty="0">
                <a:cs typeface="Arial" panose="020B0604020202020204" pitchFamily="34" charset="0"/>
              </a:rPr>
              <a:t>petogodišnjem periodu koji obuhvata studija, svake godine su dominirale četiri grupe lijekova: lijekovi u terapiji kardiovaskularnog, nervnog sistema, antiinfektivni lijekovi za sistemsku primjenu i antineoplastici i imunomodulatori. Izuzetak su 2018. i 2023. godina, kada se prema broju prijavljenih nestašica izdvajaju lijekovi u terapiji alimentarnog trakta i metabolizma sa 15,63%, odnosno 19,78%. Ovdje je interesantno da ova grupa lijekova dijeli prvo mjesto sa lijekovima kardiovaskularnog sistema prema procentu prijavljenih nestašica u 2018. i 2023.godini. Kardiovaskularni lijekovi su vodeća grupa u najvećem broju prijavljenih nestašica, osim u 2020. godini kada su zabilježeni najveći prekidi prometa snabdijevanja antineoplasticima i imunomodulatorima (19,71%) i 2022. godini, kada dominira nedostatak lijekova u terapiji nervnog sistema (20,31%). (</a:t>
            </a:r>
            <a:r>
              <a:rPr lang="sr-Latn-BA" sz="3600" dirty="0" smtClean="0">
                <a:cs typeface="Arial" panose="020B0604020202020204" pitchFamily="34" charset="0"/>
              </a:rPr>
              <a:t>Slika 1)</a:t>
            </a:r>
          </a:p>
          <a:p>
            <a:r>
              <a:rPr lang="sr-Latn-BA" sz="3600" dirty="0" smtClean="0">
                <a:cs typeface="Arial" panose="020B0604020202020204" pitchFamily="34" charset="0"/>
              </a:rPr>
              <a:t>Proizvođači </a:t>
            </a:r>
            <a:r>
              <a:rPr lang="sr-Latn-BA" sz="3600" dirty="0">
                <a:cs typeface="Arial" panose="020B0604020202020204" pitchFamily="34" charset="0"/>
              </a:rPr>
              <a:t>su imali obavezu i da navedu o kakvoj vrsti obustave se radi. </a:t>
            </a:r>
            <a:r>
              <a:rPr lang="sr-Latn-BA" sz="3600" dirty="0" smtClean="0">
                <a:cs typeface="Arial" panose="020B0604020202020204" pitchFamily="34" charset="0"/>
              </a:rPr>
              <a:t>Na </a:t>
            </a:r>
            <a:r>
              <a:rPr lang="sr-Latn-BA" sz="3600" dirty="0">
                <a:cs typeface="Arial" panose="020B0604020202020204" pitchFamily="34" charset="0"/>
              </a:rPr>
              <a:t>osnovu ove podjele su svake godine dominirali privremeni prekidi prometa lijeka, osim 2019. godine kada je u 27 (32,93%) od 82 slučaja kao vrsta obustave navedena odluka o nepodnošenju zahtjeva za stavljanje lijeka u promet. (</a:t>
            </a:r>
            <a:r>
              <a:rPr lang="sr-Latn-BA" sz="3600" dirty="0" smtClean="0">
                <a:cs typeface="Arial" panose="020B0604020202020204" pitchFamily="34" charset="0"/>
              </a:rPr>
              <a:t>Slika 2) </a:t>
            </a:r>
            <a:endParaRPr lang="de-DE" sz="3600" dirty="0" smtClean="0">
              <a:cs typeface="Arial" panose="020B0604020202020204" pitchFamily="34" charset="0"/>
            </a:endParaRPr>
          </a:p>
          <a:p>
            <a:r>
              <a:rPr lang="sr-Latn-BA" sz="3600" dirty="0" smtClean="0">
                <a:cs typeface="Arial" panose="020B0604020202020204" pitchFamily="34" charset="0"/>
              </a:rPr>
              <a:t>Što </a:t>
            </a:r>
            <a:r>
              <a:rPr lang="sr-Latn-BA" sz="3600" dirty="0">
                <a:cs typeface="Arial" panose="020B0604020202020204" pitchFamily="34" charset="0"/>
              </a:rPr>
              <a:t>se tiče godišnjeg trenda prijavljivanja nestašica lijekova, 2018.godine su prijavljene 32 (7,69%) nestašice, 2019. 82 (19,71%) nestašice, 2020. 89 (21,39%) nestašica, 2021. 58 (13,94%) nestašica, 2022.godine 64 (15,38%) nestašice, a 2023.godine  čak  91 (21,88%) </a:t>
            </a:r>
            <a:r>
              <a:rPr lang="sr-Latn-BA" sz="3600" dirty="0" smtClean="0">
                <a:cs typeface="Arial" panose="020B0604020202020204" pitchFamily="34" charset="0"/>
              </a:rPr>
              <a:t>nestašica</a:t>
            </a:r>
            <a:r>
              <a:rPr lang="de-DE" sz="3600" dirty="0" smtClean="0">
                <a:cs typeface="Arial" panose="020B0604020202020204" pitchFamily="34" charset="0"/>
              </a:rPr>
              <a:t>. (</a:t>
            </a:r>
            <a:r>
              <a:rPr lang="sr-Latn-BA" sz="3600" dirty="0" smtClean="0">
                <a:cs typeface="Arial" panose="020B0604020202020204" pitchFamily="34" charset="0"/>
              </a:rPr>
              <a:t>Tabelom 1</a:t>
            </a:r>
            <a:r>
              <a:rPr lang="de-DE" sz="3600" dirty="0" smtClean="0">
                <a:cs typeface="Arial" panose="020B0604020202020204" pitchFamily="34" charset="0"/>
              </a:rPr>
              <a:t>)</a:t>
            </a:r>
          </a:p>
          <a:p>
            <a:r>
              <a:rPr lang="sr-Latn-BA" sz="3600" dirty="0" smtClean="0">
                <a:cs typeface="Arial" panose="020B0604020202020204" pitchFamily="34" charset="0"/>
              </a:rPr>
              <a:t>Od </a:t>
            </a:r>
            <a:r>
              <a:rPr lang="sr-Latn-BA" sz="3600" dirty="0">
                <a:cs typeface="Arial" panose="020B0604020202020204" pitchFamily="34" charset="0"/>
              </a:rPr>
              <a:t>2018. do 2023. godine su proizvođači obustavljali promet lijekova uglavnom iz komercijalnih razloga, osim 2020.godine, kada je 62,92% prijavljenih nestašica bilo iz „drugih“ razloga što se vidi iz priložene </a:t>
            </a:r>
            <a:r>
              <a:rPr lang="sr-Latn-BA" sz="3600" dirty="0" smtClean="0">
                <a:cs typeface="Arial" panose="020B0604020202020204" pitchFamily="34" charset="0"/>
              </a:rPr>
              <a:t>Slike 3. </a:t>
            </a:r>
            <a:r>
              <a:rPr lang="sr-Latn-BA" sz="3600" dirty="0">
                <a:cs typeface="Arial" panose="020B0604020202020204" pitchFamily="34" charset="0"/>
              </a:rPr>
              <a:t>Interesantno je da čak 43,90% proizvođača 2019. godine nije navelo razlog obustave prometa lijeka. </a:t>
            </a:r>
            <a:endParaRPr lang="sr-Latn-BA" sz="3600" dirty="0" smtClean="0">
              <a:cs typeface="Arial" panose="020B0604020202020204" pitchFamily="34" charset="0"/>
            </a:endParaRPr>
          </a:p>
          <a:p>
            <a:r>
              <a:rPr lang="sr-Latn-BA" sz="3600" dirty="0" smtClean="0">
                <a:cs typeface="Arial" panose="020B0604020202020204" pitchFamily="34" charset="0"/>
              </a:rPr>
              <a:t>Od ukupnog </a:t>
            </a:r>
            <a:r>
              <a:rPr lang="sr-Latn-BA" sz="3600" dirty="0">
                <a:cs typeface="Arial" panose="020B0604020202020204" pitchFamily="34" charset="0"/>
              </a:rPr>
              <a:t>broja prijavljenih nestašica, samo 48 (11,54%), prijavljeno u roku predviđenim </a:t>
            </a:r>
            <a:r>
              <a:rPr lang="sr-Latn-BA" sz="3600" dirty="0" smtClean="0">
                <a:cs typeface="Arial" panose="020B0604020202020204" pitchFamily="34" charset="0"/>
              </a:rPr>
              <a:t>Zakonom, a čak 176 (42,31%)  prijava je dostavljeno poslije prekida prometa lijeka, a mnoge od ovih prijava i sa nekoliko mjeseci zakašnjenja.(Tabela 2)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0329" y="38139633"/>
            <a:ext cx="30899945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sr-Latn-BA" sz="4000" b="1" u="sng" dirty="0" smtClean="0">
                <a:solidFill>
                  <a:srgbClr val="002060"/>
                </a:solidFill>
                <a:cs typeface="Arial" panose="020B0604020202020204" pitchFamily="34" charset="0"/>
              </a:rPr>
              <a:t>ZAKLJUČAK</a:t>
            </a:r>
          </a:p>
          <a:p>
            <a:pPr>
              <a:defRPr/>
            </a:pPr>
            <a:endParaRPr lang="en-US" sz="4000" b="1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Ova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studija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bi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trebalo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da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posluži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kao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baza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podsticaj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za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dalja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istraživanja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cs typeface="Arial" panose="020B0604020202020204" pitchFamily="34" charset="0"/>
              </a:rPr>
              <a:t>o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nestašicama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cs typeface="Arial" panose="020B0604020202020204" pitchFamily="34" charset="0"/>
              </a:rPr>
              <a:t>lijekova</a:t>
            </a:r>
            <a:r>
              <a:rPr lang="sr-Latn-BA" sz="4000" b="1" dirty="0" smtClean="0">
                <a:solidFill>
                  <a:srgbClr val="002060"/>
                </a:solidFill>
                <a:cs typeface="Arial" panose="020B0604020202020204" pitchFamily="34" charset="0"/>
              </a:rPr>
              <a:t> u BiH</a:t>
            </a:r>
            <a:r>
              <a:rPr lang="en-US" sz="4000" b="1" dirty="0" smtClean="0">
                <a:solidFill>
                  <a:srgbClr val="002060"/>
                </a:solidFill>
                <a:cs typeface="Arial" panose="020B0604020202020204" pitchFamily="34" charset="0"/>
              </a:rPr>
              <a:t>.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Takođe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se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regulatornim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tijelima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predlaže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, da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zakonskim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mjerama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/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penalima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podstaknu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proizvođače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na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blagovremeno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obavještavanje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o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nestašicama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lijekova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kao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o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mogućim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rješenjima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za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iste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. Na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taj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način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bi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zdravstveni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profesionalci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mogli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ne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samo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uštedjeti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vrijeme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za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pronalaženje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rješenja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nego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se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adekvatno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pripremiti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, a time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pacijentima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omogućiti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pravovremeni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početak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terapije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adekvatno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liječenje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i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preveniranje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neželjenih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cs typeface="Arial" panose="020B0604020202020204" pitchFamily="34" charset="0"/>
              </a:rPr>
              <a:t>efekata</a:t>
            </a:r>
            <a:r>
              <a:rPr lang="en-US" sz="4000" b="1" dirty="0">
                <a:solidFill>
                  <a:srgbClr val="002060"/>
                </a:solidFill>
                <a:cs typeface="Arial" panose="020B0604020202020204" pitchFamily="34" charset="0"/>
              </a:rPr>
              <a:t>. </a:t>
            </a:r>
          </a:p>
          <a:p>
            <a:pPr>
              <a:defRPr/>
            </a:pPr>
            <a:endParaRPr lang="sr-Latn-BA" sz="4000" dirty="0"/>
          </a:p>
        </p:txBody>
      </p:sp>
      <p:sp>
        <p:nvSpPr>
          <p:cNvPr id="15" name="TextBox 14"/>
          <p:cNvSpPr txBox="1"/>
          <p:nvPr/>
        </p:nvSpPr>
        <p:spPr>
          <a:xfrm>
            <a:off x="973015" y="20386718"/>
            <a:ext cx="14164793" cy="8925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bs-Latn-BA" sz="2600" b="1" dirty="0">
                <a:solidFill>
                  <a:srgbClr val="002060"/>
                </a:solidFill>
                <a:ea typeface="Verdana" panose="020B0604030504040204" pitchFamily="34" charset="0"/>
              </a:rPr>
              <a:t>Slika 1. Procenat prijavljenih nestašica lijekova prema prvom stepenu ATC klasifikacije u periodu od 2018. do 2023. godine</a:t>
            </a:r>
            <a:endParaRPr lang="en-US" sz="2600" b="1" i="1" dirty="0">
              <a:solidFill>
                <a:srgbClr val="002060"/>
              </a:solidFill>
              <a:ea typeface="Verdana" panose="020B060403050404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329" y="13436723"/>
            <a:ext cx="14539785" cy="67135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736" y="21679127"/>
            <a:ext cx="14589378" cy="7724548"/>
          </a:xfrm>
          <a:prstGeom prst="rect">
            <a:avLst/>
          </a:prstGeom>
        </p:spPr>
      </p:pic>
      <p:graphicFrame>
        <p:nvGraphicFramePr>
          <p:cNvPr id="27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9064052"/>
              </p:ext>
            </p:extLst>
          </p:nvPr>
        </p:nvGraphicFramePr>
        <p:xfrm>
          <a:off x="16091116" y="34300565"/>
          <a:ext cx="7727951" cy="2000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96204">
                <a:tc gridSpan="7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Godina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85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Broj </a:t>
                      </a:r>
                      <a:r>
                        <a:rPr lang="sr-Latn-BA" sz="1200" b="1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prijavljenih</a:t>
                      </a:r>
                      <a:r>
                        <a:rPr lang="sr-Latn-BA" sz="1200" b="1" baseline="0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nestašica 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2018.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2019.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2020.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2021.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2022.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2023.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620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Ukupno 416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32 (7,69%)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82 (19,71%)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89 (21,39%)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58 (13,94%)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64 (15,38%)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2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91 (21,88%)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329" y="30664155"/>
            <a:ext cx="14601351" cy="6541494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659469"/>
              </p:ext>
            </p:extLst>
          </p:nvPr>
        </p:nvGraphicFramePr>
        <p:xfrm>
          <a:off x="24264540" y="34300565"/>
          <a:ext cx="7331531" cy="2706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>
                  <a:extLst>
                    <a:ext uri="{9D8B030D-6E8A-4147-A177-3AD203B41FA5}">
                      <a16:colId xmlns:a16="http://schemas.microsoft.com/office/drawing/2014/main" val="1099669209"/>
                    </a:ext>
                  </a:extLst>
                </a:gridCol>
                <a:gridCol w="3587115">
                  <a:extLst>
                    <a:ext uri="{9D8B030D-6E8A-4147-A177-3AD203B41FA5}">
                      <a16:colId xmlns:a16="http://schemas.microsoft.com/office/drawing/2014/main" val="4068747069"/>
                    </a:ext>
                  </a:extLst>
                </a:gridCol>
              </a:tblGrid>
              <a:tr h="502644">
                <a:tc>
                  <a:txBody>
                    <a:bodyPr/>
                    <a:lstStyle/>
                    <a:p>
                      <a:pPr lvl="0" algn="ctr" fontAlgn="b"/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de-DE" sz="12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Prijavljivanje </a:t>
                      </a:r>
                      <a:r>
                        <a:rPr lang="de-DE" sz="12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nestašica </a:t>
                      </a:r>
                      <a:r>
                        <a:rPr lang="de-DE" sz="12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lijekova</a:t>
                      </a:r>
                      <a:r>
                        <a:rPr lang="sr-Latn-BA" sz="12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na</a:t>
                      </a:r>
                      <a:r>
                        <a:rPr lang="sr-Latn-BA" sz="1200" b="1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osnovu validnih podataka iz Registra</a:t>
                      </a:r>
                      <a:endParaRPr lang="de-DE" sz="12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sr-Latn-BA" sz="12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Broj</a:t>
                      </a:r>
                      <a:r>
                        <a:rPr lang="sr-Latn-BA" sz="1200" b="1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prijavljenih nestašica u procentima i apsolutnim brojevima</a:t>
                      </a:r>
                      <a:endParaRPr lang="de-DE" sz="12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93865"/>
                  </a:ext>
                </a:extLst>
              </a:tr>
              <a:tr h="470980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de-DE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Agencija </a:t>
                      </a:r>
                      <a:r>
                        <a:rPr lang="de-DE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obavještena na vrijeme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48 (11,54%)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694334"/>
                  </a:ext>
                </a:extLst>
              </a:tr>
              <a:tr h="582429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de-DE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Agencija </a:t>
                      </a:r>
                      <a:r>
                        <a:rPr lang="de-DE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obavještena prije početka prekida prometa </a:t>
                      </a:r>
                      <a:r>
                        <a:rPr lang="de-DE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lijeka</a:t>
                      </a:r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, ali  ne na vrijeme</a:t>
                      </a:r>
                      <a:endParaRPr lang="de-DE" sz="12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200" b="0" i="0" u="none" strike="noStrike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99 (23,80%)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948206"/>
                  </a:ext>
                </a:extLst>
              </a:tr>
              <a:tr h="568218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de-DE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Agencija </a:t>
                      </a:r>
                      <a:r>
                        <a:rPr lang="de-DE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obajveštena posliije početka prekida prometa </a:t>
                      </a:r>
                      <a:r>
                        <a:rPr lang="de-DE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lijeka</a:t>
                      </a:r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(čak i nekoliko mjeseci poslije) </a:t>
                      </a:r>
                      <a:endParaRPr lang="de-DE" sz="1200" b="0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176 (42,31%)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70058"/>
                  </a:ext>
                </a:extLst>
              </a:tr>
              <a:tr h="582429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de-DE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Nije </a:t>
                      </a:r>
                      <a:r>
                        <a:rPr lang="de-DE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naveden datum početka nestašice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93 (22,36%)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303682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50329" y="29755667"/>
            <a:ext cx="1421051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600" b="1" dirty="0" smtClean="0">
                <a:solidFill>
                  <a:srgbClr val="002060"/>
                </a:solidFill>
              </a:rPr>
              <a:t>Slika 2. Prijavljivanje </a:t>
            </a:r>
            <a:r>
              <a:rPr lang="sr-Latn-BA" sz="2600" b="1" dirty="0">
                <a:solidFill>
                  <a:srgbClr val="002060"/>
                </a:solidFill>
              </a:rPr>
              <a:t>nestašica lijekova prema vrsti  obustave od 2018. do 2023. Godine</a:t>
            </a:r>
            <a:endParaRPr lang="de-DE" sz="2600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76840" y="37447135"/>
            <a:ext cx="112240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600" b="1" dirty="0" smtClean="0">
                <a:solidFill>
                  <a:srgbClr val="002060"/>
                </a:solidFill>
              </a:rPr>
              <a:t>Slika 3. Razlozi obustave prometa lijekova od 2018. do 2023. godine</a:t>
            </a:r>
            <a:endParaRPr lang="de-DE" sz="2600" b="1" dirty="0">
              <a:solidFill>
                <a:srgbClr val="00206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091116" y="36532767"/>
            <a:ext cx="772795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600" b="1" dirty="0" smtClean="0">
                <a:solidFill>
                  <a:srgbClr val="002060"/>
                </a:solidFill>
              </a:rPr>
              <a:t>Tabela 1. Broj prijavljenih nestašica za svaku godinu analize</a:t>
            </a:r>
            <a:endParaRPr lang="de-DE" sz="2600" b="1" dirty="0">
              <a:solidFill>
                <a:srgbClr val="00206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4154844" y="37205649"/>
            <a:ext cx="703884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600" b="1" dirty="0" smtClean="0">
                <a:solidFill>
                  <a:srgbClr val="002060"/>
                </a:solidFill>
              </a:rPr>
              <a:t>Tabela 2. Prijavljivanje nestašica lijekova u skladu sa Zakonom</a:t>
            </a:r>
            <a:endParaRPr lang="de-DE" sz="2600" b="1" dirty="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6136748" y="42582270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/>
              <a:t>e</a:t>
            </a:r>
            <a:r>
              <a:rPr lang="sr-Latn-BA" sz="3200" dirty="0" smtClean="0"/>
              <a:t>mail: dijana.matic</a:t>
            </a:r>
            <a:r>
              <a:rPr lang="de-DE" sz="3200" dirty="0" smtClean="0"/>
              <a:t>@kc-bl.com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151290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989</Words>
  <Application>Microsoft Office PowerPoint</Application>
  <PresentationFormat>Custom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Times New Roman</vt:lpstr>
      <vt:lpstr>Verdana</vt:lpstr>
      <vt:lpstr>Office Theme</vt:lpstr>
      <vt:lpstr>1_Custom Design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Jelena Goronja</dc:creator>
  <cp:lastModifiedBy>bokomilanovic@gmail.com</cp:lastModifiedBy>
  <cp:revision>136</cp:revision>
  <cp:lastPrinted>2022-10-11T08:05:01Z</cp:lastPrinted>
  <dcterms:created xsi:type="dcterms:W3CDTF">2012-06-05T08:05:48Z</dcterms:created>
  <dcterms:modified xsi:type="dcterms:W3CDTF">2023-04-15T22:01:46Z</dcterms:modified>
</cp:coreProperties>
</file>