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17"/>
  </p:notesMasterIdLst>
  <p:sldIdLst>
    <p:sldId id="261" r:id="rId2"/>
    <p:sldId id="257" r:id="rId3"/>
    <p:sldId id="258" r:id="rId4"/>
    <p:sldId id="259" r:id="rId5"/>
    <p:sldId id="265" r:id="rId6"/>
    <p:sldId id="268" r:id="rId7"/>
    <p:sldId id="266" r:id="rId8"/>
    <p:sldId id="269" r:id="rId9"/>
    <p:sldId id="264" r:id="rId10"/>
    <p:sldId id="267" r:id="rId11"/>
    <p:sldId id="270" r:id="rId12"/>
    <p:sldId id="272" r:id="rId13"/>
    <p:sldId id="271" r:id="rId14"/>
    <p:sldId id="262" r:id="rId15"/>
    <p:sldId id="263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302E88-12C1-4BAD-8DFD-6A77F0C8E1BF}" type="datetimeFigureOut">
              <a:rPr lang="de-DE" smtClean="0"/>
              <a:t>15.04.2023</a:t>
            </a:fld>
            <a:endParaRPr lang="de-D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2AF27E-0C36-4B28-8F61-15CC3B292ECC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9076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2B8A-4BCC-4309-968D-6A62854E4A7D}" type="datetimeFigureOut">
              <a:rPr lang="en-US" smtClean="0"/>
              <a:pPr/>
              <a:t>4/15/2023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0DF8D-2322-4315-BC5B-1C725C4D2AF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2B8A-4BCC-4309-968D-6A62854E4A7D}" type="datetimeFigureOut">
              <a:rPr lang="en-US" smtClean="0"/>
              <a:pPr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0DF8D-2322-4315-BC5B-1C725C4D2A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2B8A-4BCC-4309-968D-6A62854E4A7D}" type="datetimeFigureOut">
              <a:rPr lang="en-US" smtClean="0"/>
              <a:pPr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0DF8D-2322-4315-BC5B-1C725C4D2AF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2B8A-4BCC-4309-968D-6A62854E4A7D}" type="datetimeFigureOut">
              <a:rPr lang="en-US" smtClean="0"/>
              <a:pPr/>
              <a:t>4/15/2023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0DF8D-2322-4315-BC5B-1C725C4D2A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2B8A-4BCC-4309-968D-6A62854E4A7D}" type="datetimeFigureOut">
              <a:rPr lang="en-US" smtClean="0"/>
              <a:pPr/>
              <a:t>4/15/2023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0DF8D-2322-4315-BC5B-1C725C4D2A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2B8A-4BCC-4309-968D-6A62854E4A7D}" type="datetimeFigureOut">
              <a:rPr lang="en-US" smtClean="0"/>
              <a:pPr/>
              <a:t>4/15/2023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0DF8D-2322-4315-BC5B-1C725C4D2A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2B8A-4BCC-4309-968D-6A62854E4A7D}" type="datetimeFigureOut">
              <a:rPr lang="en-US" smtClean="0"/>
              <a:pPr/>
              <a:t>4/15/2023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0DF8D-2322-4315-BC5B-1C725C4D2AF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2B8A-4BCC-4309-968D-6A62854E4A7D}" type="datetimeFigureOut">
              <a:rPr lang="en-US" smtClean="0"/>
              <a:pPr/>
              <a:t>4/15/2023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0DF8D-2322-4315-BC5B-1C725C4D2A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2B8A-4BCC-4309-968D-6A62854E4A7D}" type="datetimeFigureOut">
              <a:rPr lang="en-US" smtClean="0"/>
              <a:pPr/>
              <a:t>4/15/2023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0DF8D-2322-4315-BC5B-1C725C4D2AF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2B8A-4BCC-4309-968D-6A62854E4A7D}" type="datetimeFigureOut">
              <a:rPr lang="en-US" smtClean="0"/>
              <a:pPr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0DF8D-2322-4315-BC5B-1C725C4D2A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2B8A-4BCC-4309-968D-6A62854E4A7D}" type="datetimeFigureOut">
              <a:rPr lang="en-US" smtClean="0"/>
              <a:pPr/>
              <a:t>4/15/2023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0DF8D-2322-4315-BC5B-1C725C4D2A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A02B8A-4BCC-4309-968D-6A62854E4A7D}" type="datetimeFigureOut">
              <a:rPr lang="en-US" smtClean="0"/>
              <a:pPr/>
              <a:t>4/15/2023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DF0DF8D-2322-4315-BC5B-1C725C4D2AF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90800" y="914400"/>
            <a:ext cx="4876800" cy="1143000"/>
          </a:xfrm>
        </p:spPr>
        <p:txBody>
          <a:bodyPr>
            <a:noAutofit/>
          </a:bodyPr>
          <a:lstStyle/>
          <a:p>
            <a:pPr algn="ctr">
              <a:lnSpc>
                <a:spcPct val="90000"/>
              </a:lnSpc>
              <a:spcBef>
                <a:spcPts val="400"/>
              </a:spcBef>
              <a:defRPr/>
            </a:pPr>
            <a:r>
              <a:rPr lang="sr-Latn-CS" sz="1800" b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sr-Latn-CS" sz="1800" b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sr-Latn-CS" sz="1800" b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Univerzitetski klinički centar Republike Srpske</a:t>
            </a:r>
            <a:r>
              <a:rPr lang="en-US" sz="1800" b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US" sz="1800" b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sr-Latn-CS" sz="1800" b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Univerzitet u Banja Luci Medicinski fakultet</a:t>
            </a:r>
            <a:endParaRPr lang="en-US" sz="1800" b="1" dirty="0">
              <a:solidFill>
                <a:srgbClr val="002060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914400" y="1524000"/>
            <a:ext cx="8153400" cy="1371600"/>
          </a:xfrm>
        </p:spPr>
        <p:txBody>
          <a:bodyPr>
            <a:noAutofit/>
          </a:bodyPr>
          <a:lstStyle/>
          <a:p>
            <a:pPr>
              <a:buNone/>
            </a:pP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endParaRPr lang="bs-Latn-BA" sz="3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r>
              <a:rPr lang="bs-Latn-BA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REGISTAR </a:t>
            </a:r>
            <a:r>
              <a:rPr lang="sr-Latn-C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</a:t>
            </a:r>
            <a:r>
              <a:rPr lang="bs-Latn-BA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RIJAVLJIVANJA NESTAŠICA LIJEKOVA U BIH U PERIODU OD 2018. DO 2023. GODINE: DESKRIPCIJA I ANALIZA TRENDOVA</a:t>
            </a:r>
            <a:endParaRPr lang="en-US" sz="3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524000" y="4419600"/>
            <a:ext cx="6934200" cy="13716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sr-Latn-CS" sz="20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endParaRPr lang="sr-Latn-CS" sz="20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r>
              <a:rPr lang="sr-Latn-CS" sz="20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Dijana Matić</a:t>
            </a:r>
          </a:p>
        </p:txBody>
      </p:sp>
      <p:pic>
        <p:nvPicPr>
          <p:cNvPr id="7" name="Picture 2" descr="https://lh6.googleusercontent.com/74wQfWC_umdWIozSnusAXJbIg_aaFvge-AL_FWwucJyUTlYTCUnx89IsOB4G9_6SXfdnSkfzlOH2QoPLMLfzny99ILRoABNM-FQP2kGQ9-mRY7njYnEVXwEK5wiBmooJAHj9ZfmG2DZ8NYWDaq35PQ=s20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1400" y="152400"/>
            <a:ext cx="838200" cy="838200"/>
          </a:xfrm>
          <a:prstGeom prst="rect">
            <a:avLst/>
          </a:prstGeom>
          <a:noFill/>
        </p:spPr>
      </p:pic>
      <p:pic>
        <p:nvPicPr>
          <p:cNvPr id="8" name="Picture 4" descr="https://lh6.googleusercontent.com/XXTRWq3960AGWIZoytLV-h8ZOY5FqIAfxBQheSG_rqIfEKEmQSaIUswvd6JQsJB45dcBPLIFfTyxOCdd9zKFYrcVxWei8bloWCWKeqX0bHJAXqZWO_JSglIJQeCxAgGUoKm0aqDjj7D6IkH0aJSr3Q=s204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05800" y="152399"/>
            <a:ext cx="838200" cy="914401"/>
          </a:xfrm>
          <a:prstGeom prst="rect">
            <a:avLst/>
          </a:prstGeom>
          <a:noFill/>
        </p:spPr>
      </p:pic>
      <p:pic>
        <p:nvPicPr>
          <p:cNvPr id="9" name="Picture 8"/>
          <p:cNvPicPr/>
          <p:nvPr/>
        </p:nvPicPr>
        <p:blipFill>
          <a:blip r:embed="rId4" cstate="print"/>
          <a:srcRect r="48336"/>
          <a:stretch>
            <a:fillRect/>
          </a:stretch>
        </p:blipFill>
        <p:spPr bwMode="auto">
          <a:xfrm>
            <a:off x="1066800" y="0"/>
            <a:ext cx="3048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714488" cy="1096962"/>
          </a:xfrm>
        </p:spPr>
        <p:txBody>
          <a:bodyPr>
            <a:normAutofit/>
          </a:bodyPr>
          <a:lstStyle/>
          <a:p>
            <a:r>
              <a:rPr lang="sr-Latn-CS" sz="3200" b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UVOD</a:t>
            </a:r>
            <a:endParaRPr lang="en-US" sz="3200" b="1" dirty="0">
              <a:solidFill>
                <a:srgbClr val="002060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447800"/>
            <a:ext cx="7866888" cy="4648200"/>
          </a:xfrm>
        </p:spPr>
        <p:txBody>
          <a:bodyPr>
            <a:normAutofit/>
          </a:bodyPr>
          <a:lstStyle/>
          <a:p>
            <a:pPr>
              <a:buClr>
                <a:srgbClr val="002060"/>
              </a:buClr>
            </a:pPr>
            <a:r>
              <a:rPr lang="sr-Latn-CS" sz="1800" dirty="0" smtClean="0">
                <a:solidFill>
                  <a:srgbClr val="002060"/>
                </a:solidFill>
              </a:rPr>
              <a:t>Nestašice lijekova predstavljaju kompleksan problem na globalnom nivou</a:t>
            </a:r>
            <a:r>
              <a:rPr lang="sr-Cyrl-BA" sz="1800" dirty="0" smtClean="0">
                <a:solidFill>
                  <a:srgbClr val="002060"/>
                </a:solidFill>
              </a:rPr>
              <a:t>.</a:t>
            </a:r>
          </a:p>
          <a:p>
            <a:pPr>
              <a:buClr>
                <a:srgbClr val="002060"/>
              </a:buClr>
            </a:pPr>
            <a:endParaRPr lang="sr-Cyrl-BA" sz="1800" dirty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r>
              <a:rPr lang="sr-Latn-BA" sz="1800" dirty="0" smtClean="0">
                <a:solidFill>
                  <a:srgbClr val="002060"/>
                </a:solidFill>
              </a:rPr>
              <a:t>Na</a:t>
            </a:r>
            <a:r>
              <a:rPr lang="de-DE" sz="1800" dirty="0" smtClean="0">
                <a:solidFill>
                  <a:srgbClr val="002060"/>
                </a:solidFill>
              </a:rPr>
              <a:t> </a:t>
            </a:r>
            <a:r>
              <a:rPr lang="de-DE" sz="1800" dirty="0">
                <a:solidFill>
                  <a:srgbClr val="002060"/>
                </a:solidFill>
              </a:rPr>
              <a:t>području </a:t>
            </a:r>
            <a:r>
              <a:rPr lang="sr-Latn-BA" sz="1800" dirty="0" smtClean="0">
                <a:solidFill>
                  <a:srgbClr val="002060"/>
                </a:solidFill>
              </a:rPr>
              <a:t>Bosne i Hercegovine (</a:t>
            </a:r>
            <a:r>
              <a:rPr lang="de-DE" sz="1800" dirty="0" smtClean="0">
                <a:solidFill>
                  <a:srgbClr val="002060"/>
                </a:solidFill>
              </a:rPr>
              <a:t>BiH</a:t>
            </a:r>
            <a:r>
              <a:rPr lang="sr-Latn-BA" sz="1800" dirty="0" smtClean="0">
                <a:solidFill>
                  <a:srgbClr val="002060"/>
                </a:solidFill>
              </a:rPr>
              <a:t>) ova tema</a:t>
            </a:r>
            <a:r>
              <a:rPr lang="de-DE" sz="1800" dirty="0" smtClean="0">
                <a:solidFill>
                  <a:srgbClr val="002060"/>
                </a:solidFill>
              </a:rPr>
              <a:t> </a:t>
            </a:r>
            <a:r>
              <a:rPr lang="de-DE" sz="1800" dirty="0">
                <a:solidFill>
                  <a:srgbClr val="002060"/>
                </a:solidFill>
              </a:rPr>
              <a:t>nije dovoljno </a:t>
            </a:r>
            <a:r>
              <a:rPr lang="de-DE" sz="1800" dirty="0" smtClean="0">
                <a:solidFill>
                  <a:srgbClr val="002060"/>
                </a:solidFill>
              </a:rPr>
              <a:t>istražena</a:t>
            </a:r>
            <a:r>
              <a:rPr lang="sr-Cyrl-BA" sz="1800" dirty="0" smtClean="0">
                <a:solidFill>
                  <a:srgbClr val="002060"/>
                </a:solidFill>
              </a:rPr>
              <a:t>.</a:t>
            </a:r>
          </a:p>
          <a:p>
            <a:pPr>
              <a:buClr>
                <a:srgbClr val="002060"/>
              </a:buClr>
            </a:pPr>
            <a:r>
              <a:rPr lang="de-DE" sz="1800" dirty="0" smtClean="0">
                <a:solidFill>
                  <a:srgbClr val="002060"/>
                </a:solidFill>
              </a:rPr>
              <a:t>U </a:t>
            </a:r>
            <a:r>
              <a:rPr lang="de-DE" sz="1800" dirty="0">
                <a:solidFill>
                  <a:srgbClr val="002060"/>
                </a:solidFill>
              </a:rPr>
              <a:t>svakodnevnom radu se farmaceuti u  javnim i bolničkim apotekama, javnim ustanovama i regulatornim tijelima susreću sa problemom nestašica </a:t>
            </a:r>
            <a:r>
              <a:rPr lang="de-DE" sz="1800" dirty="0" smtClean="0">
                <a:solidFill>
                  <a:srgbClr val="002060"/>
                </a:solidFill>
              </a:rPr>
              <a:t>lijekova</a:t>
            </a:r>
            <a:r>
              <a:rPr lang="sr-Latn-BA" sz="1800" dirty="0" smtClean="0">
                <a:solidFill>
                  <a:srgbClr val="002060"/>
                </a:solidFill>
              </a:rPr>
              <a:t>, a pored njih ljekari, medicinske sestre i ostali zdravstveni profesionalci</a:t>
            </a:r>
            <a:r>
              <a:rPr lang="de-DE" sz="1800" dirty="0" smtClean="0">
                <a:solidFill>
                  <a:srgbClr val="002060"/>
                </a:solidFill>
              </a:rPr>
              <a:t>. </a:t>
            </a:r>
            <a:endParaRPr lang="sr-Cyrl-BA" sz="1800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endParaRPr lang="sr-Latn-BA" sz="1800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endParaRPr lang="sr-Cyrl-BA" sz="1800" dirty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r>
              <a:rPr lang="de-DE" sz="1800" dirty="0">
                <a:solidFill>
                  <a:srgbClr val="002060"/>
                </a:solidFill>
              </a:rPr>
              <a:t>Prema članu 43 Zakona o lijekovima i medicinskim sredstvima BiH</a:t>
            </a:r>
            <a:r>
              <a:rPr lang="de-DE" sz="1800" i="1" dirty="0">
                <a:solidFill>
                  <a:srgbClr val="002060"/>
                </a:solidFill>
              </a:rPr>
              <a:t>, „ako proizvođač lijeka odluči obustaviti proizvodnju, odnosno promet lijeka prije isteka dozvole za stavljanje u promet, dužan je o tome izvijestiti Agenciju najkasnije u roku od šest mjeseci prije obustavljanja proizvodnje, odnosno prometa lijeka, uz navođenje razloga za obustavu</a:t>
            </a:r>
            <a:r>
              <a:rPr lang="de-DE" sz="1800" i="1" dirty="0" smtClean="0">
                <a:solidFill>
                  <a:srgbClr val="002060"/>
                </a:solidFill>
              </a:rPr>
              <a:t>“.¹</a:t>
            </a:r>
            <a:endParaRPr lang="sr-Cyrl-BA" sz="1800" i="1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endParaRPr lang="sr-Cyrl-BA" sz="1800" dirty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endParaRPr lang="sr-Cyrl-BA" sz="1800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endParaRPr lang="sr-Cyrl-BA" sz="1800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endParaRPr lang="sr-Cyrl-BA" sz="1800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endParaRPr lang="sr-Latn-CS" sz="1800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endParaRPr lang="en-US" sz="1800" dirty="0">
              <a:solidFill>
                <a:srgbClr val="00206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886200" y="6477000"/>
            <a:ext cx="5105400" cy="304800"/>
          </a:xfrm>
        </p:spPr>
        <p:txBody>
          <a:bodyPr/>
          <a:lstStyle/>
          <a:p>
            <a:r>
              <a:rPr lang="en-US" i="1" dirty="0" smtClean="0">
                <a:solidFill>
                  <a:srgbClr val="002060"/>
                </a:solidFill>
              </a:rPr>
              <a:t>1) </a:t>
            </a:r>
            <a:r>
              <a:rPr lang="sr-Cyrl-BA" i="1" dirty="0" smtClean="0">
                <a:solidFill>
                  <a:srgbClr val="002060"/>
                </a:solidFill>
              </a:rPr>
              <a:t> </a:t>
            </a:r>
            <a:r>
              <a:rPr lang="en-US" i="1" dirty="0" smtClean="0">
                <a:solidFill>
                  <a:srgbClr val="002060"/>
                </a:solidFill>
              </a:rPr>
              <a:t>http://www.almbih.gov.ba/_doc/regulative/zakon_o_lijekovima_bih_bo.pdf </a:t>
            </a:r>
            <a:endParaRPr lang="en-US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638288" cy="1143000"/>
          </a:xfrm>
        </p:spPr>
        <p:txBody>
          <a:bodyPr>
            <a:normAutofit/>
          </a:bodyPr>
          <a:lstStyle/>
          <a:p>
            <a:r>
              <a:rPr lang="sr-Latn-CS" sz="3200" b="1" dirty="0" smtClean="0">
                <a:solidFill>
                  <a:srgbClr val="002060"/>
                </a:solidFill>
              </a:rPr>
              <a:t>CILJ ISTRAŽIVANJA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743200"/>
            <a:ext cx="7638288" cy="2743200"/>
          </a:xfrm>
        </p:spPr>
        <p:txBody>
          <a:bodyPr/>
          <a:lstStyle/>
          <a:p>
            <a:pPr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bs-Latn-BA" sz="2200" dirty="0">
                <a:solidFill>
                  <a:srgbClr val="002060"/>
                </a:solidFill>
              </a:rPr>
              <a:t>D</a:t>
            </a:r>
            <a:r>
              <a:rPr lang="bs-Latn-BA" sz="2200" dirty="0" smtClean="0">
                <a:solidFill>
                  <a:srgbClr val="002060"/>
                </a:solidFill>
              </a:rPr>
              <a:t>a </a:t>
            </a:r>
            <a:r>
              <a:rPr lang="bs-Latn-BA" sz="2200" dirty="0">
                <a:solidFill>
                  <a:srgbClr val="002060"/>
                </a:solidFill>
              </a:rPr>
              <a:t>se </a:t>
            </a:r>
            <a:r>
              <a:rPr lang="bs-Latn-BA" sz="2200" dirty="0" smtClean="0">
                <a:solidFill>
                  <a:srgbClr val="002060"/>
                </a:solidFill>
              </a:rPr>
              <a:t>analizira </a:t>
            </a:r>
            <a:r>
              <a:rPr lang="sr-Latn-BA" sz="2200" dirty="0">
                <a:solidFill>
                  <a:srgbClr val="002060"/>
                </a:solidFill>
              </a:rPr>
              <a:t>javno dostupan </a:t>
            </a:r>
            <a:r>
              <a:rPr lang="bs-Latn-BA" sz="2200" dirty="0" smtClean="0">
                <a:solidFill>
                  <a:srgbClr val="002060"/>
                </a:solidFill>
              </a:rPr>
              <a:t>Spisak </a:t>
            </a:r>
            <a:r>
              <a:rPr lang="bs-Latn-BA" sz="2200" dirty="0">
                <a:solidFill>
                  <a:srgbClr val="002060"/>
                </a:solidFill>
              </a:rPr>
              <a:t>lijekova za koje je u skladu sa Zakonom prijavljeno obustavljanje prometa lijeka u BiH u periodu od 2018. do 2023. godine, kako bi se stekao uvid u situaciju u BiH. </a:t>
            </a:r>
            <a:endParaRPr lang="en-US" sz="2200" dirty="0">
              <a:solidFill>
                <a:srgbClr val="002060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76200"/>
            <a:ext cx="7790688" cy="1143000"/>
          </a:xfrm>
        </p:spPr>
        <p:txBody>
          <a:bodyPr>
            <a:normAutofit/>
          </a:bodyPr>
          <a:lstStyle/>
          <a:p>
            <a:r>
              <a:rPr lang="sr-Latn-CS" sz="3200" b="1" dirty="0" smtClean="0">
                <a:solidFill>
                  <a:srgbClr val="002060"/>
                </a:solidFill>
              </a:rPr>
              <a:t>MATERIJAL I METODE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066801"/>
            <a:ext cx="7924800" cy="5562600"/>
          </a:xfrm>
        </p:spPr>
        <p:txBody>
          <a:bodyPr>
            <a:normAutofit fontScale="92500"/>
          </a:bodyPr>
          <a:lstStyle/>
          <a:p>
            <a:pPr>
              <a:buClr>
                <a:srgbClr val="002060"/>
              </a:buClr>
            </a:pPr>
            <a:r>
              <a:rPr lang="bs-Latn-BA" sz="2100" dirty="0" smtClean="0">
                <a:solidFill>
                  <a:srgbClr val="002060"/>
                </a:solidFill>
              </a:rPr>
              <a:t>Retrospektivna, opservaciona studija</a:t>
            </a:r>
          </a:p>
          <a:p>
            <a:pPr>
              <a:buClr>
                <a:srgbClr val="002060"/>
              </a:buClr>
            </a:pPr>
            <a:r>
              <a:rPr lang="bs-Latn-BA" sz="2100" dirty="0" smtClean="0">
                <a:solidFill>
                  <a:srgbClr val="002060"/>
                </a:solidFill>
              </a:rPr>
              <a:t>Za istraživanje je </a:t>
            </a:r>
            <a:r>
              <a:rPr lang="bs-Latn-BA" sz="2100" dirty="0">
                <a:solidFill>
                  <a:srgbClr val="002060"/>
                </a:solidFill>
              </a:rPr>
              <a:t>korišten </a:t>
            </a:r>
            <a:r>
              <a:rPr lang="bs-Latn-BA" sz="2100" dirty="0" smtClean="0">
                <a:solidFill>
                  <a:srgbClr val="002060"/>
                </a:solidFill>
              </a:rPr>
              <a:t>javno dostupan Registar </a:t>
            </a:r>
            <a:r>
              <a:rPr lang="bs-Latn-BA" sz="2100" dirty="0">
                <a:solidFill>
                  <a:srgbClr val="002060"/>
                </a:solidFill>
              </a:rPr>
              <a:t>evidencije nestašica lijekova sa </a:t>
            </a:r>
            <a:r>
              <a:rPr lang="bs-Latn-BA" sz="2100" i="1" dirty="0">
                <a:solidFill>
                  <a:srgbClr val="002060"/>
                </a:solidFill>
              </a:rPr>
              <a:t>web</a:t>
            </a:r>
            <a:r>
              <a:rPr lang="bs-Latn-BA" sz="2100" dirty="0">
                <a:solidFill>
                  <a:srgbClr val="002060"/>
                </a:solidFill>
              </a:rPr>
              <a:t> stranice ALIMS </a:t>
            </a:r>
            <a:r>
              <a:rPr lang="bs-Latn-BA" sz="2100" dirty="0" smtClean="0">
                <a:solidFill>
                  <a:srgbClr val="002060"/>
                </a:solidFill>
              </a:rPr>
              <a:t>BiH.²</a:t>
            </a:r>
          </a:p>
          <a:p>
            <a:pPr>
              <a:buClr>
                <a:srgbClr val="002060"/>
              </a:buClr>
            </a:pPr>
            <a:endParaRPr lang="bs-Latn-BA" sz="2100" baseline="30000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r>
              <a:rPr lang="bs-Latn-BA" sz="2100" dirty="0" smtClean="0">
                <a:solidFill>
                  <a:srgbClr val="002060"/>
                </a:solidFill>
              </a:rPr>
              <a:t>Analiza </a:t>
            </a:r>
            <a:r>
              <a:rPr lang="bs-Latn-BA" sz="2100" dirty="0">
                <a:solidFill>
                  <a:srgbClr val="002060"/>
                </a:solidFill>
              </a:rPr>
              <a:t>je obuhvatala period od 25. jula 2018. do 10. marta 2023. </a:t>
            </a:r>
            <a:r>
              <a:rPr lang="bs-Latn-BA" sz="2100" dirty="0" smtClean="0">
                <a:solidFill>
                  <a:srgbClr val="002060"/>
                </a:solidFill>
              </a:rPr>
              <a:t>godine.</a:t>
            </a:r>
          </a:p>
          <a:p>
            <a:pPr>
              <a:buClr>
                <a:srgbClr val="002060"/>
              </a:buClr>
            </a:pPr>
            <a:r>
              <a:rPr lang="bs-Latn-BA" sz="2100" dirty="0" smtClean="0">
                <a:solidFill>
                  <a:srgbClr val="002060"/>
                </a:solidFill>
              </a:rPr>
              <a:t>Na osnovu priloženih podataka iz registra, razvrstani su lijekovi prema prvom stepenu ATC (anatomsko-terapijsko-hemijske) klasifikacije, načinu administracije, zatim je utvrđen ukupan broj prijavljenih nestašica i trend prijavljivanja prema godinama analize, vrsti i razlozima obustave. </a:t>
            </a:r>
          </a:p>
          <a:p>
            <a:pPr>
              <a:buClr>
                <a:srgbClr val="002060"/>
              </a:buClr>
            </a:pPr>
            <a:r>
              <a:rPr lang="bs-Latn-BA" sz="2100" dirty="0" smtClean="0">
                <a:solidFill>
                  <a:srgbClr val="002060"/>
                </a:solidFill>
              </a:rPr>
              <a:t>1° ATC klasifikacije obuhvata </a:t>
            </a:r>
            <a:r>
              <a:rPr lang="bs-Latn-BA" sz="2100" dirty="0" smtClean="0">
                <a:solidFill>
                  <a:srgbClr val="002060"/>
                </a:solidFill>
              </a:rPr>
              <a:t>podjelu</a:t>
            </a:r>
            <a:r>
              <a:rPr lang="sr-Cyrl-BA" sz="2100" dirty="0" smtClean="0">
                <a:solidFill>
                  <a:srgbClr val="002060"/>
                </a:solidFill>
              </a:rPr>
              <a:t> </a:t>
            </a:r>
            <a:r>
              <a:rPr lang="sr-Latn-BA" sz="2100" dirty="0" smtClean="0">
                <a:solidFill>
                  <a:srgbClr val="002060"/>
                </a:solidFill>
              </a:rPr>
              <a:t>lijekova</a:t>
            </a:r>
            <a:r>
              <a:rPr lang="bs-Latn-BA" sz="2100" dirty="0" smtClean="0">
                <a:solidFill>
                  <a:srgbClr val="002060"/>
                </a:solidFill>
              </a:rPr>
              <a:t> </a:t>
            </a:r>
            <a:r>
              <a:rPr lang="bs-Latn-BA" sz="2100" dirty="0" smtClean="0">
                <a:solidFill>
                  <a:srgbClr val="002060"/>
                </a:solidFill>
              </a:rPr>
              <a:t>prema liječenju organa i organskih sistema.</a:t>
            </a:r>
            <a:endParaRPr lang="en-US" sz="2100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endParaRPr lang="bs-Latn-BA" sz="2100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r>
              <a:rPr lang="bs-Latn-BA" sz="2100" dirty="0" smtClean="0">
                <a:solidFill>
                  <a:srgbClr val="002060"/>
                </a:solidFill>
              </a:rPr>
              <a:t>Rezultati su predstavljeni kao procenti i apsolutni brojevi.</a:t>
            </a:r>
          </a:p>
          <a:p>
            <a:pPr>
              <a:buClr>
                <a:srgbClr val="002060"/>
              </a:buClr>
            </a:pPr>
            <a:r>
              <a:rPr lang="bs-Latn-BA" sz="2100" dirty="0" smtClean="0">
                <a:solidFill>
                  <a:srgbClr val="002060"/>
                </a:solidFill>
              </a:rPr>
              <a:t> Za analizu podataka korišten je Microsoft</a:t>
            </a:r>
            <a:r>
              <a:rPr lang="bs-Latn-BA" sz="2100" baseline="30000" dirty="0" smtClean="0">
                <a:solidFill>
                  <a:srgbClr val="002060"/>
                </a:solidFill>
              </a:rPr>
              <a:t>®</a:t>
            </a:r>
            <a:r>
              <a:rPr lang="bs-Latn-BA" sz="2100" dirty="0" smtClean="0">
                <a:solidFill>
                  <a:srgbClr val="002060"/>
                </a:solidFill>
              </a:rPr>
              <a:t> Excel. </a:t>
            </a:r>
          </a:p>
          <a:p>
            <a:pPr>
              <a:buClr>
                <a:srgbClr val="002060"/>
              </a:buClr>
            </a:pPr>
            <a:r>
              <a:rPr lang="bs-Latn-BA" sz="2100" dirty="0" smtClean="0">
                <a:solidFill>
                  <a:srgbClr val="002060"/>
                </a:solidFill>
              </a:rPr>
              <a:t>Podaci su bili javno dostpuni i nisu korišteni podaci o pacijentima – stoga nije bila potrebna dozvola niti Agencije, niti procjena Etičkog komiteta.</a:t>
            </a:r>
            <a:endParaRPr lang="bs-Latn-BA" sz="2200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  <a:buNone/>
            </a:pPr>
            <a:endParaRPr lang="bs-Latn-BA" sz="2200" baseline="30000" dirty="0" smtClean="0"/>
          </a:p>
          <a:p>
            <a:pPr>
              <a:buClr>
                <a:srgbClr val="002060"/>
              </a:buClr>
              <a:buNone/>
            </a:pPr>
            <a:endParaRPr lang="bs-Latn-BA" sz="2200" baseline="30000" dirty="0" smtClean="0"/>
          </a:p>
          <a:p>
            <a:pPr>
              <a:buClr>
                <a:srgbClr val="002060"/>
              </a:buClr>
              <a:buNone/>
            </a:pPr>
            <a:endParaRPr lang="bs-Latn-BA" sz="2200" baseline="30000" dirty="0" smtClean="0"/>
          </a:p>
          <a:p>
            <a:pPr>
              <a:buClr>
                <a:srgbClr val="002060"/>
              </a:buCl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95800" y="6305550"/>
            <a:ext cx="4572000" cy="476250"/>
          </a:xfrm>
        </p:spPr>
        <p:txBody>
          <a:bodyPr/>
          <a:lstStyle/>
          <a:p>
            <a:r>
              <a:rPr lang="en-US" i="1" dirty="0" smtClean="0">
                <a:solidFill>
                  <a:srgbClr val="002060"/>
                </a:solidFill>
              </a:rPr>
              <a:t>2) http://lijekovi.almbih.gov.ba:8090/EvidencijaNestasiceLijekova.aspx</a:t>
            </a:r>
            <a:endParaRPr lang="en-US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28600"/>
            <a:ext cx="7802880" cy="1143000"/>
          </a:xfrm>
        </p:spPr>
        <p:txBody>
          <a:bodyPr>
            <a:normAutofit/>
          </a:bodyPr>
          <a:lstStyle/>
          <a:p>
            <a:r>
              <a:rPr lang="sr-Latn-CS" sz="3200" b="1" dirty="0" smtClean="0">
                <a:solidFill>
                  <a:srgbClr val="002060"/>
                </a:solidFill>
              </a:rPr>
              <a:t>PREGLED </a:t>
            </a:r>
            <a:r>
              <a:rPr lang="sr-Latn-BA" sz="3200" b="1" dirty="0" smtClean="0">
                <a:solidFill>
                  <a:srgbClr val="002060"/>
                </a:solidFill>
              </a:rPr>
              <a:t>OBRAĐENIH</a:t>
            </a:r>
            <a:r>
              <a:rPr lang="sr-Latn-CS" sz="3200" b="1" dirty="0" smtClean="0">
                <a:solidFill>
                  <a:srgbClr val="002060"/>
                </a:solidFill>
              </a:rPr>
              <a:t> REZULTATA</a:t>
            </a:r>
            <a:endParaRPr lang="en-US" sz="3200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828800"/>
            <a:ext cx="7802880" cy="4876800"/>
          </a:xfrm>
        </p:spPr>
        <p:txBody>
          <a:bodyPr>
            <a:normAutofit/>
          </a:bodyPr>
          <a:lstStyle/>
          <a:p>
            <a:pPr marL="596646" indent="-514350">
              <a:buClr>
                <a:srgbClr val="002060"/>
              </a:buClr>
              <a:buNone/>
            </a:pPr>
            <a:r>
              <a:rPr lang="en-US" sz="1800" dirty="0" smtClean="0">
                <a:solidFill>
                  <a:srgbClr val="002060"/>
                </a:solidFill>
              </a:rPr>
              <a:t>P</a:t>
            </a:r>
            <a:r>
              <a:rPr lang="sr-Latn-BA" sz="1800" dirty="0" smtClean="0">
                <a:solidFill>
                  <a:srgbClr val="002060"/>
                </a:solidFill>
              </a:rPr>
              <a:t>rijavljene</a:t>
            </a:r>
            <a:r>
              <a:rPr lang="en-US" sz="1800" dirty="0" smtClean="0">
                <a:solidFill>
                  <a:srgbClr val="002060"/>
                </a:solidFill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</a:rPr>
              <a:t>nestašic</a:t>
            </a:r>
            <a:r>
              <a:rPr lang="sr-Latn-BA" sz="1800" dirty="0" smtClean="0">
                <a:solidFill>
                  <a:srgbClr val="002060"/>
                </a:solidFill>
              </a:rPr>
              <a:t>e</a:t>
            </a:r>
            <a:r>
              <a:rPr lang="en-US" sz="1800" dirty="0" smtClean="0">
                <a:solidFill>
                  <a:srgbClr val="002060"/>
                </a:solidFill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</a:rPr>
              <a:t>lijekova</a:t>
            </a:r>
            <a:r>
              <a:rPr lang="sr-Latn-CS" sz="1800" dirty="0" smtClean="0">
                <a:solidFill>
                  <a:srgbClr val="002060"/>
                </a:solidFill>
              </a:rPr>
              <a:t> od 2018. do 2023. godine: </a:t>
            </a:r>
          </a:p>
          <a:p>
            <a:pPr marL="596646" indent="-514350">
              <a:buClr>
                <a:srgbClr val="002060"/>
              </a:buClr>
              <a:buNone/>
            </a:pPr>
            <a:endParaRPr lang="sr-Latn-CS" sz="1800" dirty="0" smtClean="0">
              <a:solidFill>
                <a:srgbClr val="002060"/>
              </a:solidFill>
            </a:endParaRPr>
          </a:p>
          <a:p>
            <a:pPr marL="596646" indent="-514350">
              <a:buClr>
                <a:srgbClr val="002060"/>
              </a:buClr>
              <a:buFont typeface="+mj-lt"/>
              <a:buAutoNum type="arabicPeriod"/>
            </a:pPr>
            <a:r>
              <a:rPr lang="en-US" sz="1800" dirty="0" err="1" smtClean="0">
                <a:solidFill>
                  <a:srgbClr val="002060"/>
                </a:solidFill>
              </a:rPr>
              <a:t>prema</a:t>
            </a:r>
            <a:r>
              <a:rPr lang="en-US" sz="1800" dirty="0" smtClean="0">
                <a:solidFill>
                  <a:srgbClr val="002060"/>
                </a:solidFill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</a:rPr>
              <a:t>načinu</a:t>
            </a:r>
            <a:r>
              <a:rPr lang="en-US" sz="1800" dirty="0" smtClean="0">
                <a:solidFill>
                  <a:srgbClr val="002060"/>
                </a:solidFill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</a:rPr>
              <a:t>administracije</a:t>
            </a:r>
            <a:r>
              <a:rPr lang="sr-Latn-CS" sz="1800" dirty="0" smtClean="0">
                <a:solidFill>
                  <a:srgbClr val="002060"/>
                </a:solidFill>
              </a:rPr>
              <a:t> i godinama analize</a:t>
            </a:r>
          </a:p>
          <a:p>
            <a:pPr marL="596646" indent="-514350">
              <a:buClr>
                <a:srgbClr val="002060"/>
              </a:buClr>
              <a:buFont typeface="+mj-lt"/>
              <a:buAutoNum type="arabicPeriod"/>
            </a:pPr>
            <a:endParaRPr lang="sr-Latn-CS" sz="1800" dirty="0" smtClean="0">
              <a:solidFill>
                <a:srgbClr val="002060"/>
              </a:solidFill>
            </a:endParaRPr>
          </a:p>
          <a:p>
            <a:pPr marL="596646" indent="-514350">
              <a:buClr>
                <a:srgbClr val="002060"/>
              </a:buClr>
              <a:buFont typeface="+mj-lt"/>
              <a:buAutoNum type="arabicPeriod"/>
            </a:pPr>
            <a:r>
              <a:rPr lang="sr-Latn-CS" sz="1800" dirty="0" smtClean="0">
                <a:solidFill>
                  <a:srgbClr val="002060"/>
                </a:solidFill>
              </a:rPr>
              <a:t>prema prvom stepenu ATC klasifikacije</a:t>
            </a:r>
          </a:p>
          <a:p>
            <a:pPr marL="596646" indent="-514350">
              <a:buClr>
                <a:srgbClr val="002060"/>
              </a:buClr>
              <a:buFont typeface="+mj-lt"/>
              <a:buAutoNum type="arabicPeriod"/>
            </a:pPr>
            <a:endParaRPr lang="sr-Latn-CS" sz="1800" dirty="0" smtClean="0">
              <a:solidFill>
                <a:srgbClr val="002060"/>
              </a:solidFill>
            </a:endParaRPr>
          </a:p>
          <a:p>
            <a:pPr marL="596646" indent="-514350">
              <a:buClr>
                <a:srgbClr val="002060"/>
              </a:buClr>
              <a:buFont typeface="+mj-lt"/>
              <a:buAutoNum type="arabicPeriod"/>
            </a:pPr>
            <a:r>
              <a:rPr lang="sr-Latn-CS" sz="1800" dirty="0" smtClean="0">
                <a:solidFill>
                  <a:srgbClr val="002060"/>
                </a:solidFill>
              </a:rPr>
              <a:t>distribucija najzastupljenijih grupa lijekova za svaku godinu analize</a:t>
            </a:r>
          </a:p>
          <a:p>
            <a:pPr marL="596646" indent="-514350">
              <a:buClr>
                <a:srgbClr val="002060"/>
              </a:buClr>
              <a:buFont typeface="+mj-lt"/>
              <a:buAutoNum type="arabicPeriod"/>
            </a:pPr>
            <a:endParaRPr lang="sr-Latn-CS" sz="1800" dirty="0" smtClean="0">
              <a:solidFill>
                <a:srgbClr val="002060"/>
              </a:solidFill>
            </a:endParaRPr>
          </a:p>
          <a:p>
            <a:pPr marL="596646" indent="-514350">
              <a:buClr>
                <a:srgbClr val="002060"/>
              </a:buClr>
              <a:buFont typeface="+mj-lt"/>
              <a:buAutoNum type="arabicPeriod"/>
            </a:pPr>
            <a:r>
              <a:rPr lang="sr-Latn-CS" sz="1800" dirty="0" smtClean="0">
                <a:solidFill>
                  <a:srgbClr val="002060"/>
                </a:solidFill>
              </a:rPr>
              <a:t>prema vrsti obustave</a:t>
            </a:r>
          </a:p>
          <a:p>
            <a:pPr marL="596646" indent="-514350">
              <a:buClr>
                <a:srgbClr val="002060"/>
              </a:buClr>
              <a:buFont typeface="+mj-lt"/>
              <a:buAutoNum type="arabicPeriod"/>
            </a:pPr>
            <a:endParaRPr lang="sr-Latn-CS" sz="1800" dirty="0" smtClean="0">
              <a:solidFill>
                <a:srgbClr val="002060"/>
              </a:solidFill>
            </a:endParaRPr>
          </a:p>
          <a:p>
            <a:pPr marL="596646" indent="-514350">
              <a:buClr>
                <a:srgbClr val="002060"/>
              </a:buClr>
              <a:buFont typeface="+mj-lt"/>
              <a:buAutoNum type="arabicPeriod"/>
            </a:pPr>
            <a:r>
              <a:rPr lang="sr-Latn-CS" sz="1800" dirty="0" smtClean="0">
                <a:solidFill>
                  <a:srgbClr val="002060"/>
                </a:solidFill>
              </a:rPr>
              <a:t>prema razlozima obustave </a:t>
            </a:r>
          </a:p>
          <a:p>
            <a:pPr marL="596646" indent="-514350">
              <a:buClr>
                <a:srgbClr val="002060"/>
              </a:buClr>
              <a:buFont typeface="+mj-lt"/>
              <a:buAutoNum type="arabicPeriod"/>
            </a:pPr>
            <a:endParaRPr lang="sr-Latn-CS" sz="1800" dirty="0">
              <a:solidFill>
                <a:srgbClr val="002060"/>
              </a:solidFill>
            </a:endParaRPr>
          </a:p>
          <a:p>
            <a:pPr marL="596646" indent="-514350">
              <a:buClr>
                <a:srgbClr val="002060"/>
              </a:buClr>
              <a:buFont typeface="+mj-lt"/>
              <a:buAutoNum type="arabicPeriod"/>
            </a:pPr>
            <a:r>
              <a:rPr lang="sr-Latn-CS" sz="1800" dirty="0">
                <a:solidFill>
                  <a:srgbClr val="002060"/>
                </a:solidFill>
              </a:rPr>
              <a:t>p</a:t>
            </a:r>
            <a:r>
              <a:rPr lang="sr-Latn-CS" sz="1800" dirty="0" smtClean="0">
                <a:solidFill>
                  <a:srgbClr val="002060"/>
                </a:solidFill>
              </a:rPr>
              <a:t>rocenat prijavljivanja nestašica u skladu sa Zakonom.</a:t>
            </a:r>
          </a:p>
          <a:p>
            <a:pPr marL="596646" indent="-514350">
              <a:buClr>
                <a:srgbClr val="002060"/>
              </a:buClr>
              <a:buFont typeface="+mj-lt"/>
              <a:buAutoNum type="arabicPeriod"/>
            </a:pPr>
            <a:endParaRPr lang="sr-Latn-CS" sz="1800" dirty="0" smtClean="0">
              <a:solidFill>
                <a:srgbClr val="002060"/>
              </a:solidFill>
            </a:endParaRPr>
          </a:p>
          <a:p>
            <a:pPr marL="596646" indent="-514350">
              <a:buClr>
                <a:srgbClr val="002060"/>
              </a:buClr>
              <a:buFont typeface="+mj-lt"/>
              <a:buAutoNum type="arabicPeriod"/>
            </a:pPr>
            <a:endParaRPr lang="sr-Latn-CS" sz="1800" dirty="0" smtClean="0">
              <a:solidFill>
                <a:srgbClr val="002060"/>
              </a:solidFill>
            </a:endParaRPr>
          </a:p>
          <a:p>
            <a:pPr marL="596646" indent="-514350">
              <a:buClr>
                <a:srgbClr val="002060"/>
              </a:buClr>
              <a:buFont typeface="+mj-lt"/>
              <a:buAutoNum type="arabicPeriod"/>
            </a:pPr>
            <a:endParaRPr lang="en-US" sz="1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790688" cy="1265238"/>
          </a:xfrm>
        </p:spPr>
        <p:txBody>
          <a:bodyPr>
            <a:normAutofit/>
          </a:bodyPr>
          <a:lstStyle/>
          <a:p>
            <a:r>
              <a:rPr lang="sr-Latn-CS" sz="2200" b="1" dirty="0" smtClean="0">
                <a:solidFill>
                  <a:srgbClr val="002060"/>
                </a:solidFill>
                <a:effectLst/>
              </a:rPr>
              <a:t>Prijavljene nestašice lijekova u procentima za svaku godinu analize i prema načinu administracije</a:t>
            </a:r>
            <a:r>
              <a:rPr lang="sr-Cyrl-BA" sz="2200" b="1" dirty="0" smtClean="0">
                <a:solidFill>
                  <a:srgbClr val="002060"/>
                </a:solidFill>
                <a:effectLst/>
              </a:rPr>
              <a:t> </a:t>
            </a:r>
            <a:r>
              <a:rPr lang="sr-Latn-BA" sz="2200" b="1" dirty="0" smtClean="0">
                <a:solidFill>
                  <a:srgbClr val="002060"/>
                </a:solidFill>
                <a:effectLst/>
              </a:rPr>
              <a:t>lijeka</a:t>
            </a:r>
            <a:endParaRPr lang="en-US" sz="2200" b="1" dirty="0">
              <a:solidFill>
                <a:srgbClr val="002060"/>
              </a:solidFill>
              <a:effectLst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219200" y="1752600"/>
          <a:ext cx="7727951" cy="1244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39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39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39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39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39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039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0399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840">
                <a:tc gridSpan="7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Godina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Broj </a:t>
                      </a:r>
                      <a:r>
                        <a:rPr lang="sr-Latn-BA" sz="11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prijavljenih</a:t>
                      </a:r>
                      <a:r>
                        <a:rPr lang="sr-Latn-BA" sz="1100" b="1" baseline="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nestašica 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2018.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2019.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2020.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2021.</a:t>
                      </a:r>
                      <a:endParaRPr lang="en-US" sz="120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2022.</a:t>
                      </a:r>
                      <a:endParaRPr lang="en-US" sz="120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2023.</a:t>
                      </a:r>
                      <a:endParaRPr lang="en-US" sz="120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Ukupno 416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32 (7,69%)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 (19,71%)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89 (21,39%)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58 (13,94%)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 (15,38%)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91 (21,88%)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371600" y="3657600"/>
          <a:ext cx="28956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Način administracije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Rezultati prema načinu administracije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PO</a:t>
                      </a:r>
                      <a:r>
                        <a:rPr lang="sr-Latn-CS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(per os)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274 (65,87%)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IV</a:t>
                      </a:r>
                      <a:r>
                        <a:rPr lang="sr-Latn-CS" sz="110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(intravenski)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74 (17,75%)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drugo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 (16,35%)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9600" y="3200400"/>
            <a:ext cx="4511675" cy="2768600"/>
          </a:xfrm>
          <a:prstGeom prst="rect">
            <a:avLst/>
          </a:prstGeom>
          <a:noFill/>
          <a:ln w="9525">
            <a:solidFill>
              <a:srgbClr val="ACDAFA"/>
            </a:solidFill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1524000" y="5257800"/>
            <a:ext cx="2667000" cy="369332"/>
          </a:xfrm>
          <a:prstGeom prst="rect">
            <a:avLst/>
          </a:prstGeom>
          <a:noFill/>
          <a:ln>
            <a:solidFill>
              <a:srgbClr val="ACDAFA"/>
            </a:solidFill>
          </a:ln>
        </p:spPr>
        <p:txBody>
          <a:bodyPr wrap="square" rtlCol="0">
            <a:spAutoFit/>
          </a:bodyPr>
          <a:lstStyle/>
          <a:p>
            <a:r>
              <a:rPr lang="sr-Latn-CS" sz="900" dirty="0" smtClean="0"/>
              <a:t>Raspodjela prijavljenih nestašica lijekova prema načinu administracije</a:t>
            </a:r>
            <a:endParaRPr 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879080" cy="1371600"/>
          </a:xfrm>
        </p:spPr>
        <p:txBody>
          <a:bodyPr>
            <a:noAutofit/>
          </a:bodyPr>
          <a:lstStyle/>
          <a:p>
            <a:r>
              <a:rPr lang="sr-Latn-CS" sz="2200" b="1" dirty="0" smtClean="0">
                <a:solidFill>
                  <a:srgbClr val="002060"/>
                </a:solidFill>
                <a:effectLst/>
              </a:rPr>
              <a:t>Procenat prijavljenih nestašica lijekova prema prvom stepenu ATC klasifikacije u periodu od 2018. do 2023. godine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half" idx="1"/>
          </p:nvPr>
        </p:nvGraphicFramePr>
        <p:xfrm>
          <a:off x="1371600" y="1371599"/>
          <a:ext cx="3505200" cy="52479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73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Podjela prema prvom stepenu ATC klasifikacije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Rezultati izraženi u procentima i apsolutnim brojevima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073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Alimentarni trakt i metabolizam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 (10,63%)</a:t>
                      </a:r>
                      <a:endParaRPr lang="en-US" sz="120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073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Antiinfektivni lijekovi za sistemsku primjenu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56 (13,53%)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5073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Antineoplastici i imunomodulatori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 (9,18%)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073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Antiparazitici, insekticidi i repelenti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(0,24%)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890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Koža i potkožno tkivo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 (4,83%)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890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Kardiovaskularni sistem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 (16,43%)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890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Krv i krvotvorni organi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(3,38%)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890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Muskulo-skeletni sistem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 (8,45%)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890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Nervni sistem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 (16,18%)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890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Ostalo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(0,72%)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890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Respiratorni sistem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 (5,80%)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8761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Sistemski</a:t>
                      </a:r>
                      <a:r>
                        <a:rPr lang="en-US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hormonski</a:t>
                      </a:r>
                      <a:r>
                        <a:rPr lang="en-US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preparati</a:t>
                      </a:r>
                      <a:r>
                        <a:rPr lang="en-US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osim</a:t>
                      </a:r>
                      <a:r>
                        <a:rPr lang="en-US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polnih</a:t>
                      </a:r>
                      <a:r>
                        <a:rPr lang="en-US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hormona</a:t>
                      </a:r>
                      <a:r>
                        <a:rPr lang="en-US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en-US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inzulina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(1,21%)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8907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Senzorni organi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(3,38%)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5073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Urogenitalni trakt i polni hormoni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100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 (6,04%)</a:t>
                      </a:r>
                      <a:endParaRPr lang="en-US" sz="1200" dirty="0">
                        <a:solidFill>
                          <a:srgbClr val="002060"/>
                        </a:solidFill>
                        <a:latin typeface="Myriad Pro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pic>
        <p:nvPicPr>
          <p:cNvPr id="5" name="Content Placeholder 4" descr="Slika_2.t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105400" y="1600200"/>
            <a:ext cx="3810000" cy="4038600"/>
          </a:xfrm>
          <a:ln>
            <a:solidFill>
              <a:srgbClr val="ACDAFA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181600" y="5791200"/>
            <a:ext cx="3733800" cy="369332"/>
          </a:xfrm>
          <a:prstGeom prst="rect">
            <a:avLst/>
          </a:prstGeom>
          <a:noFill/>
          <a:ln>
            <a:solidFill>
              <a:srgbClr val="ACDAFA"/>
            </a:solidFill>
          </a:ln>
        </p:spPr>
        <p:txBody>
          <a:bodyPr wrap="square" rtlCol="0">
            <a:spAutoFit/>
          </a:bodyPr>
          <a:lstStyle/>
          <a:p>
            <a:r>
              <a:rPr lang="sr-Latn-CS" sz="900" dirty="0" smtClean="0"/>
              <a:t>Grafički prikaz prijavljenih nestašica za šest najčešćih grupa lijekova prema prvo stepenu ATC klasifikacije</a:t>
            </a:r>
            <a:endParaRPr 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76200"/>
            <a:ext cx="7866888" cy="1066800"/>
          </a:xfrm>
        </p:spPr>
        <p:txBody>
          <a:bodyPr>
            <a:normAutofit/>
          </a:bodyPr>
          <a:lstStyle/>
          <a:p>
            <a:r>
              <a:rPr lang="sr-Latn-CS" sz="2200" b="1" dirty="0" smtClean="0">
                <a:solidFill>
                  <a:srgbClr val="002060"/>
                </a:solidFill>
                <a:effectLst/>
              </a:rPr>
              <a:t>Distribucija najzastupljenijih grupa lijekova prema prvom stepenu ATC klasifikacije za svaku godinu analize</a:t>
            </a:r>
            <a:endParaRPr lang="en-US" sz="2200" b="1" dirty="0">
              <a:solidFill>
                <a:srgbClr val="002060"/>
              </a:solidFill>
              <a:effectLst/>
            </a:endParaRPr>
          </a:p>
        </p:txBody>
      </p:sp>
      <p:pic>
        <p:nvPicPr>
          <p:cNvPr id="5" name="Picture 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64" y="1295400"/>
            <a:ext cx="5105400" cy="2895600"/>
          </a:xfrm>
          <a:prstGeom prst="rect">
            <a:avLst/>
          </a:prstGeom>
          <a:noFill/>
          <a:ln w="9525">
            <a:solidFill>
              <a:srgbClr val="ACDAFA"/>
            </a:solidFill>
            <a:miter lim="800000"/>
            <a:headEnd/>
            <a:tailEnd/>
          </a:ln>
          <a:effectLst/>
        </p:spPr>
      </p:pic>
      <p:graphicFrame>
        <p:nvGraphicFramePr>
          <p:cNvPr id="6" name="Content Placeholder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399377660"/>
              </p:ext>
            </p:extLst>
          </p:nvPr>
        </p:nvGraphicFramePr>
        <p:xfrm>
          <a:off x="1142240" y="4343400"/>
          <a:ext cx="7791448" cy="2362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0799">
                  <a:extLst>
                    <a:ext uri="{9D8B030D-6E8A-4147-A177-3AD203B41FA5}">
                      <a16:colId xmlns:a16="http://schemas.microsoft.com/office/drawing/2014/main" val="3055726327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1697688573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38044224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360338837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37809618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3221450446"/>
                    </a:ext>
                  </a:extLst>
                </a:gridCol>
                <a:gridCol w="781049">
                  <a:extLst>
                    <a:ext uri="{9D8B030D-6E8A-4147-A177-3AD203B41FA5}">
                      <a16:colId xmlns:a16="http://schemas.microsoft.com/office/drawing/2014/main" val="3863809227"/>
                    </a:ext>
                  </a:extLst>
                </a:gridCol>
              </a:tblGrid>
              <a:tr h="184652">
                <a:tc rowSpan="2"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ATC KLASIFIKACIJA 1.stepen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Godina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6037945"/>
                  </a:ext>
                </a:extLst>
              </a:tr>
              <a:tr h="23794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2018</a:t>
                      </a:r>
                      <a:r>
                        <a:rPr lang="sr-Latn-B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2019</a:t>
                      </a:r>
                      <a:r>
                        <a:rPr lang="sr-Latn-B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  <a:r>
                        <a:rPr lang="sr-Latn-B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  <a:r>
                        <a:rPr lang="sr-Latn-B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  <a:r>
                        <a:rPr lang="sr-Latn-B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  <a:r>
                        <a:rPr lang="sr-Latn-B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85183"/>
                  </a:ext>
                </a:extLst>
              </a:tr>
              <a:tr h="332003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Alimentarni trakt i metabolizam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15,63%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4,88%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7,87%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5,17%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10,94%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19,78%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1330220"/>
                  </a:ext>
                </a:extLst>
              </a:tr>
              <a:tr h="348389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Antiinfektivni lijekovi za sistemsku primjenu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9,38%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15,85%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14,61%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12,07%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6,25%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17,58%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351051"/>
                  </a:ext>
                </a:extLst>
              </a:tr>
              <a:tr h="296863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Antineoplastici i imunomodulatori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12,50%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4,88%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19,10%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10,34%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3,13%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5,49%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1257238"/>
                  </a:ext>
                </a:extLst>
              </a:tr>
              <a:tr h="275939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Kardiovaskularni sistem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15,63%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23,17%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7,87%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18,97%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12,50%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19,78%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4471513"/>
                  </a:ext>
                </a:extLst>
              </a:tr>
              <a:tr h="255015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Muskulo-skeletni sistem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9,38%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6,10%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8,99%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3,45%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15,63%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7,69%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8918560"/>
                  </a:ext>
                </a:extLst>
              </a:tr>
              <a:tr h="246742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Nervni sistem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15,85%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16,85%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20,69%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20,31%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16,48%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4195920"/>
                  </a:ext>
                </a:extLst>
              </a:tr>
              <a:tr h="184652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Ostale grupe 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37,50%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29,27%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24,72%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29,31%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31,25%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12,09%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690688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74320"/>
            <a:ext cx="7924800" cy="716280"/>
          </a:xfrm>
        </p:spPr>
        <p:txBody>
          <a:bodyPr>
            <a:noAutofit/>
          </a:bodyPr>
          <a:lstStyle/>
          <a:p>
            <a:r>
              <a:rPr lang="bs-Latn-BA" sz="2200" b="1" dirty="0" smtClean="0">
                <a:solidFill>
                  <a:srgbClr val="002060"/>
                </a:solidFill>
                <a:effectLst/>
              </a:rPr>
              <a:t>Procenat prijavljivanja nestašica lijekova prema vrsti obustave od 2018. do 2023. godine</a:t>
            </a:r>
            <a:endParaRPr lang="en-US" sz="2200" b="1" dirty="0">
              <a:solidFill>
                <a:srgbClr val="002060"/>
              </a:solidFill>
              <a:effectLst/>
            </a:endParaRPr>
          </a:p>
        </p:txBody>
      </p:sp>
      <p:pic>
        <p:nvPicPr>
          <p:cNvPr id="6" name="Content Placeholder 5" descr="Slika_1.tif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438400" y="1219200"/>
            <a:ext cx="4876800" cy="3352800"/>
          </a:xfrm>
          <a:solidFill>
            <a:srgbClr val="ACDAFA"/>
          </a:solidFill>
          <a:ln>
            <a:solidFill>
              <a:srgbClr val="ACDAFA"/>
            </a:solidFill>
          </a:ln>
        </p:spPr>
      </p:pic>
      <p:graphicFrame>
        <p:nvGraphicFramePr>
          <p:cNvPr id="10" name="Content Placeholder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393000450"/>
              </p:ext>
            </p:extLst>
          </p:nvPr>
        </p:nvGraphicFramePr>
        <p:xfrm>
          <a:off x="1371600" y="4648200"/>
          <a:ext cx="7391399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39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76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76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76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76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76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90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37886">
                <a:tc rowSpan="2">
                  <a:txBody>
                    <a:bodyPr/>
                    <a:lstStyle/>
                    <a:p>
                      <a:pPr algn="l" fontAlgn="b"/>
                      <a:r>
                        <a:rPr lang="sr-Latn-CS" sz="1100" b="0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Podjela prekida prometa</a:t>
                      </a:r>
                      <a:r>
                        <a:rPr lang="sr-Latn-CS" sz="1100" b="0" i="0" u="none" strike="noStrike" baseline="0" dirty="0" smtClean="0">
                          <a:solidFill>
                            <a:srgbClr val="002060"/>
                          </a:solidFill>
                          <a:latin typeface="Calibri"/>
                        </a:rPr>
                        <a:t> lijeka prema vrsti obustave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Godina</a:t>
                      </a:r>
                      <a:endParaRPr lang="en-US" sz="1100" b="0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8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2018</a:t>
                      </a:r>
                      <a:r>
                        <a:rPr lang="sr-Latn-CS" sz="1100" b="0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.</a:t>
                      </a:r>
                      <a:endParaRPr lang="en-US" sz="1100" b="0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2019</a:t>
                      </a:r>
                      <a:r>
                        <a:rPr lang="sr-Latn-CS" sz="1100" b="0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.</a:t>
                      </a:r>
                      <a:endParaRPr lang="en-US" sz="1100" b="0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2020</a:t>
                      </a:r>
                      <a:r>
                        <a:rPr lang="sr-Latn-CS" sz="1100" b="0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.</a:t>
                      </a:r>
                      <a:endParaRPr lang="en-US" sz="1100" b="0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2021</a:t>
                      </a:r>
                      <a:r>
                        <a:rPr lang="sr-Latn-CS" sz="1100" b="0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.</a:t>
                      </a:r>
                      <a:endParaRPr lang="en-US" sz="1100" b="0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2022</a:t>
                      </a:r>
                      <a:r>
                        <a:rPr lang="sr-Latn-CS" sz="1100" b="0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.</a:t>
                      </a:r>
                      <a:endParaRPr lang="en-US" sz="1100" b="0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2023</a:t>
                      </a:r>
                      <a:r>
                        <a:rPr lang="sr-Latn-CS" sz="1100" b="0" i="0" u="none" strike="noStrike" dirty="0" smtClean="0">
                          <a:solidFill>
                            <a:srgbClr val="002060"/>
                          </a:solidFill>
                          <a:latin typeface="Calibri"/>
                        </a:rPr>
                        <a:t>.</a:t>
                      </a:r>
                      <a:endParaRPr lang="en-US" sz="1100" b="0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520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Prekid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prometa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lijeka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na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tržištu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BiH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-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privremeni</a:t>
                      </a:r>
                      <a:endParaRPr lang="en-US" sz="1100" b="0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206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206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pl-PL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Prekid prometa lijeka na tržištu BiH - trajni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206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206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206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Odluka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o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nepodnošenju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zahtjeva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za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obnovu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dozvole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za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stavljanje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lijeka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u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promet</a:t>
                      </a:r>
                      <a:endParaRPr lang="en-US" sz="1100" b="0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206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206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 fontAlgn="t"/>
                      <a:r>
                        <a:rPr lang="pl-PL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Ukidanje dozvole za stavljanje lijeka u promet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206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206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Nije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navedena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vrsta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obustave</a:t>
                      </a:r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/</a:t>
                      </a:r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drugo</a:t>
                      </a:r>
                      <a:endParaRPr lang="en-US" sz="1100" b="0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206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7886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 err="1">
                          <a:solidFill>
                            <a:srgbClr val="002060"/>
                          </a:solidFill>
                          <a:latin typeface="Calibri"/>
                        </a:rPr>
                        <a:t>Ukupno</a:t>
                      </a:r>
                      <a:endParaRPr lang="en-US" sz="1100" b="0" i="0" u="none" strike="noStrike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82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89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2060"/>
                          </a:solidFill>
                          <a:latin typeface="Calibri"/>
                        </a:rPr>
                        <a:t>91</a:t>
                      </a:r>
                    </a:p>
                  </a:txBody>
                  <a:tcPr marL="0" marR="0" marT="0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66800" y="228601"/>
            <a:ext cx="7879080" cy="777874"/>
          </a:xfrm>
        </p:spPr>
        <p:txBody>
          <a:bodyPr>
            <a:normAutofit/>
          </a:bodyPr>
          <a:lstStyle/>
          <a:p>
            <a:r>
              <a:rPr lang="bs-Latn-BA" sz="2400" b="1" dirty="0" smtClean="0">
                <a:solidFill>
                  <a:srgbClr val="002060"/>
                </a:solidFill>
                <a:effectLst/>
              </a:rPr>
              <a:t>Razlozi obustave prometa lijekova od 2018. do 2023.godine</a:t>
            </a:r>
            <a:r>
              <a:rPr lang="en-US" sz="2000" dirty="0" smtClean="0"/>
              <a:t/>
            </a:r>
            <a:br>
              <a:rPr lang="en-US" sz="2000" dirty="0" smtClean="0"/>
            </a:br>
            <a:endParaRPr lang="en-US" sz="20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6776380"/>
              </p:ext>
            </p:extLst>
          </p:nvPr>
        </p:nvGraphicFramePr>
        <p:xfrm>
          <a:off x="1371600" y="4343400"/>
          <a:ext cx="7499352" cy="235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13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13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13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13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13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713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713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840">
                <a:tc gridSpan="7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Godina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Razlozi obustave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2018.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2019.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2020.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2021.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2022.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b="1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2023.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Komercijalni razlozi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59,38%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29,27%</a:t>
                      </a:r>
                      <a:endParaRPr lang="en-US" sz="120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35,96%</a:t>
                      </a:r>
                      <a:endParaRPr lang="en-US" sz="120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32,58%</a:t>
                      </a:r>
                      <a:endParaRPr lang="en-US" sz="120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45,31%</a:t>
                      </a:r>
                      <a:endParaRPr lang="en-US" sz="120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69,23%</a:t>
                      </a:r>
                      <a:endParaRPr lang="en-US" sz="120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Drugo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40,63%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23,17%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62,92%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29,21%</a:t>
                      </a:r>
                      <a:endParaRPr lang="en-US" sz="120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54,69%</a:t>
                      </a:r>
                      <a:endParaRPr lang="en-US" sz="120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30,77%</a:t>
                      </a:r>
                      <a:endParaRPr lang="en-US" sz="120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Kvalitet, bezbijednost ili efikasnost lijeka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0,00%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3,66%</a:t>
                      </a:r>
                      <a:endParaRPr lang="en-US" sz="120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1,12%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1,12%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0,00%</a:t>
                      </a:r>
                      <a:endParaRPr lang="en-US" sz="120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0,00%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BA" sz="110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Nije naveden razlog obustave</a:t>
                      </a:r>
                      <a:endParaRPr lang="en-US" sz="120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0,00%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43,90%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0,00%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2,25%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0,00%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s-Latn-BA" sz="110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0,00%</a:t>
                      </a:r>
                      <a:endParaRPr lang="en-US" sz="120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1066800"/>
            <a:ext cx="5316537" cy="3216275"/>
          </a:xfrm>
          <a:prstGeom prst="rect">
            <a:avLst/>
          </a:prstGeom>
          <a:noFill/>
          <a:ln w="9525">
            <a:solidFill>
              <a:srgbClr val="ACDAFA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0876" y="76200"/>
            <a:ext cx="7792812" cy="1001591"/>
          </a:xfrm>
        </p:spPr>
        <p:txBody>
          <a:bodyPr>
            <a:normAutofit/>
          </a:bodyPr>
          <a:lstStyle/>
          <a:p>
            <a:r>
              <a:rPr lang="sr-Latn-BA" sz="2200" b="1" u="sng" dirty="0" smtClean="0">
                <a:solidFill>
                  <a:srgbClr val="002060"/>
                </a:solidFill>
                <a:effectLst/>
              </a:rPr>
              <a:t>Najčešća obrazloženja obustave prometa lijekova:</a:t>
            </a:r>
            <a:endParaRPr lang="de-DE" sz="2200" b="1" u="sng" dirty="0">
              <a:solidFill>
                <a:srgbClr val="002060"/>
              </a:solidFill>
              <a:effectLst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6309301"/>
              </p:ext>
            </p:extLst>
          </p:nvPr>
        </p:nvGraphicFramePr>
        <p:xfrm>
          <a:off x="1140876" y="1077789"/>
          <a:ext cx="7733053" cy="3160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33053">
                  <a:extLst>
                    <a:ext uri="{9D8B030D-6E8A-4147-A177-3AD203B41FA5}">
                      <a16:colId xmlns:a16="http://schemas.microsoft.com/office/drawing/2014/main" val="4178832290"/>
                    </a:ext>
                  </a:extLst>
                </a:gridCol>
              </a:tblGrid>
              <a:tr h="427893">
                <a:tc>
                  <a:txBody>
                    <a:bodyPr/>
                    <a:lstStyle/>
                    <a:p>
                      <a:pPr marL="285750" indent="-285750" algn="ctr" fontAlgn="b">
                        <a:buFont typeface="Wingdings" panose="05000000000000000000" pitchFamily="2" charset="2"/>
                        <a:buChar char="Ø"/>
                      </a:pPr>
                      <a:r>
                        <a:rPr lang="sr-Latn-BA" sz="14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NESTAŠICE</a:t>
                      </a:r>
                      <a:r>
                        <a:rPr lang="de-DE" sz="14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UZROKOVAN</a:t>
                      </a:r>
                      <a:r>
                        <a:rPr lang="sr-Latn-BA" sz="14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de-DE" sz="14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PANDEMIJOM COVID-19</a:t>
                      </a:r>
                      <a:endParaRPr lang="de-DE" sz="14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4960099"/>
                  </a:ext>
                </a:extLst>
              </a:tr>
              <a:tr h="399318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0" i="1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"Ograničeni prizvodni kapaciteti usljed povećane potrebe za lijekom"</a:t>
                      </a:r>
                    </a:p>
                  </a:txBody>
                  <a:tcPr marL="7620" marR="7620" marT="762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9625659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0" i="1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"</a:t>
                      </a:r>
                      <a:r>
                        <a:rPr lang="de-DE" sz="1400" b="0" i="1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Zbog trenutne epidemiološke situacije uzrokovane Covid-19, proizvodnja i isporuka serije lijeka će kasniti"</a:t>
                      </a:r>
                    </a:p>
                  </a:txBody>
                  <a:tcPr marL="7620" marR="7620" marT="762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605016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0" i="1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"</a:t>
                      </a:r>
                      <a:r>
                        <a:rPr lang="de-DE" sz="1400" b="0" i="1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najava potencijalnih prekida u snabdijevanju usljed povećane potrošnje lijeka na globalnom nivou"</a:t>
                      </a:r>
                    </a:p>
                  </a:txBody>
                  <a:tcPr marL="7620" marR="7620" marT="762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991966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0" i="1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"</a:t>
                      </a:r>
                      <a:r>
                        <a:rPr lang="de-DE" sz="1400" b="0" i="1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privremeni prekid proizvodnje lijeka"</a:t>
                      </a:r>
                    </a:p>
                  </a:txBody>
                  <a:tcPr marL="7620" marR="7620" marT="762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4766012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0" i="1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"kašnjenje </a:t>
                      </a:r>
                      <a:r>
                        <a:rPr lang="de-DE" sz="1400" b="0" i="1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u </a:t>
                      </a:r>
                      <a:r>
                        <a:rPr lang="de-DE" sz="1400" b="0" i="1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proizvodnji„</a:t>
                      </a:r>
                      <a:endParaRPr lang="sr-Latn-BA" sz="1400" b="0" i="1" u="none" strike="noStrike" dirty="0" smtClean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1767713"/>
                  </a:ext>
                </a:extLst>
              </a:tr>
              <a:tr h="427893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0" i="1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"prekid proizvodnje"</a:t>
                      </a:r>
                    </a:p>
                  </a:txBody>
                  <a:tcPr marL="7620" marR="7620" marT="762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36171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953000" y="1447800"/>
            <a:ext cx="2667000" cy="457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8" name="TextBox 7"/>
          <p:cNvSpPr txBox="1"/>
          <p:nvPr/>
        </p:nvSpPr>
        <p:spPr>
          <a:xfrm>
            <a:off x="5105400" y="1600200"/>
            <a:ext cx="2667000" cy="457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9" name="TextBox 8"/>
          <p:cNvSpPr txBox="1"/>
          <p:nvPr/>
        </p:nvSpPr>
        <p:spPr>
          <a:xfrm>
            <a:off x="5257800" y="1752600"/>
            <a:ext cx="2667000" cy="457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10" name="TextBox 9"/>
          <p:cNvSpPr txBox="1"/>
          <p:nvPr/>
        </p:nvSpPr>
        <p:spPr>
          <a:xfrm>
            <a:off x="5410200" y="1905000"/>
            <a:ext cx="2667000" cy="457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11" name="TextBox 10"/>
          <p:cNvSpPr txBox="1"/>
          <p:nvPr/>
        </p:nvSpPr>
        <p:spPr>
          <a:xfrm>
            <a:off x="5562600" y="2057400"/>
            <a:ext cx="2667000" cy="457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12" name="TextBox 11"/>
          <p:cNvSpPr txBox="1"/>
          <p:nvPr/>
        </p:nvSpPr>
        <p:spPr>
          <a:xfrm>
            <a:off x="5715000" y="2209800"/>
            <a:ext cx="2667000" cy="457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13" name="TextBox 12"/>
          <p:cNvSpPr txBox="1"/>
          <p:nvPr/>
        </p:nvSpPr>
        <p:spPr>
          <a:xfrm>
            <a:off x="5867400" y="2362200"/>
            <a:ext cx="2667000" cy="457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15" name="TextBox 14"/>
          <p:cNvSpPr txBox="1"/>
          <p:nvPr/>
        </p:nvSpPr>
        <p:spPr>
          <a:xfrm>
            <a:off x="6172200" y="2667000"/>
            <a:ext cx="2667000" cy="457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16" name="TextBox 15"/>
          <p:cNvSpPr txBox="1"/>
          <p:nvPr/>
        </p:nvSpPr>
        <p:spPr>
          <a:xfrm>
            <a:off x="6324600" y="2819400"/>
            <a:ext cx="2667000" cy="457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17" name="TextBox 16"/>
          <p:cNvSpPr txBox="1"/>
          <p:nvPr/>
        </p:nvSpPr>
        <p:spPr>
          <a:xfrm>
            <a:off x="6477000" y="2971800"/>
            <a:ext cx="2667000" cy="457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18" name="TextBox 17"/>
          <p:cNvSpPr txBox="1"/>
          <p:nvPr/>
        </p:nvSpPr>
        <p:spPr>
          <a:xfrm>
            <a:off x="6629400" y="3124200"/>
            <a:ext cx="2667000" cy="457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19" name="TextBox 18"/>
          <p:cNvSpPr txBox="1"/>
          <p:nvPr/>
        </p:nvSpPr>
        <p:spPr>
          <a:xfrm>
            <a:off x="6781800" y="3276600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403815"/>
              </p:ext>
            </p:extLst>
          </p:nvPr>
        </p:nvGraphicFramePr>
        <p:xfrm>
          <a:off x="1219200" y="4624993"/>
          <a:ext cx="7675233" cy="19912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75233">
                  <a:extLst>
                    <a:ext uri="{9D8B030D-6E8A-4147-A177-3AD203B41FA5}">
                      <a16:colId xmlns:a16="http://schemas.microsoft.com/office/drawing/2014/main" val="2048434988"/>
                    </a:ext>
                  </a:extLst>
                </a:gridCol>
              </a:tblGrid>
              <a:tr h="522004">
                <a:tc>
                  <a:txBody>
                    <a:bodyPr/>
                    <a:lstStyle/>
                    <a:p>
                      <a:pPr marL="285750" indent="-285750" algn="ctr" fontAlgn="b">
                        <a:buFont typeface="Wingdings" panose="05000000000000000000" pitchFamily="2" charset="2"/>
                        <a:buChar char="Ø"/>
                      </a:pPr>
                      <a:r>
                        <a:rPr lang="sr-Latn-BA" sz="14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NESTAŠICE</a:t>
                      </a:r>
                      <a:r>
                        <a:rPr lang="sr-Latn-BA" sz="1400" b="1" i="0" u="none" strike="noStrike" baseline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ZBOG</a:t>
                      </a:r>
                      <a:r>
                        <a:rPr lang="de-DE" sz="14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DUGOTRAJNOG PROCESA REGISTRACIJE KARAKTERISTIČN</a:t>
                      </a:r>
                      <a:r>
                        <a:rPr lang="sr-Latn-BA" sz="14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de-DE" sz="14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ZA ZEMLJE "TREĆEG SVIJETA"</a:t>
                      </a:r>
                      <a:endParaRPr lang="de-DE" sz="14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8778868"/>
                  </a:ext>
                </a:extLst>
              </a:tr>
              <a:tr h="404637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0" i="1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“zastoj u uvozu usljed produženog procesa obnove registracije lijeka</a:t>
                      </a:r>
                      <a:r>
                        <a:rPr lang="de-DE" sz="1400" b="0" i="1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“</a:t>
                      </a:r>
                      <a:endParaRPr lang="sr-Latn-BA" sz="1400" b="0" i="1" u="none" strike="noStrike" dirty="0" smtClean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l" fontAlgn="b"/>
                      <a:endParaRPr lang="de-DE" sz="1400" b="0" i="1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399986"/>
                  </a:ext>
                </a:extLst>
              </a:tr>
              <a:tr h="590863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0" i="1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“</a:t>
                      </a:r>
                      <a:r>
                        <a:rPr lang="de-DE" sz="1400" b="0" i="1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usljed smanjenja proizvodnje polaznih sirovina i rasta cijena istih, proizvođač nije u mogućnosti proizvesti gotov lijek</a:t>
                      </a:r>
                      <a:r>
                        <a:rPr lang="de-DE" sz="1400" b="0" i="1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“</a:t>
                      </a:r>
                      <a:endParaRPr lang="sr-Latn-BA" sz="1400" b="0" i="1" u="none" strike="noStrike" dirty="0" smtClean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l" fontAlgn="b"/>
                      <a:endParaRPr lang="de-DE" sz="1400" b="0" i="1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1957709"/>
                  </a:ext>
                </a:extLst>
              </a:tr>
              <a:tr h="387170">
                <a:tc>
                  <a:txBody>
                    <a:bodyPr/>
                    <a:lstStyle/>
                    <a:p>
                      <a:pPr algn="l" fontAlgn="b"/>
                      <a:r>
                        <a:rPr lang="de-DE" sz="1400" b="0" i="1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sr-Cyrl-BA" sz="1400" b="0" i="1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„</a:t>
                      </a:r>
                      <a:r>
                        <a:rPr lang="de-DE" sz="1400" b="0" i="1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kašnjenje </a:t>
                      </a:r>
                      <a:r>
                        <a:rPr lang="de-DE" sz="1400" b="0" i="1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obnove dozvole</a:t>
                      </a:r>
                      <a:r>
                        <a:rPr lang="de-DE" sz="1400" b="0" i="1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“</a:t>
                      </a:r>
                      <a:endParaRPr lang="de-DE" sz="1400" b="0" i="1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25783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2778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76200"/>
            <a:ext cx="7790688" cy="1219200"/>
          </a:xfrm>
        </p:spPr>
        <p:txBody>
          <a:bodyPr/>
          <a:lstStyle/>
          <a:p>
            <a:r>
              <a:rPr lang="sr-Latn-BA" sz="2200" b="1" u="sng" dirty="0">
                <a:solidFill>
                  <a:srgbClr val="002060"/>
                </a:solidFill>
                <a:effectLst/>
              </a:rPr>
              <a:t>Najčešća obrazloženja obustave prometa lijekova:</a:t>
            </a:r>
            <a:endParaRPr lang="de-DE" u="sng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43000" y="1905000"/>
            <a:ext cx="7790688" cy="2209800"/>
          </a:xfrm>
        </p:spPr>
        <p:txBody>
          <a:bodyPr>
            <a:normAutofit/>
          </a:bodyPr>
          <a:lstStyle/>
          <a:p>
            <a:pPr marL="283464" algn="ctr" fontAlgn="b">
              <a:spcBef>
                <a:spcPts val="0"/>
              </a:spcBef>
              <a:buClrTx/>
              <a:buSzPts val="1400"/>
              <a:buFont typeface="Wingdings" panose="05000000000000000000" pitchFamily="2" charset="2"/>
              <a:buChar char="Ø"/>
            </a:pPr>
            <a:r>
              <a:rPr lang="de-DE" sz="1400" b="1" dirty="0">
                <a:solidFill>
                  <a:srgbClr val="002060"/>
                </a:solidFill>
              </a:rPr>
              <a:t>NESTAŠICE UZROKOVANE TRENUTNOM EKONOMSKOM KRIZOM NA GLOBALNOM </a:t>
            </a:r>
            <a:r>
              <a:rPr lang="de-DE" sz="1400" b="1" dirty="0" smtClean="0">
                <a:solidFill>
                  <a:srgbClr val="002060"/>
                </a:solidFill>
              </a:rPr>
              <a:t>NIVOU</a:t>
            </a:r>
            <a:endParaRPr lang="sr-Latn-BA" sz="1400" b="1" dirty="0" smtClean="0">
              <a:solidFill>
                <a:srgbClr val="002060"/>
              </a:solidFill>
            </a:endParaRPr>
          </a:p>
          <a:p>
            <a:pPr marL="283464" algn="ctr" fontAlgn="b">
              <a:spcBef>
                <a:spcPts val="0"/>
              </a:spcBef>
              <a:buClrTx/>
              <a:buSzPts val="1400"/>
              <a:buFont typeface="Wingdings" panose="05000000000000000000" pitchFamily="2" charset="2"/>
              <a:buChar char="Ø"/>
            </a:pPr>
            <a:endParaRPr lang="de-DE" sz="1400" dirty="0"/>
          </a:p>
          <a:p>
            <a:pPr marL="0" indent="0" fontAlgn="b">
              <a:spcBef>
                <a:spcPts val="0"/>
              </a:spcBef>
              <a:buNone/>
            </a:pPr>
            <a:r>
              <a:rPr lang="de-DE" sz="1400" i="1" dirty="0">
                <a:solidFill>
                  <a:srgbClr val="002060"/>
                </a:solidFill>
              </a:rPr>
              <a:t> „nemogućnost obezbjeđenja odgovarajuće cijene za tržište od strane proizvođača” </a:t>
            </a:r>
            <a:endParaRPr lang="sr-Latn-BA" sz="1400" i="1" dirty="0" smtClean="0">
              <a:solidFill>
                <a:srgbClr val="002060"/>
              </a:solidFill>
            </a:endParaRPr>
          </a:p>
          <a:p>
            <a:pPr marL="0" indent="0" fontAlgn="b">
              <a:spcBef>
                <a:spcPts val="0"/>
              </a:spcBef>
              <a:buNone/>
            </a:pPr>
            <a:endParaRPr lang="de-DE" sz="1400" dirty="0"/>
          </a:p>
          <a:p>
            <a:pPr marL="0" indent="0" fontAlgn="b">
              <a:spcBef>
                <a:spcPts val="0"/>
              </a:spcBef>
              <a:buNone/>
            </a:pPr>
            <a:r>
              <a:rPr lang="de-DE" sz="1400" i="1" dirty="0">
                <a:solidFill>
                  <a:srgbClr val="002060"/>
                </a:solidFill>
              </a:rPr>
              <a:t> “usljed smanjenja proizvodnje polaznih sirovina i rasta cijena istih, proizvođač nije u mogućnosti proizvesti gotov lijek</a:t>
            </a:r>
            <a:r>
              <a:rPr lang="de-DE" sz="1400" i="1" dirty="0" smtClean="0">
                <a:solidFill>
                  <a:srgbClr val="002060"/>
                </a:solidFill>
              </a:rPr>
              <a:t>“,</a:t>
            </a:r>
            <a:endParaRPr lang="sr-Latn-BA" sz="1400" i="1" dirty="0" smtClean="0">
              <a:solidFill>
                <a:srgbClr val="002060"/>
              </a:solidFill>
            </a:endParaRPr>
          </a:p>
          <a:p>
            <a:pPr marL="0" indent="0" fontAlgn="b">
              <a:spcBef>
                <a:spcPts val="0"/>
              </a:spcBef>
              <a:buNone/>
            </a:pPr>
            <a:endParaRPr lang="de-DE" sz="1400" dirty="0"/>
          </a:p>
          <a:p>
            <a:pPr marL="0" indent="0" fontAlgn="b">
              <a:spcBef>
                <a:spcPts val="0"/>
              </a:spcBef>
              <a:buNone/>
            </a:pPr>
            <a:r>
              <a:rPr lang="de-DE" sz="1400" i="1" dirty="0">
                <a:solidFill>
                  <a:srgbClr val="002060"/>
                </a:solidFill>
              </a:rPr>
              <a:t>“proizvođač je obavijestio o privremenoj obustavi prometa lijeka iz komercijalnih razloga, bez detalja o početku i završetku nestašice“</a:t>
            </a:r>
            <a:endParaRPr lang="de-DE" sz="1400" dirty="0"/>
          </a:p>
          <a:p>
            <a:pPr marL="82296" indent="0">
              <a:buNone/>
            </a:pPr>
            <a:endParaRPr lang="de-DE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1066800" y="4572000"/>
            <a:ext cx="807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2060"/>
              </a:buClr>
              <a:buFont typeface="Arial" panose="020B0604020202020204" pitchFamily="34" charset="0"/>
              <a:buChar char="•"/>
            </a:pPr>
            <a:endParaRPr lang="bs-Latn-BA" b="1" dirty="0" smtClean="0">
              <a:solidFill>
                <a:srgbClr val="002060"/>
              </a:solidFill>
            </a:endParaRPr>
          </a:p>
          <a:p>
            <a:pPr marL="285750" indent="-285750"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bs-Latn-BA" b="1" dirty="0" smtClean="0">
                <a:solidFill>
                  <a:srgbClr val="002060"/>
                </a:solidFill>
              </a:rPr>
              <a:t>Od </a:t>
            </a:r>
            <a:r>
              <a:rPr lang="bs-Latn-BA" b="1" dirty="0">
                <a:solidFill>
                  <a:srgbClr val="002060"/>
                </a:solidFill>
              </a:rPr>
              <a:t>ukupnog broja prijavljenih nestašica, 28,1% prijava nije </a:t>
            </a:r>
            <a:r>
              <a:rPr lang="bs-Latn-BA" b="1" dirty="0" smtClean="0">
                <a:solidFill>
                  <a:srgbClr val="002060"/>
                </a:solidFill>
              </a:rPr>
              <a:t>uopšte obrazloženo.</a:t>
            </a:r>
            <a:endParaRPr lang="bs-Latn-BA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94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76200"/>
            <a:ext cx="7866888" cy="990600"/>
          </a:xfrm>
        </p:spPr>
        <p:txBody>
          <a:bodyPr>
            <a:normAutofit/>
          </a:bodyPr>
          <a:lstStyle/>
          <a:p>
            <a:r>
              <a:rPr lang="sr-Latn-BA" sz="2200" b="1" dirty="0" smtClean="0">
                <a:solidFill>
                  <a:srgbClr val="002060"/>
                </a:solidFill>
                <a:effectLst/>
              </a:rPr>
              <a:t>Prijavljivanje nestašica lijekova u zakonski predviđenom roku</a:t>
            </a:r>
            <a:endParaRPr lang="de-DE" sz="22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447800"/>
            <a:ext cx="7943088" cy="5257800"/>
          </a:xfrm>
        </p:spPr>
        <p:txBody>
          <a:bodyPr>
            <a:normAutofit/>
          </a:bodyPr>
          <a:lstStyle/>
          <a:p>
            <a:pPr lvl="0">
              <a:buClr>
                <a:srgbClr val="002060"/>
              </a:buClr>
              <a:buFont typeface="Wingdings" panose="05000000000000000000" pitchFamily="2" charset="2"/>
              <a:buChar char="Ø"/>
            </a:pPr>
            <a:endParaRPr lang="bs-Latn-BA" sz="1800" b="1" u="sng" dirty="0" smtClean="0">
              <a:solidFill>
                <a:srgbClr val="002060"/>
              </a:solidFill>
            </a:endParaRPr>
          </a:p>
          <a:p>
            <a:pPr marL="82296" lvl="0" indent="0">
              <a:buClr>
                <a:srgbClr val="D16349"/>
              </a:buClr>
              <a:buNone/>
            </a:pPr>
            <a:endParaRPr lang="bs-Latn-BA" sz="1300" dirty="0">
              <a:solidFill>
                <a:prstClr val="black"/>
              </a:solidFill>
            </a:endParaRPr>
          </a:p>
          <a:p>
            <a:pPr marL="82296" lvl="0" indent="0">
              <a:buClr>
                <a:srgbClr val="D16349"/>
              </a:buClr>
              <a:buNone/>
            </a:pPr>
            <a:endParaRPr lang="bs-Latn-BA" sz="1300" dirty="0">
              <a:solidFill>
                <a:prstClr val="black"/>
              </a:solidFill>
            </a:endParaRPr>
          </a:p>
          <a:p>
            <a:pPr marL="82296" lvl="0" indent="0">
              <a:buClr>
                <a:srgbClr val="D16349"/>
              </a:buClr>
              <a:buNone/>
            </a:pPr>
            <a:endParaRPr lang="bs-Latn-BA" sz="1300" dirty="0">
              <a:solidFill>
                <a:prstClr val="black"/>
              </a:solidFill>
            </a:endParaRPr>
          </a:p>
          <a:p>
            <a:pPr marL="82296" lvl="0" indent="0">
              <a:buClr>
                <a:srgbClr val="D16349"/>
              </a:buClr>
              <a:buNone/>
            </a:pPr>
            <a:endParaRPr lang="bs-Latn-BA" sz="1300" dirty="0">
              <a:solidFill>
                <a:prstClr val="black"/>
              </a:solidFill>
            </a:endParaRP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Ø"/>
            </a:pPr>
            <a:endParaRPr lang="bs-Latn-BA" sz="1300" dirty="0" smtClean="0">
              <a:solidFill>
                <a:prstClr val="black"/>
              </a:solidFill>
            </a:endParaRP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Ø"/>
            </a:pPr>
            <a:endParaRPr lang="bs-Latn-BA" sz="1300" dirty="0">
              <a:solidFill>
                <a:srgbClr val="002060"/>
              </a:solidFill>
            </a:endParaRP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Ø"/>
            </a:pPr>
            <a:endParaRPr lang="bs-Latn-BA" sz="1300" dirty="0" smtClean="0">
              <a:solidFill>
                <a:srgbClr val="002060"/>
              </a:solidFill>
            </a:endParaRP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Ø"/>
            </a:pPr>
            <a:endParaRPr lang="bs-Latn-BA" sz="1300" dirty="0" smtClean="0">
              <a:solidFill>
                <a:srgbClr val="002060"/>
              </a:solidFill>
            </a:endParaRP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Ø"/>
            </a:pPr>
            <a:endParaRPr lang="bs-Latn-BA" sz="1300" dirty="0">
              <a:solidFill>
                <a:srgbClr val="002060"/>
              </a:solidFill>
            </a:endParaRP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Ø"/>
            </a:pPr>
            <a:endParaRPr lang="bs-Latn-BA" sz="1300" dirty="0" smtClean="0">
              <a:solidFill>
                <a:srgbClr val="002060"/>
              </a:solidFill>
            </a:endParaRP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Ø"/>
            </a:pPr>
            <a:endParaRPr lang="bs-Latn-BA" sz="1800" b="1" dirty="0" smtClean="0">
              <a:solidFill>
                <a:srgbClr val="002060"/>
              </a:solidFill>
            </a:endParaRPr>
          </a:p>
          <a:p>
            <a:pPr marL="82296" lvl="0" indent="0">
              <a:buClr>
                <a:srgbClr val="D16349"/>
              </a:buClr>
              <a:buNone/>
            </a:pPr>
            <a:endParaRPr lang="bs-Latn-BA" sz="1800" b="1" dirty="0">
              <a:solidFill>
                <a:srgbClr val="002060"/>
              </a:solidFill>
            </a:endParaRPr>
          </a:p>
          <a:p>
            <a:pPr lvl="0"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bs-Latn-BA" sz="1800" b="1" dirty="0" smtClean="0">
                <a:solidFill>
                  <a:srgbClr val="002060"/>
                </a:solidFill>
              </a:rPr>
              <a:t>OGRANIČENJA/NEDOSTACI REGISTRA, A TIME I STUDIJE</a:t>
            </a:r>
            <a:r>
              <a:rPr lang="bs-Latn-BA" sz="1800" dirty="0" smtClean="0">
                <a:solidFill>
                  <a:srgbClr val="002060"/>
                </a:solidFill>
              </a:rPr>
              <a:t>: učestali prekidi u izvještavanju u trajanju od mjesec, mjesec i po dana, što nije realno u poređenju sa registrima ostalih zemalja.</a:t>
            </a:r>
            <a:endParaRPr lang="bs-Latn-BA" sz="1800" dirty="0">
              <a:solidFill>
                <a:srgbClr val="002060"/>
              </a:solidFill>
            </a:endParaRPr>
          </a:p>
          <a:p>
            <a:pPr lvl="0">
              <a:buClr>
                <a:srgbClr val="D16349"/>
              </a:buClr>
              <a:buFont typeface="Wingdings" panose="05000000000000000000" pitchFamily="2" charset="2"/>
              <a:buChar char="Ø"/>
            </a:pPr>
            <a:endParaRPr lang="de-DE" sz="1300" dirty="0">
              <a:solidFill>
                <a:prstClr val="black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9922383"/>
              </p:ext>
            </p:extLst>
          </p:nvPr>
        </p:nvGraphicFramePr>
        <p:xfrm>
          <a:off x="1447800" y="1828800"/>
          <a:ext cx="7315200" cy="23622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599">
                  <a:extLst>
                    <a:ext uri="{9D8B030D-6E8A-4147-A177-3AD203B41FA5}">
                      <a16:colId xmlns:a16="http://schemas.microsoft.com/office/drawing/2014/main" val="1099669209"/>
                    </a:ext>
                  </a:extLst>
                </a:gridCol>
                <a:gridCol w="3657601">
                  <a:extLst>
                    <a:ext uri="{9D8B030D-6E8A-4147-A177-3AD203B41FA5}">
                      <a16:colId xmlns:a16="http://schemas.microsoft.com/office/drawing/2014/main" val="4068747069"/>
                    </a:ext>
                  </a:extLst>
                </a:gridCol>
              </a:tblGrid>
              <a:tr h="438670">
                <a:tc>
                  <a:txBody>
                    <a:bodyPr/>
                    <a:lstStyle/>
                    <a:p>
                      <a:pPr lvl="0" algn="ctr" fontAlgn="b"/>
                      <a:r>
                        <a:rPr lang="sr-Latn-BA" sz="11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de-DE" sz="11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Prijavljivanje </a:t>
                      </a:r>
                      <a:r>
                        <a:rPr lang="de-DE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nestašica </a:t>
                      </a:r>
                      <a:r>
                        <a:rPr lang="de-DE" sz="11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lijekova</a:t>
                      </a:r>
                      <a:r>
                        <a:rPr lang="sr-Latn-BA" sz="11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na</a:t>
                      </a:r>
                      <a:r>
                        <a:rPr lang="sr-Latn-BA" sz="1100" b="1" i="0" u="none" strike="noStrike" baseline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osnovu validnih podataka iz Registra</a:t>
                      </a:r>
                      <a:endParaRPr lang="de-DE" sz="11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"/>
                      <a:r>
                        <a:rPr lang="sr-Latn-BA" sz="11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sr-Latn-BA" sz="1100" b="1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Broj</a:t>
                      </a:r>
                      <a:r>
                        <a:rPr lang="sr-Latn-BA" sz="1100" b="1" i="0" u="none" strike="noStrike" baseline="0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prijavljenih nestašica u procentima i apsolutnim brojevima</a:t>
                      </a:r>
                      <a:endParaRPr lang="de-DE" sz="11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893865"/>
                  </a:ext>
                </a:extLst>
              </a:tr>
              <a:tr h="411035">
                <a:tc>
                  <a:txBody>
                    <a:bodyPr/>
                    <a:lstStyle/>
                    <a:p>
                      <a:pPr lvl="0" algn="l" fontAlgn="b"/>
                      <a:r>
                        <a:rPr lang="sr-Latn-BA" sz="11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de-DE" sz="11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Agencija </a:t>
                      </a:r>
                      <a:r>
                        <a:rPr lang="de-DE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obavještena na vrijeme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"/>
                      <a:r>
                        <a:rPr lang="de-DE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48 (11,54%)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1694334"/>
                  </a:ext>
                </a:extLst>
              </a:tr>
              <a:tr h="508299">
                <a:tc>
                  <a:txBody>
                    <a:bodyPr/>
                    <a:lstStyle/>
                    <a:p>
                      <a:pPr lvl="0" algn="l" fontAlgn="b"/>
                      <a:r>
                        <a:rPr lang="sr-Latn-BA" sz="11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de-DE" sz="11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Agencija </a:t>
                      </a:r>
                      <a:r>
                        <a:rPr lang="de-DE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obavještena prije početka prekida prometa </a:t>
                      </a:r>
                      <a:r>
                        <a:rPr lang="de-DE" sz="11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lijeka</a:t>
                      </a:r>
                      <a:r>
                        <a:rPr lang="sr-Latn-BA" sz="11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, ali  ne na vrijeme</a:t>
                      </a:r>
                      <a:endParaRPr lang="de-DE" sz="11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"/>
                      <a:r>
                        <a:rPr lang="de-DE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99 (23,80%)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4948206"/>
                  </a:ext>
                </a:extLst>
              </a:tr>
              <a:tr h="495898">
                <a:tc>
                  <a:txBody>
                    <a:bodyPr/>
                    <a:lstStyle/>
                    <a:p>
                      <a:pPr lvl="0" algn="l" fontAlgn="b"/>
                      <a:r>
                        <a:rPr lang="sr-Latn-BA" sz="11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de-DE" sz="11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Agencija </a:t>
                      </a:r>
                      <a:r>
                        <a:rPr lang="de-DE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obajveštena posliije početka prekida prometa </a:t>
                      </a:r>
                      <a:r>
                        <a:rPr lang="de-DE" sz="11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lijeka</a:t>
                      </a:r>
                      <a:r>
                        <a:rPr lang="sr-Latn-BA" sz="11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 (čak i nekoliko mjeseci poslije) </a:t>
                      </a:r>
                      <a:endParaRPr lang="de-DE" sz="11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"/>
                      <a:r>
                        <a:rPr lang="de-DE" sz="1100" b="0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176 (42,31%)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770058"/>
                  </a:ext>
                </a:extLst>
              </a:tr>
              <a:tr h="508299">
                <a:tc>
                  <a:txBody>
                    <a:bodyPr/>
                    <a:lstStyle/>
                    <a:p>
                      <a:pPr lvl="0" algn="l" fontAlgn="b"/>
                      <a:r>
                        <a:rPr lang="sr-Latn-BA" sz="11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de-DE" sz="11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Nije </a:t>
                      </a:r>
                      <a:r>
                        <a:rPr lang="de-DE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naveden datum početka nestašice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"/>
                      <a:r>
                        <a:rPr lang="de-DE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93 (22,36%)</a:t>
                      </a:r>
                    </a:p>
                  </a:txBody>
                  <a:tcPr marL="7620" marR="7620" marT="7620" marB="0" anchor="ctr">
                    <a:solidFill>
                      <a:srgbClr val="ACD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3036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8023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CS" sz="3200" b="1" dirty="0" smtClean="0">
                <a:solidFill>
                  <a:srgbClr val="002060"/>
                </a:solidFill>
              </a:rPr>
              <a:t>ZAKLJUČAK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447800"/>
            <a:ext cx="7866888" cy="5105400"/>
          </a:xfrm>
        </p:spPr>
        <p:txBody>
          <a:bodyPr>
            <a:normAutofit/>
          </a:bodyPr>
          <a:lstStyle/>
          <a:p>
            <a:pPr>
              <a:buClr>
                <a:srgbClr val="002060"/>
              </a:buClr>
            </a:pPr>
            <a:endParaRPr lang="bs-Latn-BA" sz="1800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r>
              <a:rPr lang="bs-Latn-BA" sz="1800" dirty="0" smtClean="0">
                <a:solidFill>
                  <a:srgbClr val="002060"/>
                </a:solidFill>
              </a:rPr>
              <a:t>Nestašice lijekova predstavljaju veliki problem u BiH, kako na primarnom, tako i na sekundarnom i tercijarnom nivou zdravstvene zaštite.</a:t>
            </a:r>
          </a:p>
          <a:p>
            <a:pPr>
              <a:buClr>
                <a:srgbClr val="002060"/>
              </a:buClr>
            </a:pPr>
            <a:endParaRPr lang="bs-Latn-BA" sz="1800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r>
              <a:rPr lang="bs-Latn-BA" sz="1800" dirty="0" smtClean="0">
                <a:solidFill>
                  <a:srgbClr val="002060"/>
                </a:solidFill>
              </a:rPr>
              <a:t>Stoga se neophodno ozbiljnije pozabaviti ovom temom u budućnosti.</a:t>
            </a:r>
          </a:p>
          <a:p>
            <a:pPr>
              <a:buClr>
                <a:srgbClr val="002060"/>
              </a:buClr>
            </a:pPr>
            <a:endParaRPr lang="bs-Latn-BA" sz="1800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endParaRPr lang="bs-Latn-BA" sz="1800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endParaRPr lang="bs-Latn-BA" sz="1800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r>
              <a:rPr lang="bs-Latn-BA" sz="1800" dirty="0" smtClean="0">
                <a:solidFill>
                  <a:srgbClr val="002060"/>
                </a:solidFill>
              </a:rPr>
              <a:t>Ova studija bi trebalo da posluži kao baza i podsticaj za dalja istraživanja o nestašicama lijekova u BiH.</a:t>
            </a:r>
          </a:p>
          <a:p>
            <a:pPr>
              <a:buClr>
                <a:srgbClr val="002060"/>
              </a:buClr>
            </a:pPr>
            <a:endParaRPr lang="bs-Latn-BA" sz="1800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</a:pPr>
            <a:r>
              <a:rPr lang="bs-Latn-BA" sz="1800" dirty="0" smtClean="0">
                <a:solidFill>
                  <a:srgbClr val="002060"/>
                </a:solidFill>
              </a:rPr>
              <a:t>Prijedlog je da regulatorna tijela zakonskim mjerama/penalima, podstaknu proizvođače na blagovremeno obavještavanje o nestašicama lijekova i mogućim rješenjima za prijavljene nestašice.</a:t>
            </a:r>
          </a:p>
          <a:p>
            <a:pPr>
              <a:buClr>
                <a:srgbClr val="002060"/>
              </a:buClr>
            </a:pPr>
            <a:endParaRPr lang="bs-Latn-BA" sz="1800" dirty="0" smtClean="0"/>
          </a:p>
          <a:p>
            <a:pPr>
              <a:buClr>
                <a:srgbClr val="002060"/>
              </a:buClr>
            </a:pPr>
            <a:endParaRPr lang="bs-Latn-BA" sz="1800" dirty="0" smtClean="0"/>
          </a:p>
          <a:p>
            <a:pPr>
              <a:buClr>
                <a:srgbClr val="002060"/>
              </a:buClr>
            </a:pPr>
            <a:endParaRPr lang="bs-Latn-BA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533400" y="1905000"/>
            <a:ext cx="8534400" cy="3560136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sr-Latn-CS" sz="40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sr-Latn-CS" sz="4000" b="1" dirty="0" smtClean="0">
                <a:solidFill>
                  <a:srgbClr val="002060"/>
                </a:solidFill>
              </a:rPr>
              <a:t> HVALA NA PAŽNJI!</a:t>
            </a:r>
          </a:p>
          <a:p>
            <a:pPr algn="ctr">
              <a:buNone/>
            </a:pPr>
            <a:endParaRPr lang="en-US" sz="40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sr-Latn-CS" sz="4000" b="1" dirty="0" smtClean="0">
              <a:solidFill>
                <a:srgbClr val="002060"/>
              </a:solidFill>
            </a:endParaRPr>
          </a:p>
          <a:p>
            <a:pPr algn="ctr"/>
            <a:r>
              <a:rPr lang="en-US" sz="2000" dirty="0" smtClean="0">
                <a:solidFill>
                  <a:srgbClr val="002060"/>
                </a:solidFill>
              </a:rPr>
              <a:t>d</a:t>
            </a:r>
            <a:r>
              <a:rPr lang="sr-Latn-CS" sz="2000" dirty="0" smtClean="0">
                <a:solidFill>
                  <a:srgbClr val="002060"/>
                </a:solidFill>
              </a:rPr>
              <a:t>ijana.matic</a:t>
            </a:r>
            <a:r>
              <a:rPr lang="en-US" sz="2000" dirty="0" smtClean="0">
                <a:solidFill>
                  <a:srgbClr val="002060"/>
                </a:solidFill>
              </a:rPr>
              <a:t>@</a:t>
            </a:r>
            <a:r>
              <a:rPr lang="en-US" sz="2000" dirty="0" err="1" smtClean="0">
                <a:solidFill>
                  <a:srgbClr val="002060"/>
                </a:solidFill>
              </a:rPr>
              <a:t>kc-bl.com</a:t>
            </a:r>
            <a:endParaRPr lang="sr-Latn-CS" sz="2000" dirty="0" smtClean="0"/>
          </a:p>
          <a:p>
            <a:pPr algn="ctr">
              <a:buNone/>
            </a:pPr>
            <a:endParaRPr lang="sr-Latn-CS" sz="4000" dirty="0" smtClean="0"/>
          </a:p>
          <a:p>
            <a:pPr algn="ctr">
              <a:buNone/>
            </a:pP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0</TotalTime>
  <Words>1356</Words>
  <Application>Microsoft Office PowerPoint</Application>
  <PresentationFormat>On-screen Show (4:3)</PresentationFormat>
  <Paragraphs>318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Myriad Pro</vt:lpstr>
      <vt:lpstr>Times New Roman</vt:lpstr>
      <vt:lpstr>Verdana</vt:lpstr>
      <vt:lpstr>Wingdings</vt:lpstr>
      <vt:lpstr>Wingdings 2</vt:lpstr>
      <vt:lpstr>Solstice</vt:lpstr>
      <vt:lpstr> Univerzitetski klinički centar Republike Srpske Univerzitet u Banja Luci Medicinski fakultet</vt:lpstr>
      <vt:lpstr>UVOD</vt:lpstr>
      <vt:lpstr>CILJ ISTRAŽIVANJA</vt:lpstr>
      <vt:lpstr>MATERIJAL I METODE</vt:lpstr>
      <vt:lpstr>PREGLED OBRAĐENIH REZULTATA</vt:lpstr>
      <vt:lpstr>Prijavljene nestašice lijekova u procentima za svaku godinu analize i prema načinu administracije lijeka</vt:lpstr>
      <vt:lpstr>Procenat prijavljenih nestašica lijekova prema prvom stepenu ATC klasifikacije u periodu od 2018. do 2023. godine </vt:lpstr>
      <vt:lpstr>Distribucija najzastupljenijih grupa lijekova prema prvom stepenu ATC klasifikacije za svaku godinu analize</vt:lpstr>
      <vt:lpstr>Procenat prijavljivanja nestašica lijekova prema vrsti obustave od 2018. do 2023. godine</vt:lpstr>
      <vt:lpstr>Razlozi obustave prometa lijekova od 2018. do 2023.godine </vt:lpstr>
      <vt:lpstr>Najčešća obrazloženja obustave prometa lijekova:</vt:lpstr>
      <vt:lpstr>Najčešća obrazloženja obustave prometa lijekova:</vt:lpstr>
      <vt:lpstr>Prijavljivanje nestašica lijekova u zakonski predviđenom roku</vt:lpstr>
      <vt:lpstr>ZAKLJUČAK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REGISTAR PRIJAVLJIVANJA NESTAŠICA LIJEKOVA U BIH U PERIODU OD 2018. DO 2023. GODINE: DESKRIPCIJA I ANALIZA TRENDOVA</dc:title>
  <dc:creator>dijana.ninkovic</dc:creator>
  <cp:lastModifiedBy>bokomilanovic@gmail.com</cp:lastModifiedBy>
  <cp:revision>129</cp:revision>
  <dcterms:created xsi:type="dcterms:W3CDTF">2023-04-06T16:21:35Z</dcterms:created>
  <dcterms:modified xsi:type="dcterms:W3CDTF">2023-04-15T17:55:09Z</dcterms:modified>
</cp:coreProperties>
</file>