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Lst>
  <p:sldSz cx="25420638" cy="36026725"/>
  <p:notesSz cx="6858000" cy="9144000"/>
  <p:defaultTextStyle>
    <a:defPPr>
      <a:defRPr lang="en-US"/>
    </a:defPPr>
    <a:lvl1pPr marL="0" algn="l" defTabSz="2949254" rtl="0" eaLnBrk="1" latinLnBrk="0" hangingPunct="1">
      <a:defRPr sz="5805" kern="1200">
        <a:solidFill>
          <a:schemeClr val="tx1"/>
        </a:solidFill>
        <a:latin typeface="+mn-lt"/>
        <a:ea typeface="+mn-ea"/>
        <a:cs typeface="+mn-cs"/>
      </a:defRPr>
    </a:lvl1pPr>
    <a:lvl2pPr marL="1474627" algn="l" defTabSz="2949254" rtl="0" eaLnBrk="1" latinLnBrk="0" hangingPunct="1">
      <a:defRPr sz="5805" kern="1200">
        <a:solidFill>
          <a:schemeClr val="tx1"/>
        </a:solidFill>
        <a:latin typeface="+mn-lt"/>
        <a:ea typeface="+mn-ea"/>
        <a:cs typeface="+mn-cs"/>
      </a:defRPr>
    </a:lvl2pPr>
    <a:lvl3pPr marL="2949254" algn="l" defTabSz="2949254" rtl="0" eaLnBrk="1" latinLnBrk="0" hangingPunct="1">
      <a:defRPr sz="5805" kern="1200">
        <a:solidFill>
          <a:schemeClr val="tx1"/>
        </a:solidFill>
        <a:latin typeface="+mn-lt"/>
        <a:ea typeface="+mn-ea"/>
        <a:cs typeface="+mn-cs"/>
      </a:defRPr>
    </a:lvl3pPr>
    <a:lvl4pPr marL="4423881" algn="l" defTabSz="2949254" rtl="0" eaLnBrk="1" latinLnBrk="0" hangingPunct="1">
      <a:defRPr sz="5805" kern="1200">
        <a:solidFill>
          <a:schemeClr val="tx1"/>
        </a:solidFill>
        <a:latin typeface="+mn-lt"/>
        <a:ea typeface="+mn-ea"/>
        <a:cs typeface="+mn-cs"/>
      </a:defRPr>
    </a:lvl4pPr>
    <a:lvl5pPr marL="5898508" algn="l" defTabSz="2949254" rtl="0" eaLnBrk="1" latinLnBrk="0" hangingPunct="1">
      <a:defRPr sz="5805" kern="1200">
        <a:solidFill>
          <a:schemeClr val="tx1"/>
        </a:solidFill>
        <a:latin typeface="+mn-lt"/>
        <a:ea typeface="+mn-ea"/>
        <a:cs typeface="+mn-cs"/>
      </a:defRPr>
    </a:lvl5pPr>
    <a:lvl6pPr marL="7373135" algn="l" defTabSz="2949254" rtl="0" eaLnBrk="1" latinLnBrk="0" hangingPunct="1">
      <a:defRPr sz="5805" kern="1200">
        <a:solidFill>
          <a:schemeClr val="tx1"/>
        </a:solidFill>
        <a:latin typeface="+mn-lt"/>
        <a:ea typeface="+mn-ea"/>
        <a:cs typeface="+mn-cs"/>
      </a:defRPr>
    </a:lvl6pPr>
    <a:lvl7pPr marL="8847762" algn="l" defTabSz="2949254" rtl="0" eaLnBrk="1" latinLnBrk="0" hangingPunct="1">
      <a:defRPr sz="5805" kern="1200">
        <a:solidFill>
          <a:schemeClr val="tx1"/>
        </a:solidFill>
        <a:latin typeface="+mn-lt"/>
        <a:ea typeface="+mn-ea"/>
        <a:cs typeface="+mn-cs"/>
      </a:defRPr>
    </a:lvl7pPr>
    <a:lvl8pPr marL="10322387" algn="l" defTabSz="2949254" rtl="0" eaLnBrk="1" latinLnBrk="0" hangingPunct="1">
      <a:defRPr sz="5805" kern="1200">
        <a:solidFill>
          <a:schemeClr val="tx1"/>
        </a:solidFill>
        <a:latin typeface="+mn-lt"/>
        <a:ea typeface="+mn-ea"/>
        <a:cs typeface="+mn-cs"/>
      </a:defRPr>
    </a:lvl8pPr>
    <a:lvl9pPr marL="11797014" algn="l" defTabSz="2949254" rtl="0" eaLnBrk="1" latinLnBrk="0" hangingPunct="1">
      <a:defRPr sz="5805"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p:scale>
          <a:sx n="33" d="100"/>
          <a:sy n="33" d="100"/>
        </p:scale>
        <p:origin x="714" y="51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906548" y="5896043"/>
            <a:ext cx="21607542" cy="12542638"/>
          </a:xfrm>
        </p:spPr>
        <p:txBody>
          <a:bodyPr anchor="b"/>
          <a:lstStyle>
            <a:lvl1pPr algn="ctr">
              <a:defRPr sz="16680"/>
            </a:lvl1pPr>
          </a:lstStyle>
          <a:p>
            <a:r>
              <a:rPr lang="en-US" smtClean="0"/>
              <a:t>Click to edit Master title style</a:t>
            </a:r>
            <a:endParaRPr lang="en-US" dirty="0"/>
          </a:p>
        </p:txBody>
      </p:sp>
      <p:sp>
        <p:nvSpPr>
          <p:cNvPr id="3" name="Subtitle 2"/>
          <p:cNvSpPr>
            <a:spLocks noGrp="1"/>
          </p:cNvSpPr>
          <p:nvPr>
            <p:ph type="subTitle" idx="1"/>
          </p:nvPr>
        </p:nvSpPr>
        <p:spPr>
          <a:xfrm>
            <a:off x="3177580" y="18922373"/>
            <a:ext cx="19065479" cy="8698116"/>
          </a:xfrm>
        </p:spPr>
        <p:txBody>
          <a:bodyPr/>
          <a:lstStyle>
            <a:lvl1pPr marL="0" indent="0" algn="ctr">
              <a:buNone/>
              <a:defRPr sz="6672"/>
            </a:lvl1pPr>
            <a:lvl2pPr marL="1271016" indent="0" algn="ctr">
              <a:buNone/>
              <a:defRPr sz="5560"/>
            </a:lvl2pPr>
            <a:lvl3pPr marL="2542032" indent="0" algn="ctr">
              <a:buNone/>
              <a:defRPr sz="5004"/>
            </a:lvl3pPr>
            <a:lvl4pPr marL="3813048" indent="0" algn="ctr">
              <a:buNone/>
              <a:defRPr sz="4448"/>
            </a:lvl4pPr>
            <a:lvl5pPr marL="5084064" indent="0" algn="ctr">
              <a:buNone/>
              <a:defRPr sz="4448"/>
            </a:lvl5pPr>
            <a:lvl6pPr marL="6355080" indent="0" algn="ctr">
              <a:buNone/>
              <a:defRPr sz="4448"/>
            </a:lvl6pPr>
            <a:lvl7pPr marL="7626096" indent="0" algn="ctr">
              <a:buNone/>
              <a:defRPr sz="4448"/>
            </a:lvl7pPr>
            <a:lvl8pPr marL="8897112" indent="0" algn="ctr">
              <a:buNone/>
              <a:defRPr sz="4448"/>
            </a:lvl8pPr>
            <a:lvl9pPr marL="10168128" indent="0" algn="ctr">
              <a:buNone/>
              <a:defRPr sz="4448"/>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22E23B35-E3B4-4E1C-BEEB-E489863822AC}" type="datetimeFigureOut">
              <a:rPr lang="en-US" smtClean="0"/>
              <a:t>1/14/2024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846013-D639-4B91-B460-0246EF94E53D}" type="slidenum">
              <a:rPr lang="en-US" smtClean="0"/>
              <a:t>‹#›</a:t>
            </a:fld>
            <a:endParaRPr lang="en-US"/>
          </a:p>
        </p:txBody>
      </p:sp>
    </p:spTree>
    <p:extLst>
      <p:ext uri="{BB962C8B-B14F-4D97-AF65-F5344CB8AC3E}">
        <p14:creationId xmlns:p14="http://schemas.microsoft.com/office/powerpoint/2010/main" val="34794080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2E23B35-E3B4-4E1C-BEEB-E489863822AC}" type="datetimeFigureOut">
              <a:rPr lang="en-US" smtClean="0"/>
              <a:t>1/14/2024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846013-D639-4B91-B460-0246EF94E53D}" type="slidenum">
              <a:rPr lang="en-US" smtClean="0"/>
              <a:t>‹#›</a:t>
            </a:fld>
            <a:endParaRPr lang="en-US"/>
          </a:p>
        </p:txBody>
      </p:sp>
    </p:spTree>
    <p:extLst>
      <p:ext uri="{BB962C8B-B14F-4D97-AF65-F5344CB8AC3E}">
        <p14:creationId xmlns:p14="http://schemas.microsoft.com/office/powerpoint/2010/main" val="37021255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734430" y="8981673"/>
            <a:ext cx="21925300" cy="14986114"/>
          </a:xfrm>
        </p:spPr>
        <p:txBody>
          <a:bodyPr anchor="b"/>
          <a:lstStyle>
            <a:lvl1pPr>
              <a:defRPr sz="16680"/>
            </a:lvl1pPr>
          </a:lstStyle>
          <a:p>
            <a:r>
              <a:rPr lang="en-US" smtClean="0"/>
              <a:t>Click to edit Master title style</a:t>
            </a:r>
            <a:endParaRPr lang="en-US" dirty="0"/>
          </a:p>
        </p:txBody>
      </p:sp>
      <p:sp>
        <p:nvSpPr>
          <p:cNvPr id="3" name="Text Placeholder 2"/>
          <p:cNvSpPr>
            <a:spLocks noGrp="1"/>
          </p:cNvSpPr>
          <p:nvPr>
            <p:ph type="body" idx="1"/>
          </p:nvPr>
        </p:nvSpPr>
        <p:spPr>
          <a:xfrm>
            <a:off x="1734430" y="24109562"/>
            <a:ext cx="21925300" cy="7880843"/>
          </a:xfrm>
        </p:spPr>
        <p:txBody>
          <a:bodyPr/>
          <a:lstStyle>
            <a:lvl1pPr marL="0" indent="0">
              <a:buNone/>
              <a:defRPr sz="6672">
                <a:solidFill>
                  <a:schemeClr val="tx1"/>
                </a:solidFill>
              </a:defRPr>
            </a:lvl1pPr>
            <a:lvl2pPr marL="1271016" indent="0">
              <a:buNone/>
              <a:defRPr sz="5560">
                <a:solidFill>
                  <a:schemeClr val="tx1">
                    <a:tint val="75000"/>
                  </a:schemeClr>
                </a:solidFill>
              </a:defRPr>
            </a:lvl2pPr>
            <a:lvl3pPr marL="2542032" indent="0">
              <a:buNone/>
              <a:defRPr sz="5004">
                <a:solidFill>
                  <a:schemeClr val="tx1">
                    <a:tint val="75000"/>
                  </a:schemeClr>
                </a:solidFill>
              </a:defRPr>
            </a:lvl3pPr>
            <a:lvl4pPr marL="3813048" indent="0">
              <a:buNone/>
              <a:defRPr sz="4448">
                <a:solidFill>
                  <a:schemeClr val="tx1">
                    <a:tint val="75000"/>
                  </a:schemeClr>
                </a:solidFill>
              </a:defRPr>
            </a:lvl4pPr>
            <a:lvl5pPr marL="5084064" indent="0">
              <a:buNone/>
              <a:defRPr sz="4448">
                <a:solidFill>
                  <a:schemeClr val="tx1">
                    <a:tint val="75000"/>
                  </a:schemeClr>
                </a:solidFill>
              </a:defRPr>
            </a:lvl5pPr>
            <a:lvl6pPr marL="6355080" indent="0">
              <a:buNone/>
              <a:defRPr sz="4448">
                <a:solidFill>
                  <a:schemeClr val="tx1">
                    <a:tint val="75000"/>
                  </a:schemeClr>
                </a:solidFill>
              </a:defRPr>
            </a:lvl6pPr>
            <a:lvl7pPr marL="7626096" indent="0">
              <a:buNone/>
              <a:defRPr sz="4448">
                <a:solidFill>
                  <a:schemeClr val="tx1">
                    <a:tint val="75000"/>
                  </a:schemeClr>
                </a:solidFill>
              </a:defRPr>
            </a:lvl7pPr>
            <a:lvl8pPr marL="8897112" indent="0">
              <a:buNone/>
              <a:defRPr sz="4448">
                <a:solidFill>
                  <a:schemeClr val="tx1">
                    <a:tint val="75000"/>
                  </a:schemeClr>
                </a:solidFill>
              </a:defRPr>
            </a:lvl8pPr>
            <a:lvl9pPr marL="10168128" indent="0">
              <a:buNone/>
              <a:defRPr sz="4448">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2E23B35-E3B4-4E1C-BEEB-E489863822AC}" type="datetimeFigureOut">
              <a:rPr lang="en-US" smtClean="0"/>
              <a:t>1/14/2024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846013-D639-4B91-B460-0246EF94E53D}" type="slidenum">
              <a:rPr lang="en-US" smtClean="0"/>
              <a:t>‹#›</a:t>
            </a:fld>
            <a:endParaRPr lang="en-US"/>
          </a:p>
        </p:txBody>
      </p:sp>
    </p:spTree>
    <p:extLst>
      <p:ext uri="{BB962C8B-B14F-4D97-AF65-F5344CB8AC3E}">
        <p14:creationId xmlns:p14="http://schemas.microsoft.com/office/powerpoint/2010/main" val="20166542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747669" y="9590448"/>
            <a:ext cx="10803771" cy="2285862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12869198" y="9590448"/>
            <a:ext cx="10803771" cy="2285862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22E23B35-E3B4-4E1C-BEEB-E489863822AC}" type="datetimeFigureOut">
              <a:rPr lang="en-US" smtClean="0"/>
              <a:t>1/14/2024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0846013-D639-4B91-B460-0246EF94E53D}" type="slidenum">
              <a:rPr lang="en-US" smtClean="0"/>
              <a:t>‹#›</a:t>
            </a:fld>
            <a:endParaRPr lang="en-US"/>
          </a:p>
        </p:txBody>
      </p:sp>
    </p:spTree>
    <p:extLst>
      <p:ext uri="{BB962C8B-B14F-4D97-AF65-F5344CB8AC3E}">
        <p14:creationId xmlns:p14="http://schemas.microsoft.com/office/powerpoint/2010/main" val="8870765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750980" y="1918097"/>
            <a:ext cx="21925300" cy="696350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750983" y="8831554"/>
            <a:ext cx="10754120" cy="4328208"/>
          </a:xfrm>
        </p:spPr>
        <p:txBody>
          <a:bodyPr anchor="b"/>
          <a:lstStyle>
            <a:lvl1pPr marL="0" indent="0">
              <a:buNone/>
              <a:defRPr sz="6672" b="1"/>
            </a:lvl1pPr>
            <a:lvl2pPr marL="1271016" indent="0">
              <a:buNone/>
              <a:defRPr sz="5560" b="1"/>
            </a:lvl2pPr>
            <a:lvl3pPr marL="2542032" indent="0">
              <a:buNone/>
              <a:defRPr sz="5004" b="1"/>
            </a:lvl3pPr>
            <a:lvl4pPr marL="3813048" indent="0">
              <a:buNone/>
              <a:defRPr sz="4448" b="1"/>
            </a:lvl4pPr>
            <a:lvl5pPr marL="5084064" indent="0">
              <a:buNone/>
              <a:defRPr sz="4448" b="1"/>
            </a:lvl5pPr>
            <a:lvl6pPr marL="6355080" indent="0">
              <a:buNone/>
              <a:defRPr sz="4448" b="1"/>
            </a:lvl6pPr>
            <a:lvl7pPr marL="7626096" indent="0">
              <a:buNone/>
              <a:defRPr sz="4448" b="1"/>
            </a:lvl7pPr>
            <a:lvl8pPr marL="8897112" indent="0">
              <a:buNone/>
              <a:defRPr sz="4448" b="1"/>
            </a:lvl8pPr>
            <a:lvl9pPr marL="10168128" indent="0">
              <a:buNone/>
              <a:defRPr sz="4448" b="1"/>
            </a:lvl9pPr>
          </a:lstStyle>
          <a:p>
            <a:pPr lvl="0"/>
            <a:r>
              <a:rPr lang="en-US" smtClean="0"/>
              <a:t>Click to edit Master text styles</a:t>
            </a:r>
          </a:p>
        </p:txBody>
      </p:sp>
      <p:sp>
        <p:nvSpPr>
          <p:cNvPr id="4" name="Content Placeholder 3"/>
          <p:cNvSpPr>
            <a:spLocks noGrp="1"/>
          </p:cNvSpPr>
          <p:nvPr>
            <p:ph sz="half" idx="2"/>
          </p:nvPr>
        </p:nvSpPr>
        <p:spPr>
          <a:xfrm>
            <a:off x="1750983" y="13159762"/>
            <a:ext cx="10754120" cy="1935602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12869199" y="8831554"/>
            <a:ext cx="10807082" cy="4328208"/>
          </a:xfrm>
        </p:spPr>
        <p:txBody>
          <a:bodyPr anchor="b"/>
          <a:lstStyle>
            <a:lvl1pPr marL="0" indent="0">
              <a:buNone/>
              <a:defRPr sz="6672" b="1"/>
            </a:lvl1pPr>
            <a:lvl2pPr marL="1271016" indent="0">
              <a:buNone/>
              <a:defRPr sz="5560" b="1"/>
            </a:lvl2pPr>
            <a:lvl3pPr marL="2542032" indent="0">
              <a:buNone/>
              <a:defRPr sz="5004" b="1"/>
            </a:lvl3pPr>
            <a:lvl4pPr marL="3813048" indent="0">
              <a:buNone/>
              <a:defRPr sz="4448" b="1"/>
            </a:lvl4pPr>
            <a:lvl5pPr marL="5084064" indent="0">
              <a:buNone/>
              <a:defRPr sz="4448" b="1"/>
            </a:lvl5pPr>
            <a:lvl6pPr marL="6355080" indent="0">
              <a:buNone/>
              <a:defRPr sz="4448" b="1"/>
            </a:lvl6pPr>
            <a:lvl7pPr marL="7626096" indent="0">
              <a:buNone/>
              <a:defRPr sz="4448" b="1"/>
            </a:lvl7pPr>
            <a:lvl8pPr marL="8897112" indent="0">
              <a:buNone/>
              <a:defRPr sz="4448" b="1"/>
            </a:lvl8pPr>
            <a:lvl9pPr marL="10168128" indent="0">
              <a:buNone/>
              <a:defRPr sz="4448" b="1"/>
            </a:lvl9pPr>
          </a:lstStyle>
          <a:p>
            <a:pPr lvl="0"/>
            <a:r>
              <a:rPr lang="en-US" smtClean="0"/>
              <a:t>Click to edit Master text styles</a:t>
            </a:r>
          </a:p>
        </p:txBody>
      </p:sp>
      <p:sp>
        <p:nvSpPr>
          <p:cNvPr id="6" name="Content Placeholder 5"/>
          <p:cNvSpPr>
            <a:spLocks noGrp="1"/>
          </p:cNvSpPr>
          <p:nvPr>
            <p:ph sz="quarter" idx="4"/>
          </p:nvPr>
        </p:nvSpPr>
        <p:spPr>
          <a:xfrm>
            <a:off x="12869199" y="13159762"/>
            <a:ext cx="10807082" cy="1935602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22E23B35-E3B4-4E1C-BEEB-E489863822AC}" type="datetimeFigureOut">
              <a:rPr lang="en-US" smtClean="0"/>
              <a:t>1/14/2024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0846013-D639-4B91-B460-0246EF94E53D}" type="slidenum">
              <a:rPr lang="en-US" smtClean="0"/>
              <a:t>‹#›</a:t>
            </a:fld>
            <a:endParaRPr lang="en-US"/>
          </a:p>
        </p:txBody>
      </p:sp>
    </p:spTree>
    <p:extLst>
      <p:ext uri="{BB962C8B-B14F-4D97-AF65-F5344CB8AC3E}">
        <p14:creationId xmlns:p14="http://schemas.microsoft.com/office/powerpoint/2010/main" val="5899869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22E23B35-E3B4-4E1C-BEEB-E489863822AC}" type="datetimeFigureOut">
              <a:rPr lang="en-US" smtClean="0"/>
              <a:t>1/14/2024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0846013-D639-4B91-B460-0246EF94E53D}" type="slidenum">
              <a:rPr lang="en-US" smtClean="0"/>
              <a:t>‹#›</a:t>
            </a:fld>
            <a:endParaRPr lang="en-US"/>
          </a:p>
        </p:txBody>
      </p:sp>
    </p:spTree>
    <p:extLst>
      <p:ext uri="{BB962C8B-B14F-4D97-AF65-F5344CB8AC3E}">
        <p14:creationId xmlns:p14="http://schemas.microsoft.com/office/powerpoint/2010/main" val="4702537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2E23B35-E3B4-4E1C-BEEB-E489863822AC}" type="datetimeFigureOut">
              <a:rPr lang="en-US" smtClean="0"/>
              <a:t>1/14/2024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0846013-D639-4B91-B460-0246EF94E53D}" type="slidenum">
              <a:rPr lang="en-US" smtClean="0"/>
              <a:t>‹#›</a:t>
            </a:fld>
            <a:endParaRPr lang="en-US"/>
          </a:p>
        </p:txBody>
      </p:sp>
    </p:spTree>
    <p:extLst>
      <p:ext uri="{BB962C8B-B14F-4D97-AF65-F5344CB8AC3E}">
        <p14:creationId xmlns:p14="http://schemas.microsoft.com/office/powerpoint/2010/main" val="14003393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50980" y="2401782"/>
            <a:ext cx="8198817" cy="8406236"/>
          </a:xfrm>
        </p:spPr>
        <p:txBody>
          <a:bodyPr anchor="b"/>
          <a:lstStyle>
            <a:lvl1pPr>
              <a:defRPr sz="8896"/>
            </a:lvl1pPr>
          </a:lstStyle>
          <a:p>
            <a:r>
              <a:rPr lang="en-US" smtClean="0"/>
              <a:t>Click to edit Master title style</a:t>
            </a:r>
            <a:endParaRPr lang="en-US" dirty="0"/>
          </a:p>
        </p:txBody>
      </p:sp>
      <p:sp>
        <p:nvSpPr>
          <p:cNvPr id="3" name="Content Placeholder 2"/>
          <p:cNvSpPr>
            <a:spLocks noGrp="1"/>
          </p:cNvSpPr>
          <p:nvPr>
            <p:ph idx="1"/>
          </p:nvPr>
        </p:nvSpPr>
        <p:spPr>
          <a:xfrm>
            <a:off x="10807082" y="5187189"/>
            <a:ext cx="12869198" cy="25602325"/>
          </a:xfrm>
        </p:spPr>
        <p:txBody>
          <a:bodyPr/>
          <a:lstStyle>
            <a:lvl1pPr>
              <a:defRPr sz="8896"/>
            </a:lvl1pPr>
            <a:lvl2pPr>
              <a:defRPr sz="7784"/>
            </a:lvl2pPr>
            <a:lvl3pPr>
              <a:defRPr sz="6672"/>
            </a:lvl3pPr>
            <a:lvl4pPr>
              <a:defRPr sz="5560"/>
            </a:lvl4pPr>
            <a:lvl5pPr>
              <a:defRPr sz="5560"/>
            </a:lvl5pPr>
            <a:lvl6pPr>
              <a:defRPr sz="5560"/>
            </a:lvl6pPr>
            <a:lvl7pPr>
              <a:defRPr sz="5560"/>
            </a:lvl7pPr>
            <a:lvl8pPr>
              <a:defRPr sz="5560"/>
            </a:lvl8pPr>
            <a:lvl9pPr>
              <a:defRPr sz="556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750980" y="10808018"/>
            <a:ext cx="8198817" cy="20023189"/>
          </a:xfrm>
        </p:spPr>
        <p:txBody>
          <a:bodyPr/>
          <a:lstStyle>
            <a:lvl1pPr marL="0" indent="0">
              <a:buNone/>
              <a:defRPr sz="4448"/>
            </a:lvl1pPr>
            <a:lvl2pPr marL="1271016" indent="0">
              <a:buNone/>
              <a:defRPr sz="3892"/>
            </a:lvl2pPr>
            <a:lvl3pPr marL="2542032" indent="0">
              <a:buNone/>
              <a:defRPr sz="3336"/>
            </a:lvl3pPr>
            <a:lvl4pPr marL="3813048" indent="0">
              <a:buNone/>
              <a:defRPr sz="2780"/>
            </a:lvl4pPr>
            <a:lvl5pPr marL="5084064" indent="0">
              <a:buNone/>
              <a:defRPr sz="2780"/>
            </a:lvl5pPr>
            <a:lvl6pPr marL="6355080" indent="0">
              <a:buNone/>
              <a:defRPr sz="2780"/>
            </a:lvl6pPr>
            <a:lvl7pPr marL="7626096" indent="0">
              <a:buNone/>
              <a:defRPr sz="2780"/>
            </a:lvl7pPr>
            <a:lvl8pPr marL="8897112" indent="0">
              <a:buNone/>
              <a:defRPr sz="2780"/>
            </a:lvl8pPr>
            <a:lvl9pPr marL="10168128" indent="0">
              <a:buNone/>
              <a:defRPr sz="278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2E23B35-E3B4-4E1C-BEEB-E489863822AC}" type="datetimeFigureOut">
              <a:rPr lang="en-US" smtClean="0"/>
              <a:t>1/14/2024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0846013-D639-4B91-B460-0246EF94E53D}" type="slidenum">
              <a:rPr lang="en-US" smtClean="0"/>
              <a:t>‹#›</a:t>
            </a:fld>
            <a:endParaRPr lang="en-US"/>
          </a:p>
        </p:txBody>
      </p:sp>
    </p:spTree>
    <p:extLst>
      <p:ext uri="{BB962C8B-B14F-4D97-AF65-F5344CB8AC3E}">
        <p14:creationId xmlns:p14="http://schemas.microsoft.com/office/powerpoint/2010/main" val="22315540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50980" y="2401782"/>
            <a:ext cx="8198817" cy="8406236"/>
          </a:xfrm>
        </p:spPr>
        <p:txBody>
          <a:bodyPr anchor="b"/>
          <a:lstStyle>
            <a:lvl1pPr>
              <a:defRPr sz="8896"/>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0807082" y="5187189"/>
            <a:ext cx="12869198" cy="25602325"/>
          </a:xfrm>
        </p:spPr>
        <p:txBody>
          <a:bodyPr anchor="t"/>
          <a:lstStyle>
            <a:lvl1pPr marL="0" indent="0">
              <a:buNone/>
              <a:defRPr sz="8896"/>
            </a:lvl1pPr>
            <a:lvl2pPr marL="1271016" indent="0">
              <a:buNone/>
              <a:defRPr sz="7784"/>
            </a:lvl2pPr>
            <a:lvl3pPr marL="2542032" indent="0">
              <a:buNone/>
              <a:defRPr sz="6672"/>
            </a:lvl3pPr>
            <a:lvl4pPr marL="3813048" indent="0">
              <a:buNone/>
              <a:defRPr sz="5560"/>
            </a:lvl4pPr>
            <a:lvl5pPr marL="5084064" indent="0">
              <a:buNone/>
              <a:defRPr sz="5560"/>
            </a:lvl5pPr>
            <a:lvl6pPr marL="6355080" indent="0">
              <a:buNone/>
              <a:defRPr sz="5560"/>
            </a:lvl6pPr>
            <a:lvl7pPr marL="7626096" indent="0">
              <a:buNone/>
              <a:defRPr sz="5560"/>
            </a:lvl7pPr>
            <a:lvl8pPr marL="8897112" indent="0">
              <a:buNone/>
              <a:defRPr sz="5560"/>
            </a:lvl8pPr>
            <a:lvl9pPr marL="10168128" indent="0">
              <a:buNone/>
              <a:defRPr sz="5560"/>
            </a:lvl9pPr>
          </a:lstStyle>
          <a:p>
            <a:r>
              <a:rPr lang="en-US" smtClean="0"/>
              <a:t>Click icon to add picture</a:t>
            </a:r>
            <a:endParaRPr lang="en-US" dirty="0"/>
          </a:p>
        </p:txBody>
      </p:sp>
      <p:sp>
        <p:nvSpPr>
          <p:cNvPr id="4" name="Text Placeholder 3"/>
          <p:cNvSpPr>
            <a:spLocks noGrp="1"/>
          </p:cNvSpPr>
          <p:nvPr>
            <p:ph type="body" sz="half" idx="2"/>
          </p:nvPr>
        </p:nvSpPr>
        <p:spPr>
          <a:xfrm>
            <a:off x="1750980" y="10808018"/>
            <a:ext cx="8198817" cy="20023189"/>
          </a:xfrm>
        </p:spPr>
        <p:txBody>
          <a:bodyPr/>
          <a:lstStyle>
            <a:lvl1pPr marL="0" indent="0">
              <a:buNone/>
              <a:defRPr sz="4448"/>
            </a:lvl1pPr>
            <a:lvl2pPr marL="1271016" indent="0">
              <a:buNone/>
              <a:defRPr sz="3892"/>
            </a:lvl2pPr>
            <a:lvl3pPr marL="2542032" indent="0">
              <a:buNone/>
              <a:defRPr sz="3336"/>
            </a:lvl3pPr>
            <a:lvl4pPr marL="3813048" indent="0">
              <a:buNone/>
              <a:defRPr sz="2780"/>
            </a:lvl4pPr>
            <a:lvl5pPr marL="5084064" indent="0">
              <a:buNone/>
              <a:defRPr sz="2780"/>
            </a:lvl5pPr>
            <a:lvl6pPr marL="6355080" indent="0">
              <a:buNone/>
              <a:defRPr sz="2780"/>
            </a:lvl6pPr>
            <a:lvl7pPr marL="7626096" indent="0">
              <a:buNone/>
              <a:defRPr sz="2780"/>
            </a:lvl7pPr>
            <a:lvl8pPr marL="8897112" indent="0">
              <a:buNone/>
              <a:defRPr sz="2780"/>
            </a:lvl8pPr>
            <a:lvl9pPr marL="10168128" indent="0">
              <a:buNone/>
              <a:defRPr sz="278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2E23B35-E3B4-4E1C-BEEB-E489863822AC}" type="datetimeFigureOut">
              <a:rPr lang="en-US" smtClean="0"/>
              <a:t>1/14/2024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0846013-D639-4B91-B460-0246EF94E53D}" type="slidenum">
              <a:rPr lang="en-US" smtClean="0"/>
              <a:t>‹#›</a:t>
            </a:fld>
            <a:endParaRPr lang="en-US"/>
          </a:p>
        </p:txBody>
      </p:sp>
    </p:spTree>
    <p:extLst>
      <p:ext uri="{BB962C8B-B14F-4D97-AF65-F5344CB8AC3E}">
        <p14:creationId xmlns:p14="http://schemas.microsoft.com/office/powerpoint/2010/main" val="11872210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2E23B35-E3B4-4E1C-BEEB-E489863822AC}" type="datetimeFigureOut">
              <a:rPr lang="en-US" smtClean="0"/>
              <a:t>1/14/2024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846013-D639-4B91-B460-0246EF94E53D}" type="slidenum">
              <a:rPr lang="en-US" smtClean="0"/>
              <a:t>‹#›</a:t>
            </a:fld>
            <a:endParaRPr lang="en-US"/>
          </a:p>
        </p:txBody>
      </p:sp>
    </p:spTree>
    <p:extLst>
      <p:ext uri="{BB962C8B-B14F-4D97-AF65-F5344CB8AC3E}">
        <p14:creationId xmlns:p14="http://schemas.microsoft.com/office/powerpoint/2010/main" val="23415902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8191645" y="1918090"/>
            <a:ext cx="5481325" cy="30530984"/>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747670" y="1918090"/>
            <a:ext cx="16126217" cy="3053098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2E23B35-E3B4-4E1C-BEEB-E489863822AC}" type="datetimeFigureOut">
              <a:rPr lang="en-US" smtClean="0"/>
              <a:t>1/14/2024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846013-D639-4B91-B460-0246EF94E53D}" type="slidenum">
              <a:rPr lang="en-US" smtClean="0"/>
              <a:t>‹#›</a:t>
            </a:fld>
            <a:endParaRPr lang="en-US"/>
          </a:p>
        </p:txBody>
      </p:sp>
    </p:spTree>
    <p:extLst>
      <p:ext uri="{BB962C8B-B14F-4D97-AF65-F5344CB8AC3E}">
        <p14:creationId xmlns:p14="http://schemas.microsoft.com/office/powerpoint/2010/main" val="14360056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747669" y="1918097"/>
            <a:ext cx="21925300" cy="696350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747669" y="9590448"/>
            <a:ext cx="21925300" cy="22858626"/>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747669" y="33391444"/>
            <a:ext cx="5719644" cy="1918090"/>
          </a:xfrm>
          <a:prstGeom prst="rect">
            <a:avLst/>
          </a:prstGeom>
        </p:spPr>
        <p:txBody>
          <a:bodyPr vert="horz" lIns="91440" tIns="45720" rIns="91440" bIns="45720" rtlCol="0" anchor="ctr"/>
          <a:lstStyle>
            <a:lvl1pPr algn="l">
              <a:defRPr sz="3336">
                <a:solidFill>
                  <a:schemeClr val="tx1">
                    <a:tint val="75000"/>
                  </a:schemeClr>
                </a:solidFill>
              </a:defRPr>
            </a:lvl1pPr>
          </a:lstStyle>
          <a:p>
            <a:fld id="{22E23B35-E3B4-4E1C-BEEB-E489863822AC}" type="datetimeFigureOut">
              <a:rPr lang="en-US" smtClean="0"/>
              <a:t>1/14/2024</a:t>
            </a:fld>
            <a:endParaRPr lang="en-US"/>
          </a:p>
        </p:txBody>
      </p:sp>
      <p:sp>
        <p:nvSpPr>
          <p:cNvPr id="5" name="Footer Placeholder 4"/>
          <p:cNvSpPr>
            <a:spLocks noGrp="1"/>
          </p:cNvSpPr>
          <p:nvPr>
            <p:ph type="ftr" sz="quarter" idx="3"/>
          </p:nvPr>
        </p:nvSpPr>
        <p:spPr>
          <a:xfrm>
            <a:off x="8420587" y="33391444"/>
            <a:ext cx="8579465" cy="1918090"/>
          </a:xfrm>
          <a:prstGeom prst="rect">
            <a:avLst/>
          </a:prstGeom>
        </p:spPr>
        <p:txBody>
          <a:bodyPr vert="horz" lIns="91440" tIns="45720" rIns="91440" bIns="45720" rtlCol="0" anchor="ctr"/>
          <a:lstStyle>
            <a:lvl1pPr algn="ctr">
              <a:defRPr sz="3336">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7953325" y="33391444"/>
            <a:ext cx="5719644" cy="1918090"/>
          </a:xfrm>
          <a:prstGeom prst="rect">
            <a:avLst/>
          </a:prstGeom>
        </p:spPr>
        <p:txBody>
          <a:bodyPr vert="horz" lIns="91440" tIns="45720" rIns="91440" bIns="45720" rtlCol="0" anchor="ctr"/>
          <a:lstStyle>
            <a:lvl1pPr algn="r">
              <a:defRPr sz="3336">
                <a:solidFill>
                  <a:schemeClr val="tx1">
                    <a:tint val="75000"/>
                  </a:schemeClr>
                </a:solidFill>
              </a:defRPr>
            </a:lvl1pPr>
          </a:lstStyle>
          <a:p>
            <a:fld id="{C0846013-D639-4B91-B460-0246EF94E53D}" type="slidenum">
              <a:rPr lang="en-US" smtClean="0"/>
              <a:t>‹#›</a:t>
            </a:fld>
            <a:endParaRPr lang="en-US"/>
          </a:p>
        </p:txBody>
      </p:sp>
    </p:spTree>
    <p:extLst>
      <p:ext uri="{BB962C8B-B14F-4D97-AF65-F5344CB8AC3E}">
        <p14:creationId xmlns:p14="http://schemas.microsoft.com/office/powerpoint/2010/main" val="142384492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2542032" rtl="0" eaLnBrk="1" latinLnBrk="0" hangingPunct="1">
        <a:lnSpc>
          <a:spcPct val="90000"/>
        </a:lnSpc>
        <a:spcBef>
          <a:spcPct val="0"/>
        </a:spcBef>
        <a:buNone/>
        <a:defRPr sz="12232" kern="1200">
          <a:solidFill>
            <a:schemeClr val="tx1"/>
          </a:solidFill>
          <a:latin typeface="+mj-lt"/>
          <a:ea typeface="+mj-ea"/>
          <a:cs typeface="+mj-cs"/>
        </a:defRPr>
      </a:lvl1pPr>
    </p:titleStyle>
    <p:bodyStyle>
      <a:lvl1pPr marL="635508" indent="-635508" algn="l" defTabSz="2542032" rtl="0" eaLnBrk="1" latinLnBrk="0" hangingPunct="1">
        <a:lnSpc>
          <a:spcPct val="90000"/>
        </a:lnSpc>
        <a:spcBef>
          <a:spcPts val="2780"/>
        </a:spcBef>
        <a:buFont typeface="Arial" panose="020B0604020202020204" pitchFamily="34" charset="0"/>
        <a:buChar char="•"/>
        <a:defRPr sz="7784" kern="1200">
          <a:solidFill>
            <a:schemeClr val="tx1"/>
          </a:solidFill>
          <a:latin typeface="+mn-lt"/>
          <a:ea typeface="+mn-ea"/>
          <a:cs typeface="+mn-cs"/>
        </a:defRPr>
      </a:lvl1pPr>
      <a:lvl2pPr marL="1906524" indent="-635508" algn="l" defTabSz="2542032" rtl="0" eaLnBrk="1" latinLnBrk="0" hangingPunct="1">
        <a:lnSpc>
          <a:spcPct val="90000"/>
        </a:lnSpc>
        <a:spcBef>
          <a:spcPts val="1390"/>
        </a:spcBef>
        <a:buFont typeface="Arial" panose="020B0604020202020204" pitchFamily="34" charset="0"/>
        <a:buChar char="•"/>
        <a:defRPr sz="6672" kern="1200">
          <a:solidFill>
            <a:schemeClr val="tx1"/>
          </a:solidFill>
          <a:latin typeface="+mn-lt"/>
          <a:ea typeface="+mn-ea"/>
          <a:cs typeface="+mn-cs"/>
        </a:defRPr>
      </a:lvl2pPr>
      <a:lvl3pPr marL="3177540" indent="-635508" algn="l" defTabSz="2542032" rtl="0" eaLnBrk="1" latinLnBrk="0" hangingPunct="1">
        <a:lnSpc>
          <a:spcPct val="90000"/>
        </a:lnSpc>
        <a:spcBef>
          <a:spcPts val="1390"/>
        </a:spcBef>
        <a:buFont typeface="Arial" panose="020B0604020202020204" pitchFamily="34" charset="0"/>
        <a:buChar char="•"/>
        <a:defRPr sz="5560" kern="1200">
          <a:solidFill>
            <a:schemeClr val="tx1"/>
          </a:solidFill>
          <a:latin typeface="+mn-lt"/>
          <a:ea typeface="+mn-ea"/>
          <a:cs typeface="+mn-cs"/>
        </a:defRPr>
      </a:lvl3pPr>
      <a:lvl4pPr marL="4448556" indent="-635508" algn="l" defTabSz="2542032" rtl="0" eaLnBrk="1" latinLnBrk="0" hangingPunct="1">
        <a:lnSpc>
          <a:spcPct val="90000"/>
        </a:lnSpc>
        <a:spcBef>
          <a:spcPts val="1390"/>
        </a:spcBef>
        <a:buFont typeface="Arial" panose="020B0604020202020204" pitchFamily="34" charset="0"/>
        <a:buChar char="•"/>
        <a:defRPr sz="5004" kern="1200">
          <a:solidFill>
            <a:schemeClr val="tx1"/>
          </a:solidFill>
          <a:latin typeface="+mn-lt"/>
          <a:ea typeface="+mn-ea"/>
          <a:cs typeface="+mn-cs"/>
        </a:defRPr>
      </a:lvl4pPr>
      <a:lvl5pPr marL="5719572" indent="-635508" algn="l" defTabSz="2542032" rtl="0" eaLnBrk="1" latinLnBrk="0" hangingPunct="1">
        <a:lnSpc>
          <a:spcPct val="90000"/>
        </a:lnSpc>
        <a:spcBef>
          <a:spcPts val="1390"/>
        </a:spcBef>
        <a:buFont typeface="Arial" panose="020B0604020202020204" pitchFamily="34" charset="0"/>
        <a:buChar char="•"/>
        <a:defRPr sz="5004" kern="1200">
          <a:solidFill>
            <a:schemeClr val="tx1"/>
          </a:solidFill>
          <a:latin typeface="+mn-lt"/>
          <a:ea typeface="+mn-ea"/>
          <a:cs typeface="+mn-cs"/>
        </a:defRPr>
      </a:lvl5pPr>
      <a:lvl6pPr marL="6990588" indent="-635508" algn="l" defTabSz="2542032" rtl="0" eaLnBrk="1" latinLnBrk="0" hangingPunct="1">
        <a:lnSpc>
          <a:spcPct val="90000"/>
        </a:lnSpc>
        <a:spcBef>
          <a:spcPts val="1390"/>
        </a:spcBef>
        <a:buFont typeface="Arial" panose="020B0604020202020204" pitchFamily="34" charset="0"/>
        <a:buChar char="•"/>
        <a:defRPr sz="5004" kern="1200">
          <a:solidFill>
            <a:schemeClr val="tx1"/>
          </a:solidFill>
          <a:latin typeface="+mn-lt"/>
          <a:ea typeface="+mn-ea"/>
          <a:cs typeface="+mn-cs"/>
        </a:defRPr>
      </a:lvl6pPr>
      <a:lvl7pPr marL="8261604" indent="-635508" algn="l" defTabSz="2542032" rtl="0" eaLnBrk="1" latinLnBrk="0" hangingPunct="1">
        <a:lnSpc>
          <a:spcPct val="90000"/>
        </a:lnSpc>
        <a:spcBef>
          <a:spcPts val="1390"/>
        </a:spcBef>
        <a:buFont typeface="Arial" panose="020B0604020202020204" pitchFamily="34" charset="0"/>
        <a:buChar char="•"/>
        <a:defRPr sz="5004" kern="1200">
          <a:solidFill>
            <a:schemeClr val="tx1"/>
          </a:solidFill>
          <a:latin typeface="+mn-lt"/>
          <a:ea typeface="+mn-ea"/>
          <a:cs typeface="+mn-cs"/>
        </a:defRPr>
      </a:lvl7pPr>
      <a:lvl8pPr marL="9532620" indent="-635508" algn="l" defTabSz="2542032" rtl="0" eaLnBrk="1" latinLnBrk="0" hangingPunct="1">
        <a:lnSpc>
          <a:spcPct val="90000"/>
        </a:lnSpc>
        <a:spcBef>
          <a:spcPts val="1390"/>
        </a:spcBef>
        <a:buFont typeface="Arial" panose="020B0604020202020204" pitchFamily="34" charset="0"/>
        <a:buChar char="•"/>
        <a:defRPr sz="5004" kern="1200">
          <a:solidFill>
            <a:schemeClr val="tx1"/>
          </a:solidFill>
          <a:latin typeface="+mn-lt"/>
          <a:ea typeface="+mn-ea"/>
          <a:cs typeface="+mn-cs"/>
        </a:defRPr>
      </a:lvl8pPr>
      <a:lvl9pPr marL="10803636" indent="-635508" algn="l" defTabSz="2542032" rtl="0" eaLnBrk="1" latinLnBrk="0" hangingPunct="1">
        <a:lnSpc>
          <a:spcPct val="90000"/>
        </a:lnSpc>
        <a:spcBef>
          <a:spcPts val="1390"/>
        </a:spcBef>
        <a:buFont typeface="Arial" panose="020B0604020202020204" pitchFamily="34" charset="0"/>
        <a:buChar char="•"/>
        <a:defRPr sz="5004" kern="1200">
          <a:solidFill>
            <a:schemeClr val="tx1"/>
          </a:solidFill>
          <a:latin typeface="+mn-lt"/>
          <a:ea typeface="+mn-ea"/>
          <a:cs typeface="+mn-cs"/>
        </a:defRPr>
      </a:lvl9pPr>
    </p:bodyStyle>
    <p:otherStyle>
      <a:defPPr>
        <a:defRPr lang="en-US"/>
      </a:defPPr>
      <a:lvl1pPr marL="0" algn="l" defTabSz="2542032" rtl="0" eaLnBrk="1" latinLnBrk="0" hangingPunct="1">
        <a:defRPr sz="5004" kern="1200">
          <a:solidFill>
            <a:schemeClr val="tx1"/>
          </a:solidFill>
          <a:latin typeface="+mn-lt"/>
          <a:ea typeface="+mn-ea"/>
          <a:cs typeface="+mn-cs"/>
        </a:defRPr>
      </a:lvl1pPr>
      <a:lvl2pPr marL="1271016" algn="l" defTabSz="2542032" rtl="0" eaLnBrk="1" latinLnBrk="0" hangingPunct="1">
        <a:defRPr sz="5004" kern="1200">
          <a:solidFill>
            <a:schemeClr val="tx1"/>
          </a:solidFill>
          <a:latin typeface="+mn-lt"/>
          <a:ea typeface="+mn-ea"/>
          <a:cs typeface="+mn-cs"/>
        </a:defRPr>
      </a:lvl2pPr>
      <a:lvl3pPr marL="2542032" algn="l" defTabSz="2542032" rtl="0" eaLnBrk="1" latinLnBrk="0" hangingPunct="1">
        <a:defRPr sz="5004" kern="1200">
          <a:solidFill>
            <a:schemeClr val="tx1"/>
          </a:solidFill>
          <a:latin typeface="+mn-lt"/>
          <a:ea typeface="+mn-ea"/>
          <a:cs typeface="+mn-cs"/>
        </a:defRPr>
      </a:lvl3pPr>
      <a:lvl4pPr marL="3813048" algn="l" defTabSz="2542032" rtl="0" eaLnBrk="1" latinLnBrk="0" hangingPunct="1">
        <a:defRPr sz="5004" kern="1200">
          <a:solidFill>
            <a:schemeClr val="tx1"/>
          </a:solidFill>
          <a:latin typeface="+mn-lt"/>
          <a:ea typeface="+mn-ea"/>
          <a:cs typeface="+mn-cs"/>
        </a:defRPr>
      </a:lvl4pPr>
      <a:lvl5pPr marL="5084064" algn="l" defTabSz="2542032" rtl="0" eaLnBrk="1" latinLnBrk="0" hangingPunct="1">
        <a:defRPr sz="5004" kern="1200">
          <a:solidFill>
            <a:schemeClr val="tx1"/>
          </a:solidFill>
          <a:latin typeface="+mn-lt"/>
          <a:ea typeface="+mn-ea"/>
          <a:cs typeface="+mn-cs"/>
        </a:defRPr>
      </a:lvl5pPr>
      <a:lvl6pPr marL="6355080" algn="l" defTabSz="2542032" rtl="0" eaLnBrk="1" latinLnBrk="0" hangingPunct="1">
        <a:defRPr sz="5004" kern="1200">
          <a:solidFill>
            <a:schemeClr val="tx1"/>
          </a:solidFill>
          <a:latin typeface="+mn-lt"/>
          <a:ea typeface="+mn-ea"/>
          <a:cs typeface="+mn-cs"/>
        </a:defRPr>
      </a:lvl6pPr>
      <a:lvl7pPr marL="7626096" algn="l" defTabSz="2542032" rtl="0" eaLnBrk="1" latinLnBrk="0" hangingPunct="1">
        <a:defRPr sz="5004" kern="1200">
          <a:solidFill>
            <a:schemeClr val="tx1"/>
          </a:solidFill>
          <a:latin typeface="+mn-lt"/>
          <a:ea typeface="+mn-ea"/>
          <a:cs typeface="+mn-cs"/>
        </a:defRPr>
      </a:lvl7pPr>
      <a:lvl8pPr marL="8897112" algn="l" defTabSz="2542032" rtl="0" eaLnBrk="1" latinLnBrk="0" hangingPunct="1">
        <a:defRPr sz="5004" kern="1200">
          <a:solidFill>
            <a:schemeClr val="tx1"/>
          </a:solidFill>
          <a:latin typeface="+mn-lt"/>
          <a:ea typeface="+mn-ea"/>
          <a:cs typeface="+mn-cs"/>
        </a:defRPr>
      </a:lvl8pPr>
      <a:lvl9pPr marL="10168128" algn="l" defTabSz="2542032" rtl="0" eaLnBrk="1" latinLnBrk="0" hangingPunct="1">
        <a:defRPr sz="500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g"/><Relationship Id="rId7"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4.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614570" y="1974512"/>
            <a:ext cx="19774323" cy="2246769"/>
          </a:xfrm>
          <a:prstGeom prst="rect">
            <a:avLst/>
          </a:prstGeom>
        </p:spPr>
        <p:txBody>
          <a:bodyPr wrap="square">
            <a:spAutoFit/>
          </a:bodyPr>
          <a:lstStyle/>
          <a:p>
            <a:pPr algn="ctr"/>
            <a:endParaRPr lang="sr-Latn-RS" sz="2800" b="1" dirty="0" smtClean="0">
              <a:latin typeface="Times New Roman" panose="02020603050405020304" pitchFamily="18" charset="0"/>
              <a:cs typeface="Times New Roman" panose="02020603050405020304" pitchFamily="18" charset="0"/>
            </a:endParaRPr>
          </a:p>
          <a:p>
            <a:pPr algn="ctr"/>
            <a:endParaRPr lang="sr-Latn-RS" sz="2800" b="1" dirty="0" smtClean="0">
              <a:latin typeface="Times New Roman" panose="02020603050405020304" pitchFamily="18" charset="0"/>
              <a:cs typeface="Times New Roman" panose="02020603050405020304" pitchFamily="18" charset="0"/>
            </a:endParaRPr>
          </a:p>
          <a:p>
            <a:pPr algn="ctr"/>
            <a:endParaRPr lang="sr-Latn-RS" sz="2800" b="1" dirty="0" smtClean="0">
              <a:latin typeface="Times New Roman" panose="02020603050405020304" pitchFamily="18" charset="0"/>
              <a:cs typeface="Times New Roman" panose="02020603050405020304" pitchFamily="18" charset="0"/>
            </a:endParaRPr>
          </a:p>
          <a:p>
            <a:pPr algn="ctr"/>
            <a:r>
              <a:rPr lang="en-GB" sz="2800" b="1" dirty="0"/>
              <a:t>A CASE REPORT OF  PERIOPERATIVE UVATS DETECTION AND CLOSURE OF POSTINTUBATION TRACHEAL LESION</a:t>
            </a:r>
            <a:br>
              <a:rPr lang="en-GB" sz="2800" b="1" dirty="0"/>
            </a:br>
            <a:endParaRPr lang="en-GB" sz="2800" dirty="0">
              <a:latin typeface="Times New Roman" panose="02020603050405020304" pitchFamily="18" charset="0"/>
              <a:cs typeface="Times New Roman" panose="02020603050405020304" pitchFamily="18" charset="0"/>
            </a:endParaRPr>
          </a:p>
        </p:txBody>
      </p:sp>
      <p:sp>
        <p:nvSpPr>
          <p:cNvPr id="6" name="Rectangle 5"/>
          <p:cNvSpPr/>
          <p:nvPr/>
        </p:nvSpPr>
        <p:spPr>
          <a:xfrm>
            <a:off x="5717516" y="2846306"/>
            <a:ext cx="13568430" cy="3046988"/>
          </a:xfrm>
          <a:prstGeom prst="rect">
            <a:avLst/>
          </a:prstGeom>
        </p:spPr>
        <p:txBody>
          <a:bodyPr wrap="square">
            <a:spAutoFit/>
          </a:bodyPr>
          <a:lstStyle/>
          <a:p>
            <a:pPr algn="ctr"/>
            <a:endParaRPr lang="sr-Latn-RS" sz="2400" b="1" u="sng" dirty="0" smtClean="0">
              <a:latin typeface="Times New Roman" panose="02020603050405020304" pitchFamily="18" charset="0"/>
              <a:cs typeface="Times New Roman" panose="02020603050405020304" pitchFamily="18" charset="0"/>
            </a:endParaRPr>
          </a:p>
          <a:p>
            <a:pPr algn="ctr"/>
            <a:endParaRPr lang="sr-Latn-RS" sz="2400" b="1" u="sng" dirty="0" smtClean="0">
              <a:latin typeface="Times New Roman" panose="02020603050405020304" pitchFamily="18" charset="0"/>
              <a:cs typeface="Times New Roman" panose="02020603050405020304" pitchFamily="18" charset="0"/>
            </a:endParaRPr>
          </a:p>
          <a:p>
            <a:pPr algn="ctr"/>
            <a:endParaRPr lang="sr-Latn-RS" sz="2400" b="1" u="sng" dirty="0">
              <a:latin typeface="Times New Roman" panose="02020603050405020304" pitchFamily="18" charset="0"/>
              <a:cs typeface="Times New Roman" panose="02020603050405020304" pitchFamily="18" charset="0"/>
            </a:endParaRPr>
          </a:p>
          <a:p>
            <a:pPr algn="ctr"/>
            <a:endParaRPr lang="sr-Latn-RS" sz="2400" b="1" u="sng" dirty="0" smtClean="0">
              <a:latin typeface="Times New Roman" panose="02020603050405020304" pitchFamily="18" charset="0"/>
              <a:cs typeface="Times New Roman" panose="02020603050405020304" pitchFamily="18" charset="0"/>
            </a:endParaRPr>
          </a:p>
          <a:p>
            <a:pPr algn="ctr"/>
            <a:r>
              <a:rPr lang="en-GB" sz="2400" b="1" dirty="0" smtClean="0">
                <a:latin typeface="Times New Roman" panose="02020603050405020304" pitchFamily="18" charset="0"/>
                <a:cs typeface="Times New Roman" panose="02020603050405020304" pitchFamily="18" charset="0"/>
              </a:rPr>
              <a:t>R</a:t>
            </a:r>
            <a:r>
              <a:rPr lang="sr-Latn-RS" sz="2400" b="1" dirty="0" smtClean="0">
                <a:latin typeface="Times New Roman" panose="02020603050405020304" pitchFamily="18" charset="0"/>
                <a:cs typeface="Times New Roman" panose="02020603050405020304" pitchFamily="18" charset="0"/>
              </a:rPr>
              <a:t>adovan </a:t>
            </a:r>
            <a:r>
              <a:rPr lang="en-GB" sz="2400" b="1" dirty="0" smtClean="0">
                <a:latin typeface="Times New Roman" panose="02020603050405020304" pitchFamily="18" charset="0"/>
                <a:cs typeface="Times New Roman" panose="02020603050405020304" pitchFamily="18" charset="0"/>
              </a:rPr>
              <a:t>Jurić</a:t>
            </a:r>
            <a:r>
              <a:rPr lang="en-GB" sz="2400" b="1" baseline="30000" dirty="0" smtClean="0">
                <a:latin typeface="Times New Roman" panose="02020603050405020304" pitchFamily="18" charset="0"/>
                <a:cs typeface="Times New Roman" panose="02020603050405020304" pitchFamily="18" charset="0"/>
              </a:rPr>
              <a:t>1</a:t>
            </a:r>
            <a:endParaRPr lang="en-GB" sz="2400" b="1" dirty="0">
              <a:latin typeface="Times New Roman" panose="02020603050405020304" pitchFamily="18" charset="0"/>
              <a:cs typeface="Times New Roman" panose="02020603050405020304" pitchFamily="18" charset="0"/>
            </a:endParaRPr>
          </a:p>
          <a:p>
            <a:pPr algn="ctr"/>
            <a:r>
              <a:rPr lang="en-GB" sz="2400" b="1" baseline="30000" dirty="0">
                <a:latin typeface="Times New Roman" panose="02020603050405020304" pitchFamily="18" charset="0"/>
                <a:cs typeface="Times New Roman" panose="02020603050405020304" pitchFamily="18" charset="0"/>
              </a:rPr>
              <a:t>1 </a:t>
            </a:r>
            <a:r>
              <a:rPr lang="en-GB" sz="2400" b="1" dirty="0">
                <a:latin typeface="Times New Roman" panose="02020603050405020304" pitchFamily="18" charset="0"/>
                <a:cs typeface="Times New Roman" panose="02020603050405020304" pitchFamily="18" charset="0"/>
              </a:rPr>
              <a:t>University Clinical Centre of the Republic of </a:t>
            </a:r>
            <a:r>
              <a:rPr lang="en-GB" sz="2400" b="1" dirty="0" err="1">
                <a:latin typeface="Times New Roman" panose="02020603050405020304" pitchFamily="18" charset="0"/>
                <a:cs typeface="Times New Roman" panose="02020603050405020304" pitchFamily="18" charset="0"/>
              </a:rPr>
              <a:t>Srpska</a:t>
            </a:r>
            <a:r>
              <a:rPr lang="en-GB" sz="2400" b="1" dirty="0">
                <a:latin typeface="Times New Roman" panose="02020603050405020304" pitchFamily="18" charset="0"/>
                <a:cs typeface="Times New Roman" panose="02020603050405020304" pitchFamily="18" charset="0"/>
              </a:rPr>
              <a:t>, Clinic of Thoracic Surgery, Banja Luka, Bosnia and Herzegovina</a:t>
            </a:r>
            <a:r>
              <a:rPr lang="en-GB" sz="2400" dirty="0">
                <a:latin typeface="Times New Roman" panose="02020603050405020304" pitchFamily="18" charset="0"/>
                <a:cs typeface="Times New Roman" panose="02020603050405020304" pitchFamily="18" charset="0"/>
              </a:rPr>
              <a:t/>
            </a:r>
            <a:br>
              <a:rPr lang="en-GB" sz="2400" dirty="0">
                <a:latin typeface="Times New Roman" panose="02020603050405020304" pitchFamily="18" charset="0"/>
                <a:cs typeface="Times New Roman" panose="02020603050405020304" pitchFamily="18" charset="0"/>
              </a:rPr>
            </a:br>
            <a:endParaRPr lang="en-GB" sz="2400" b="1" dirty="0">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3448"/>
            <a:ext cx="25420638" cy="2511180"/>
          </a:xfrm>
          <a:prstGeom prst="rect">
            <a:avLst/>
          </a:prstGeom>
        </p:spPr>
      </p:pic>
      <p:sp>
        <p:nvSpPr>
          <p:cNvPr id="11" name="Title 10"/>
          <p:cNvSpPr>
            <a:spLocks noGrp="1"/>
          </p:cNvSpPr>
          <p:nvPr>
            <p:ph type="title"/>
          </p:nvPr>
        </p:nvSpPr>
        <p:spPr>
          <a:xfrm flipH="1" flipV="1">
            <a:off x="8039100" y="-914400"/>
            <a:ext cx="15633868" cy="299624"/>
          </a:xfrm>
        </p:spPr>
        <p:txBody>
          <a:bodyPr>
            <a:normAutofit fontScale="90000"/>
          </a:bodyPr>
          <a:lstStyle/>
          <a:p>
            <a:endParaRPr lang="en-GB" dirty="0"/>
          </a:p>
        </p:txBody>
      </p:sp>
      <p:sp>
        <p:nvSpPr>
          <p:cNvPr id="12" name="Content Placeholder 11"/>
          <p:cNvSpPr>
            <a:spLocks noGrp="1"/>
          </p:cNvSpPr>
          <p:nvPr>
            <p:ph sz="half" idx="1"/>
          </p:nvPr>
        </p:nvSpPr>
        <p:spPr>
          <a:xfrm>
            <a:off x="1747669" y="4405745"/>
            <a:ext cx="10803771" cy="28043329"/>
          </a:xfrm>
        </p:spPr>
        <p:txBody>
          <a:bodyPr>
            <a:normAutofit fontScale="25000" lnSpcReduction="20000"/>
          </a:bodyPr>
          <a:lstStyle/>
          <a:p>
            <a:pPr marL="0" indent="0" algn="ctr">
              <a:buNone/>
            </a:pPr>
            <a:endParaRPr lang="sr-Latn-RS" sz="2400" b="1" dirty="0" smtClean="0"/>
          </a:p>
          <a:p>
            <a:pPr marL="0" indent="0" algn="ctr">
              <a:lnSpc>
                <a:spcPct val="120000"/>
              </a:lnSpc>
              <a:buNone/>
            </a:pPr>
            <a:endParaRPr lang="sr-Latn-RS" sz="8000" b="1" dirty="0" smtClean="0">
              <a:latin typeface="Times New Roman" panose="02020603050405020304" pitchFamily="18" charset="0"/>
              <a:cs typeface="Times New Roman" panose="02020603050405020304" pitchFamily="18" charset="0"/>
            </a:endParaRPr>
          </a:p>
          <a:p>
            <a:pPr marL="0" indent="0" algn="ctr">
              <a:lnSpc>
                <a:spcPct val="120000"/>
              </a:lnSpc>
              <a:buNone/>
            </a:pPr>
            <a:endParaRPr lang="sr-Latn-RS" sz="8000" b="1" dirty="0" smtClean="0">
              <a:latin typeface="Times New Roman" panose="02020603050405020304" pitchFamily="18" charset="0"/>
              <a:cs typeface="Times New Roman" panose="02020603050405020304" pitchFamily="18" charset="0"/>
            </a:endParaRPr>
          </a:p>
          <a:p>
            <a:pPr marL="0" indent="0" algn="ctr">
              <a:lnSpc>
                <a:spcPct val="120000"/>
              </a:lnSpc>
              <a:buNone/>
            </a:pPr>
            <a:r>
              <a:rPr lang="sr-Latn-RS" sz="8000" b="1" dirty="0" smtClean="0">
                <a:latin typeface="Times New Roman" panose="02020603050405020304" pitchFamily="18" charset="0"/>
                <a:cs typeface="Times New Roman" panose="02020603050405020304" pitchFamily="18" charset="0"/>
              </a:rPr>
              <a:t>INTRODUCTION</a:t>
            </a:r>
            <a:endParaRPr lang="sr-Latn-RS" sz="8000" b="1" dirty="0" smtClean="0">
              <a:latin typeface="Times New Roman" panose="02020603050405020304" pitchFamily="18" charset="0"/>
              <a:cs typeface="Times New Roman" panose="02020603050405020304" pitchFamily="18" charset="0"/>
            </a:endParaRPr>
          </a:p>
          <a:p>
            <a:pPr marL="0" indent="0" algn="just">
              <a:lnSpc>
                <a:spcPct val="120000"/>
              </a:lnSpc>
              <a:buNone/>
            </a:pPr>
            <a:r>
              <a:rPr lang="en-GB" sz="8000" dirty="0">
                <a:latin typeface="Times New Roman" panose="02020603050405020304" pitchFamily="18" charset="0"/>
                <a:cs typeface="Times New Roman" panose="02020603050405020304" pitchFamily="18" charset="0"/>
              </a:rPr>
              <a:t>Post-intubation tracheobronchial lesions (PITLs) are rare but potentially life-threatening complications. The overall reported incidence is 1 case per 20,000 endotracheal intubations. Risk factors include double-volume intubation, emergency intubation, lack of </a:t>
            </a:r>
            <a:r>
              <a:rPr lang="en-GB" sz="8000" dirty="0" err="1">
                <a:latin typeface="Times New Roman" panose="02020603050405020304" pitchFamily="18" charset="0"/>
                <a:cs typeface="Times New Roman" panose="02020603050405020304" pitchFamily="18" charset="0"/>
              </a:rPr>
              <a:t>anesthesiologist's</a:t>
            </a:r>
            <a:r>
              <a:rPr lang="en-GB" sz="8000" dirty="0">
                <a:latin typeface="Times New Roman" panose="02020603050405020304" pitchFamily="18" charset="0"/>
                <a:cs typeface="Times New Roman" panose="02020603050405020304" pitchFamily="18" charset="0"/>
              </a:rPr>
              <a:t> experience, inadequate use of a guide tube, older age, female gender, and associated pathological conditions of the trachea such as </a:t>
            </a:r>
            <a:r>
              <a:rPr lang="en-GB" sz="8000" dirty="0" err="1">
                <a:latin typeface="Times New Roman" panose="02020603050405020304" pitchFamily="18" charset="0"/>
                <a:cs typeface="Times New Roman" panose="02020603050405020304" pitchFamily="18" charset="0"/>
              </a:rPr>
              <a:t>tracheomalacia</a:t>
            </a:r>
            <a:r>
              <a:rPr lang="en-GB" sz="8000" dirty="0">
                <a:latin typeface="Times New Roman" panose="02020603050405020304" pitchFamily="18" charset="0"/>
                <a:cs typeface="Times New Roman" panose="02020603050405020304" pitchFamily="18" charset="0"/>
              </a:rPr>
              <a:t> or tracheal stenosis. Most post-intubation tracheobronchial lesions occur in the pars </a:t>
            </a:r>
            <a:r>
              <a:rPr lang="en-GB" sz="8000" dirty="0" err="1">
                <a:latin typeface="Times New Roman" panose="02020603050405020304" pitchFamily="18" charset="0"/>
                <a:cs typeface="Times New Roman" panose="02020603050405020304" pitchFamily="18" charset="0"/>
              </a:rPr>
              <a:t>membranacea</a:t>
            </a:r>
            <a:r>
              <a:rPr lang="en-GB" sz="8000" dirty="0">
                <a:latin typeface="Times New Roman" panose="02020603050405020304" pitchFamily="18" charset="0"/>
                <a:cs typeface="Times New Roman" panose="02020603050405020304" pitchFamily="18" charset="0"/>
              </a:rPr>
              <a:t> of the cervicothoracic trachea, while tracheal injuries caused by high pressure or volume ventilation occur in the pars </a:t>
            </a:r>
            <a:r>
              <a:rPr lang="en-GB" sz="8000" dirty="0" err="1">
                <a:latin typeface="Times New Roman" panose="02020603050405020304" pitchFamily="18" charset="0"/>
                <a:cs typeface="Times New Roman" panose="02020603050405020304" pitchFamily="18" charset="0"/>
              </a:rPr>
              <a:t>membranacea</a:t>
            </a:r>
            <a:r>
              <a:rPr lang="en-GB" sz="8000" dirty="0">
                <a:latin typeface="Times New Roman" panose="02020603050405020304" pitchFamily="18" charset="0"/>
                <a:cs typeface="Times New Roman" panose="02020603050405020304" pitchFamily="18" charset="0"/>
              </a:rPr>
              <a:t> and pars </a:t>
            </a:r>
            <a:r>
              <a:rPr lang="en-GB" sz="8000" dirty="0" err="1">
                <a:latin typeface="Times New Roman" panose="02020603050405020304" pitchFamily="18" charset="0"/>
                <a:cs typeface="Times New Roman" panose="02020603050405020304" pitchFamily="18" charset="0"/>
              </a:rPr>
              <a:t>cartilaginea</a:t>
            </a:r>
            <a:r>
              <a:rPr lang="en-GB" sz="8000" dirty="0">
                <a:latin typeface="Times New Roman" panose="02020603050405020304" pitchFamily="18" charset="0"/>
                <a:cs typeface="Times New Roman" panose="02020603050405020304" pitchFamily="18" charset="0"/>
              </a:rPr>
              <a:t> of the tracheal bifurcation and tracheobronchial region</a:t>
            </a:r>
            <a:r>
              <a:rPr lang="en-GB" sz="8000" dirty="0" smtClean="0">
                <a:latin typeface="Times New Roman" panose="02020603050405020304" pitchFamily="18" charset="0"/>
                <a:cs typeface="Times New Roman" panose="02020603050405020304" pitchFamily="18" charset="0"/>
              </a:rPr>
              <a:t>.</a:t>
            </a:r>
            <a:endParaRPr lang="sr-Latn-RS" sz="8000" dirty="0" smtClean="0">
              <a:latin typeface="Times New Roman" panose="02020603050405020304" pitchFamily="18" charset="0"/>
              <a:cs typeface="Times New Roman" panose="02020603050405020304" pitchFamily="18" charset="0"/>
            </a:endParaRPr>
          </a:p>
          <a:p>
            <a:pPr marL="0" indent="0" algn="just">
              <a:lnSpc>
                <a:spcPct val="120000"/>
              </a:lnSpc>
              <a:buNone/>
            </a:pPr>
            <a:r>
              <a:rPr lang="en-GB" sz="8000" dirty="0">
                <a:latin typeface="Times New Roman" panose="02020603050405020304" pitchFamily="18" charset="0"/>
                <a:cs typeface="Times New Roman" panose="02020603050405020304" pitchFamily="18" charset="0"/>
              </a:rPr>
              <a:t>Signs of a tracheal lesion include soft tissue emphysema of the neck and/or mediastinum, pneumothorax, </a:t>
            </a:r>
            <a:r>
              <a:rPr lang="en-GB" sz="8000" dirty="0" err="1">
                <a:latin typeface="Times New Roman" panose="02020603050405020304" pitchFamily="18" charset="0"/>
                <a:cs typeface="Times New Roman" panose="02020603050405020304" pitchFamily="18" charset="0"/>
              </a:rPr>
              <a:t>dyspnea</a:t>
            </a:r>
            <a:r>
              <a:rPr lang="en-GB" sz="8000" dirty="0">
                <a:latin typeface="Times New Roman" panose="02020603050405020304" pitchFamily="18" charset="0"/>
                <a:cs typeface="Times New Roman" panose="02020603050405020304" pitchFamily="18" charset="0"/>
              </a:rPr>
              <a:t>, and </a:t>
            </a:r>
            <a:r>
              <a:rPr lang="en-GB" sz="8000" dirty="0" err="1">
                <a:latin typeface="Times New Roman" panose="02020603050405020304" pitchFamily="18" charset="0"/>
                <a:cs typeface="Times New Roman" panose="02020603050405020304" pitchFamily="18" charset="0"/>
              </a:rPr>
              <a:t>hemoptysis</a:t>
            </a:r>
            <a:r>
              <a:rPr lang="en-GB" sz="8000" dirty="0">
                <a:latin typeface="Times New Roman" panose="02020603050405020304" pitchFamily="18" charset="0"/>
                <a:cs typeface="Times New Roman" panose="02020603050405020304" pitchFamily="18" charset="0"/>
              </a:rPr>
              <a:t>. The diagnosis is made by </a:t>
            </a:r>
            <a:r>
              <a:rPr lang="en-GB" sz="8000" dirty="0" err="1">
                <a:latin typeface="Times New Roman" panose="02020603050405020304" pitchFamily="18" charset="0"/>
                <a:cs typeface="Times New Roman" panose="02020603050405020304" pitchFamily="18" charset="0"/>
              </a:rPr>
              <a:t>tracheobronchoscopy</a:t>
            </a:r>
            <a:r>
              <a:rPr lang="en-GB" sz="8000" dirty="0">
                <a:latin typeface="Times New Roman" panose="02020603050405020304" pitchFamily="18" charset="0"/>
                <a:cs typeface="Times New Roman" panose="02020603050405020304" pitchFamily="18" charset="0"/>
              </a:rPr>
              <a:t>, which reveals the location and size of the lesion</a:t>
            </a:r>
            <a:r>
              <a:rPr lang="en-GB" sz="8000" dirty="0" smtClean="0">
                <a:latin typeface="Times New Roman" panose="02020603050405020304" pitchFamily="18" charset="0"/>
                <a:cs typeface="Times New Roman" panose="02020603050405020304" pitchFamily="18" charset="0"/>
              </a:rPr>
              <a:t>.</a:t>
            </a:r>
            <a:endParaRPr lang="sr-Latn-RS" sz="8000" dirty="0" smtClean="0">
              <a:latin typeface="Times New Roman" panose="02020603050405020304" pitchFamily="18" charset="0"/>
              <a:cs typeface="Times New Roman" panose="02020603050405020304" pitchFamily="18" charset="0"/>
            </a:endParaRPr>
          </a:p>
          <a:p>
            <a:pPr marL="0" indent="0" algn="just">
              <a:lnSpc>
                <a:spcPct val="120000"/>
              </a:lnSpc>
              <a:buNone/>
            </a:pPr>
            <a:r>
              <a:rPr lang="en-GB" sz="8000" dirty="0">
                <a:latin typeface="Times New Roman" panose="02020603050405020304" pitchFamily="18" charset="0"/>
                <a:cs typeface="Times New Roman" panose="02020603050405020304" pitchFamily="18" charset="0"/>
              </a:rPr>
              <a:t>Treatment can be conservative, for lesions under 3 cm, and surgical, depending on the size and localization of the lesion. Recommendations for conservative treatment are small tracheal lesions without any clinical or radiological signs of mediastinal involvement. This method requires careful monitoring with bronchoscopy and CT. If it is possible to place the cuff of the endotracheal tube under the lesion, or spontaneous breathing is not accompanied by respiratory distress and there are no signs of an infectious syndrome - conservative treatment is also justified. Another reason for recommending conservative treatment is the unacceptably high </a:t>
            </a:r>
            <a:r>
              <a:rPr lang="en-GB" sz="8000" dirty="0" err="1">
                <a:latin typeface="Times New Roman" panose="02020603050405020304" pitchFamily="18" charset="0"/>
                <a:cs typeface="Times New Roman" panose="02020603050405020304" pitchFamily="18" charset="0"/>
              </a:rPr>
              <a:t>anesthetic</a:t>
            </a:r>
            <a:r>
              <a:rPr lang="en-GB" sz="8000" dirty="0">
                <a:latin typeface="Times New Roman" panose="02020603050405020304" pitchFamily="18" charset="0"/>
                <a:cs typeface="Times New Roman" panose="02020603050405020304" pitchFamily="18" charset="0"/>
              </a:rPr>
              <a:t> and/or surgical risk. Based on the literature, surgical intervention is advised in case of complete rupture of the tracheal wall, problems with ventilation or surgical drainage of the mediastinum is necessary. It must be taken into account that the published mortality rate in conservatively treated patients is higher, and as soon as clinical deterioration occurs, the conditions for surgical rehabilitation are also more difficult.</a:t>
            </a:r>
            <a:endParaRPr lang="sr-Latn-RS" sz="8000" b="1" dirty="0" smtClean="0">
              <a:latin typeface="Times New Roman" panose="02020603050405020304" pitchFamily="18" charset="0"/>
              <a:cs typeface="Times New Roman" panose="02020603050405020304" pitchFamily="18" charset="0"/>
            </a:endParaRPr>
          </a:p>
          <a:p>
            <a:pPr marL="0" indent="0" algn="ctr">
              <a:lnSpc>
                <a:spcPct val="120000"/>
              </a:lnSpc>
              <a:buNone/>
            </a:pPr>
            <a:r>
              <a:rPr lang="sr-Latn-RS" sz="8000" b="1" dirty="0" smtClean="0">
                <a:latin typeface="Times New Roman" panose="02020603050405020304" pitchFamily="18" charset="0"/>
                <a:cs typeface="Times New Roman" panose="02020603050405020304" pitchFamily="18" charset="0"/>
              </a:rPr>
              <a:t>METHODS</a:t>
            </a:r>
            <a:endParaRPr lang="en-GB" sz="8000" dirty="0">
              <a:latin typeface="Times New Roman" panose="02020603050405020304" pitchFamily="18" charset="0"/>
              <a:cs typeface="Times New Roman" panose="02020603050405020304" pitchFamily="18" charset="0"/>
            </a:endParaRPr>
          </a:p>
          <a:p>
            <a:pPr marL="0" indent="0" algn="just">
              <a:lnSpc>
                <a:spcPct val="120000"/>
              </a:lnSpc>
              <a:buNone/>
            </a:pPr>
            <a:r>
              <a:rPr lang="en-GB" sz="8000" dirty="0">
                <a:latin typeface="Times New Roman" panose="02020603050405020304" pitchFamily="18" charset="0"/>
                <a:cs typeface="Times New Roman" panose="02020603050405020304" pitchFamily="18" charset="0"/>
              </a:rPr>
              <a:t>In July 2022, a 73-year-old female patient was hospitalized in the Clinic for Thoracic Surgery of the University Clinical </a:t>
            </a:r>
            <a:r>
              <a:rPr lang="en-GB" sz="8000" dirty="0" err="1">
                <a:latin typeface="Times New Roman" panose="02020603050405020304" pitchFamily="18" charset="0"/>
                <a:cs typeface="Times New Roman" panose="02020603050405020304" pitchFamily="18" charset="0"/>
              </a:rPr>
              <a:t>Center</a:t>
            </a:r>
            <a:r>
              <a:rPr lang="en-GB" sz="8000" dirty="0">
                <a:latin typeface="Times New Roman" panose="02020603050405020304" pitchFamily="18" charset="0"/>
                <a:cs typeface="Times New Roman" panose="02020603050405020304" pitchFamily="18" charset="0"/>
              </a:rPr>
              <a:t> of the Republic of </a:t>
            </a:r>
            <a:r>
              <a:rPr lang="en-GB" sz="8000" dirty="0" err="1">
                <a:latin typeface="Times New Roman" panose="02020603050405020304" pitchFamily="18" charset="0"/>
                <a:cs typeface="Times New Roman" panose="02020603050405020304" pitchFamily="18" charset="0"/>
              </a:rPr>
              <a:t>Srpska</a:t>
            </a:r>
            <a:r>
              <a:rPr lang="en-GB" sz="8000" dirty="0">
                <a:latin typeface="Times New Roman" panose="02020603050405020304" pitchFamily="18" charset="0"/>
                <a:cs typeface="Times New Roman" panose="02020603050405020304" pitchFamily="18" charset="0"/>
              </a:rPr>
              <a:t> for an elective </a:t>
            </a:r>
            <a:r>
              <a:rPr lang="en-GB" sz="8000" dirty="0" err="1">
                <a:latin typeface="Times New Roman" panose="02020603050405020304" pitchFamily="18" charset="0"/>
                <a:cs typeface="Times New Roman" panose="02020603050405020304" pitchFamily="18" charset="0"/>
              </a:rPr>
              <a:t>Uniportal</a:t>
            </a:r>
            <a:r>
              <a:rPr lang="en-GB" sz="8000" dirty="0">
                <a:latin typeface="Times New Roman" panose="02020603050405020304" pitchFamily="18" charset="0"/>
                <a:cs typeface="Times New Roman" panose="02020603050405020304" pitchFamily="18" charset="0"/>
              </a:rPr>
              <a:t> VATS upper right lobectomy due to CT-verified and </a:t>
            </a:r>
            <a:r>
              <a:rPr lang="en-GB" sz="8000" dirty="0" err="1">
                <a:latin typeface="Times New Roman" panose="02020603050405020304" pitchFamily="18" charset="0"/>
                <a:cs typeface="Times New Roman" panose="02020603050405020304" pitchFamily="18" charset="0"/>
              </a:rPr>
              <a:t>cytologically</a:t>
            </a:r>
            <a:r>
              <a:rPr lang="en-GB" sz="8000" dirty="0">
                <a:latin typeface="Times New Roman" panose="02020603050405020304" pitchFamily="18" charset="0"/>
                <a:cs typeface="Times New Roman" panose="02020603050405020304" pitchFamily="18" charset="0"/>
              </a:rPr>
              <a:t> confirmed Adenocarcinoma, clinical stage cT1cN0. CT of the thorax: in the S3 segment of the right lung, there is a lobular </a:t>
            </a:r>
            <a:r>
              <a:rPr lang="en-GB" sz="8000" dirty="0" err="1">
                <a:latin typeface="Times New Roman" panose="02020603050405020304" pitchFamily="18" charset="0"/>
                <a:cs typeface="Times New Roman" panose="02020603050405020304" pitchFamily="18" charset="0"/>
              </a:rPr>
              <a:t>tumor</a:t>
            </a:r>
            <a:r>
              <a:rPr lang="en-GB" sz="8000" dirty="0">
                <a:latin typeface="Times New Roman" panose="02020603050405020304" pitchFamily="18" charset="0"/>
                <a:cs typeface="Times New Roman" panose="02020603050405020304" pitchFamily="18" charset="0"/>
              </a:rPr>
              <a:t> infiltration with a diameter of 22x16x17mm with visible marginal infiltrations. ECOG 0; RCRI 1; FEV1 126%; stair-climbing test &gt;22m</a:t>
            </a:r>
            <a:r>
              <a:rPr lang="en-GB" sz="8000" dirty="0" smtClean="0">
                <a:latin typeface="Times New Roman" panose="02020603050405020304" pitchFamily="18" charset="0"/>
                <a:cs typeface="Times New Roman" panose="02020603050405020304" pitchFamily="18" charset="0"/>
              </a:rPr>
              <a:t>.</a:t>
            </a:r>
            <a:endParaRPr lang="sr-Latn-RS" sz="8000" dirty="0" smtClean="0">
              <a:latin typeface="Times New Roman" panose="02020603050405020304" pitchFamily="18" charset="0"/>
              <a:cs typeface="Times New Roman" panose="02020603050405020304" pitchFamily="18" charset="0"/>
            </a:endParaRPr>
          </a:p>
          <a:p>
            <a:pPr marL="0" indent="0" algn="just">
              <a:lnSpc>
                <a:spcPct val="120000"/>
              </a:lnSpc>
              <a:buNone/>
            </a:pPr>
            <a:endParaRPr lang="sr-Latn-RS" sz="8000" dirty="0">
              <a:latin typeface="Times New Roman" panose="02020603050405020304" pitchFamily="18" charset="0"/>
              <a:cs typeface="Times New Roman" panose="02020603050405020304" pitchFamily="18" charset="0"/>
            </a:endParaRPr>
          </a:p>
          <a:p>
            <a:pPr marL="0" indent="0" algn="just">
              <a:lnSpc>
                <a:spcPct val="120000"/>
              </a:lnSpc>
              <a:buNone/>
            </a:pPr>
            <a:endParaRPr lang="sr-Latn-RS" sz="8000" dirty="0" smtClean="0">
              <a:latin typeface="Times New Roman" panose="02020603050405020304" pitchFamily="18" charset="0"/>
              <a:cs typeface="Times New Roman" panose="02020603050405020304" pitchFamily="18" charset="0"/>
            </a:endParaRPr>
          </a:p>
          <a:p>
            <a:pPr marL="0" indent="0" algn="just">
              <a:lnSpc>
                <a:spcPct val="120000"/>
              </a:lnSpc>
              <a:buNone/>
            </a:pPr>
            <a:endParaRPr lang="sr-Latn-RS" sz="8000" dirty="0" smtClean="0">
              <a:latin typeface="Times New Roman" panose="02020603050405020304" pitchFamily="18" charset="0"/>
              <a:cs typeface="Times New Roman" panose="02020603050405020304" pitchFamily="18" charset="0"/>
            </a:endParaRPr>
          </a:p>
          <a:p>
            <a:pPr marL="0" indent="0" algn="just">
              <a:lnSpc>
                <a:spcPct val="120000"/>
              </a:lnSpc>
              <a:buNone/>
            </a:pPr>
            <a:endParaRPr lang="sr-Latn-RS" sz="8000" dirty="0">
              <a:latin typeface="Times New Roman" panose="02020603050405020304" pitchFamily="18" charset="0"/>
              <a:cs typeface="Times New Roman" panose="02020603050405020304" pitchFamily="18" charset="0"/>
            </a:endParaRPr>
          </a:p>
          <a:p>
            <a:pPr marL="0" indent="0" algn="just">
              <a:lnSpc>
                <a:spcPct val="120000"/>
              </a:lnSpc>
              <a:buNone/>
            </a:pPr>
            <a:endParaRPr lang="sr-Latn-RS" sz="8000" dirty="0" smtClean="0">
              <a:latin typeface="Times New Roman" panose="02020603050405020304" pitchFamily="18" charset="0"/>
              <a:cs typeface="Times New Roman" panose="02020603050405020304" pitchFamily="18" charset="0"/>
            </a:endParaRPr>
          </a:p>
          <a:p>
            <a:pPr marL="0" indent="0" algn="just">
              <a:lnSpc>
                <a:spcPct val="120000"/>
              </a:lnSpc>
              <a:buNone/>
            </a:pPr>
            <a:endParaRPr lang="sr-Latn-RS" sz="8000" dirty="0" smtClean="0">
              <a:latin typeface="Times New Roman" panose="02020603050405020304" pitchFamily="18" charset="0"/>
              <a:cs typeface="Times New Roman" panose="02020603050405020304" pitchFamily="18" charset="0"/>
            </a:endParaRPr>
          </a:p>
          <a:p>
            <a:pPr marL="0" indent="0" algn="ctr">
              <a:lnSpc>
                <a:spcPct val="120000"/>
              </a:lnSpc>
              <a:buNone/>
            </a:pPr>
            <a:r>
              <a:rPr lang="en-GB" sz="8000" b="1" dirty="0">
                <a:latin typeface="Times New Roman" panose="02020603050405020304" pitchFamily="18" charset="0"/>
                <a:cs typeface="Times New Roman" panose="02020603050405020304" pitchFamily="18" charset="0"/>
              </a:rPr>
              <a:t>Figure 1.</a:t>
            </a:r>
            <a:r>
              <a:rPr lang="en-GB" sz="8000" dirty="0">
                <a:latin typeface="Times New Roman" panose="02020603050405020304" pitchFamily="18" charset="0"/>
                <a:cs typeface="Times New Roman" panose="02020603050405020304" pitchFamily="18" charset="0"/>
              </a:rPr>
              <a:t> CT of the thorax with the described change in S3</a:t>
            </a:r>
            <a:endParaRPr lang="sr-Latn-RS" sz="8000" dirty="0">
              <a:latin typeface="Times New Roman" panose="02020603050405020304" pitchFamily="18" charset="0"/>
              <a:cs typeface="Times New Roman" panose="02020603050405020304" pitchFamily="18" charset="0"/>
            </a:endParaRPr>
          </a:p>
          <a:p>
            <a:pPr marL="0" indent="0" algn="just">
              <a:lnSpc>
                <a:spcPct val="120000"/>
              </a:lnSpc>
              <a:buNone/>
            </a:pPr>
            <a:r>
              <a:rPr lang="en-GB" sz="8000" dirty="0">
                <a:latin typeface="Times New Roman" panose="02020603050405020304" pitchFamily="18" charset="0"/>
                <a:cs typeface="Times New Roman" panose="02020603050405020304" pitchFamily="18" charset="0"/>
              </a:rPr>
              <a:t>After the induction of general endotracheal </a:t>
            </a:r>
            <a:r>
              <a:rPr lang="en-GB" sz="8000" dirty="0" err="1">
                <a:latin typeface="Times New Roman" panose="02020603050405020304" pitchFamily="18" charset="0"/>
                <a:cs typeface="Times New Roman" panose="02020603050405020304" pitchFamily="18" charset="0"/>
              </a:rPr>
              <a:t>anesthesia</a:t>
            </a:r>
            <a:r>
              <a:rPr lang="en-GB" sz="8000" dirty="0">
                <a:latin typeface="Times New Roman" panose="02020603050405020304" pitchFamily="18" charset="0"/>
                <a:cs typeface="Times New Roman" panose="02020603050405020304" pitchFamily="18" charset="0"/>
              </a:rPr>
              <a:t> with a double-lumen tube, the patient is placed in the left lateral position, - </a:t>
            </a:r>
            <a:r>
              <a:rPr lang="en-GB" sz="8000" dirty="0" err="1">
                <a:latin typeface="Times New Roman" panose="02020603050405020304" pitchFamily="18" charset="0"/>
                <a:cs typeface="Times New Roman" panose="02020603050405020304" pitchFamily="18" charset="0"/>
              </a:rPr>
              <a:t>uniportal</a:t>
            </a:r>
            <a:r>
              <a:rPr lang="en-GB" sz="8000" dirty="0">
                <a:latin typeface="Times New Roman" panose="02020603050405020304" pitchFamily="18" charset="0"/>
                <a:cs typeface="Times New Roman" panose="02020603050405020304" pitchFamily="18" charset="0"/>
              </a:rPr>
              <a:t> VATS approach: immediately after entering the pleural cavity with the telescope, a massive </a:t>
            </a:r>
            <a:r>
              <a:rPr lang="en-GB" sz="8000" dirty="0" err="1">
                <a:latin typeface="Times New Roman" panose="02020603050405020304" pitchFamily="18" charset="0"/>
                <a:cs typeface="Times New Roman" panose="02020603050405020304" pitchFamily="18" charset="0"/>
              </a:rPr>
              <a:t>pneumomediastinum</a:t>
            </a:r>
            <a:r>
              <a:rPr lang="en-GB" sz="8000" dirty="0">
                <a:latin typeface="Times New Roman" panose="02020603050405020304" pitchFamily="18" charset="0"/>
                <a:cs typeface="Times New Roman" panose="02020603050405020304" pitchFamily="18" charset="0"/>
              </a:rPr>
              <a:t> is recorded (Figure 2) and the existence of a tracheal lesion is suspected. After the upper right lobectomy, the lower pulmonary ligament is separated, and then dissection of the mediastinal and hilar lymphatics is performed. After </a:t>
            </a:r>
            <a:r>
              <a:rPr lang="en-GB" sz="8000" dirty="0" err="1">
                <a:latin typeface="Times New Roman" panose="02020603050405020304" pitchFamily="18" charset="0"/>
                <a:cs typeface="Times New Roman" panose="02020603050405020304" pitchFamily="18" charset="0"/>
              </a:rPr>
              <a:t>paratracheal</a:t>
            </a:r>
            <a:r>
              <a:rPr lang="en-GB" sz="8000" dirty="0">
                <a:latin typeface="Times New Roman" panose="02020603050405020304" pitchFamily="18" charset="0"/>
                <a:cs typeface="Times New Roman" panose="02020603050405020304" pitchFamily="18" charset="0"/>
              </a:rPr>
              <a:t> dissection, a lesion of the membranous wall of the trachea was observed at the level of the upper thoracic aperture, 7 mm in length (Figure 3). After rotation of the cervicothoracic trachea using endoscopic techniques - direct sutures with </a:t>
            </a:r>
            <a:r>
              <a:rPr lang="en-GB" sz="8000" dirty="0" err="1">
                <a:latin typeface="Times New Roman" panose="02020603050405020304" pitchFamily="18" charset="0"/>
                <a:cs typeface="Times New Roman" panose="02020603050405020304" pitchFamily="18" charset="0"/>
              </a:rPr>
              <a:t>Vicryl</a:t>
            </a:r>
            <a:r>
              <a:rPr lang="en-GB" sz="8000" dirty="0">
                <a:latin typeface="Times New Roman" panose="02020603050405020304" pitchFamily="18" charset="0"/>
                <a:cs typeface="Times New Roman" panose="02020603050405020304" pitchFamily="18" charset="0"/>
              </a:rPr>
              <a:t> 4/0, the lesion is closed with individual stitches, and additionally strengthened with a parietal pleura (Figure 4).</a:t>
            </a:r>
            <a:endParaRPr lang="sr-Latn-RS" sz="8000" dirty="0" smtClean="0">
              <a:latin typeface="Times New Roman" panose="02020603050405020304" pitchFamily="18" charset="0"/>
              <a:cs typeface="Times New Roman" panose="02020603050405020304" pitchFamily="18" charset="0"/>
            </a:endParaRPr>
          </a:p>
          <a:p>
            <a:pPr marL="0" indent="0" algn="just">
              <a:lnSpc>
                <a:spcPct val="120000"/>
              </a:lnSpc>
              <a:buNone/>
            </a:pPr>
            <a:endParaRPr lang="sr-Latn-RS" sz="8000" dirty="0" smtClean="0">
              <a:latin typeface="Times New Roman" panose="02020603050405020304" pitchFamily="18" charset="0"/>
              <a:cs typeface="Times New Roman" panose="02020603050405020304" pitchFamily="18" charset="0"/>
            </a:endParaRPr>
          </a:p>
          <a:p>
            <a:pPr marL="0" indent="0" algn="just">
              <a:lnSpc>
                <a:spcPct val="120000"/>
              </a:lnSpc>
              <a:buNone/>
            </a:pPr>
            <a:endParaRPr lang="sr-Latn-RS" sz="8000" dirty="0" smtClean="0">
              <a:latin typeface="Times New Roman" panose="02020603050405020304" pitchFamily="18" charset="0"/>
              <a:cs typeface="Times New Roman" panose="02020603050405020304" pitchFamily="18" charset="0"/>
            </a:endParaRPr>
          </a:p>
          <a:p>
            <a:pPr marL="0" indent="0" algn="just">
              <a:lnSpc>
                <a:spcPct val="120000"/>
              </a:lnSpc>
              <a:buNone/>
            </a:pPr>
            <a:endParaRPr lang="sr-Latn-RS" sz="8000" dirty="0">
              <a:latin typeface="Times New Roman" panose="02020603050405020304" pitchFamily="18" charset="0"/>
              <a:cs typeface="Times New Roman" panose="02020603050405020304" pitchFamily="18" charset="0"/>
            </a:endParaRPr>
          </a:p>
          <a:p>
            <a:pPr marL="0" indent="0" algn="just">
              <a:lnSpc>
                <a:spcPct val="120000"/>
              </a:lnSpc>
              <a:buNone/>
            </a:pPr>
            <a:endParaRPr lang="sr-Latn-RS" sz="8000" dirty="0">
              <a:latin typeface="Times New Roman" panose="02020603050405020304" pitchFamily="18" charset="0"/>
              <a:cs typeface="Times New Roman" panose="02020603050405020304" pitchFamily="18" charset="0"/>
            </a:endParaRPr>
          </a:p>
          <a:p>
            <a:pPr marL="0" indent="0" algn="just">
              <a:lnSpc>
                <a:spcPct val="120000"/>
              </a:lnSpc>
              <a:buNone/>
            </a:pPr>
            <a:endParaRPr lang="sr-Latn-RS" sz="8000" dirty="0" smtClean="0">
              <a:latin typeface="Times New Roman" panose="02020603050405020304" pitchFamily="18" charset="0"/>
              <a:cs typeface="Times New Roman" panose="02020603050405020304" pitchFamily="18" charset="0"/>
            </a:endParaRPr>
          </a:p>
          <a:p>
            <a:pPr marL="0" indent="0" algn="just">
              <a:lnSpc>
                <a:spcPct val="120000"/>
              </a:lnSpc>
              <a:buNone/>
            </a:pPr>
            <a:endParaRPr lang="sr-Latn-RS" sz="8000" dirty="0">
              <a:latin typeface="Times New Roman" panose="02020603050405020304" pitchFamily="18" charset="0"/>
              <a:cs typeface="Times New Roman" panose="02020603050405020304" pitchFamily="18" charset="0"/>
            </a:endParaRPr>
          </a:p>
          <a:p>
            <a:pPr marL="0" indent="0" algn="ctr">
              <a:lnSpc>
                <a:spcPct val="120000"/>
              </a:lnSpc>
              <a:buNone/>
            </a:pPr>
            <a:r>
              <a:rPr lang="sr-Latn-RS" sz="8000" b="1" dirty="0" smtClean="0">
                <a:latin typeface="Times New Roman" panose="02020603050405020304" pitchFamily="18" charset="0"/>
                <a:cs typeface="Times New Roman" panose="02020603050405020304" pitchFamily="18" charset="0"/>
              </a:rPr>
              <a:t>Figure 2.</a:t>
            </a:r>
            <a:r>
              <a:rPr lang="en-GB" sz="8000" dirty="0" smtClean="0">
                <a:latin typeface="Times New Roman" panose="02020603050405020304" pitchFamily="18" charset="0"/>
                <a:cs typeface="Times New Roman" panose="02020603050405020304" pitchFamily="18" charset="0"/>
              </a:rPr>
              <a:t> </a:t>
            </a:r>
            <a:r>
              <a:rPr lang="sr-Latn-RS" sz="8000" dirty="0" smtClean="0">
                <a:latin typeface="Times New Roman" panose="02020603050405020304" pitchFamily="18" charset="0"/>
                <a:cs typeface="Times New Roman" panose="02020603050405020304" pitchFamily="18" charset="0"/>
              </a:rPr>
              <a:t> Pneumomediastinum</a:t>
            </a:r>
            <a:endParaRPr lang="sr-Latn-RS" sz="8000" dirty="0" smtClean="0">
              <a:latin typeface="Times New Roman" panose="02020603050405020304" pitchFamily="18" charset="0"/>
              <a:cs typeface="Times New Roman" panose="02020603050405020304" pitchFamily="18" charset="0"/>
            </a:endParaRPr>
          </a:p>
          <a:p>
            <a:pPr marL="0" indent="0" algn="ctr">
              <a:lnSpc>
                <a:spcPct val="120000"/>
              </a:lnSpc>
              <a:buNone/>
            </a:pPr>
            <a:endParaRPr lang="sr-Latn-RS" sz="8000" dirty="0">
              <a:latin typeface="Times New Roman" panose="02020603050405020304" pitchFamily="18" charset="0"/>
              <a:cs typeface="Times New Roman" panose="02020603050405020304" pitchFamily="18" charset="0"/>
            </a:endParaRPr>
          </a:p>
          <a:p>
            <a:pPr marL="0" indent="0" algn="ctr">
              <a:lnSpc>
                <a:spcPct val="120000"/>
              </a:lnSpc>
              <a:buNone/>
            </a:pPr>
            <a:endParaRPr lang="sr-Latn-RS" sz="8000" dirty="0" smtClean="0">
              <a:latin typeface="Times New Roman" panose="02020603050405020304" pitchFamily="18" charset="0"/>
              <a:cs typeface="Times New Roman" panose="02020603050405020304" pitchFamily="18" charset="0"/>
            </a:endParaRPr>
          </a:p>
          <a:p>
            <a:pPr marL="0" indent="0" algn="ctr">
              <a:lnSpc>
                <a:spcPct val="120000"/>
              </a:lnSpc>
              <a:buNone/>
            </a:pPr>
            <a:endParaRPr lang="sr-Latn-RS" sz="8000" dirty="0">
              <a:latin typeface="Times New Roman" panose="02020603050405020304" pitchFamily="18" charset="0"/>
              <a:cs typeface="Times New Roman" panose="02020603050405020304" pitchFamily="18" charset="0"/>
            </a:endParaRPr>
          </a:p>
          <a:p>
            <a:pPr marL="0" indent="0" algn="ctr">
              <a:lnSpc>
                <a:spcPct val="120000"/>
              </a:lnSpc>
              <a:buNone/>
            </a:pPr>
            <a:endParaRPr lang="sr-Latn-RS" sz="8000" dirty="0" smtClean="0">
              <a:latin typeface="Times New Roman" panose="02020603050405020304" pitchFamily="18" charset="0"/>
              <a:cs typeface="Times New Roman" panose="02020603050405020304" pitchFamily="18" charset="0"/>
            </a:endParaRPr>
          </a:p>
        </p:txBody>
      </p:sp>
      <p:sp>
        <p:nvSpPr>
          <p:cNvPr id="13" name="Content Placeholder 12"/>
          <p:cNvSpPr>
            <a:spLocks noGrp="1"/>
          </p:cNvSpPr>
          <p:nvPr>
            <p:ph sz="half" idx="2"/>
          </p:nvPr>
        </p:nvSpPr>
        <p:spPr>
          <a:xfrm>
            <a:off x="12869198" y="4462160"/>
            <a:ext cx="10803771" cy="30475540"/>
          </a:xfrm>
        </p:spPr>
        <p:txBody>
          <a:bodyPr>
            <a:normAutofit fontScale="25000" lnSpcReduction="20000"/>
          </a:bodyPr>
          <a:lstStyle/>
          <a:p>
            <a:pPr marL="0" indent="0">
              <a:buNone/>
            </a:pPr>
            <a:endParaRPr lang="sr-Latn-RS" sz="2400" b="1" dirty="0" smtClean="0">
              <a:latin typeface="Times New Roman" panose="02020603050405020304" pitchFamily="18" charset="0"/>
              <a:cs typeface="Times New Roman" panose="02020603050405020304" pitchFamily="18" charset="0"/>
            </a:endParaRPr>
          </a:p>
          <a:p>
            <a:pPr marL="0" indent="0">
              <a:lnSpc>
                <a:spcPct val="120000"/>
              </a:lnSpc>
              <a:buNone/>
            </a:pPr>
            <a:endParaRPr lang="sr-Latn-RS" sz="3200" b="1" dirty="0">
              <a:latin typeface="Times New Roman" panose="02020603050405020304" pitchFamily="18" charset="0"/>
              <a:cs typeface="Times New Roman" panose="02020603050405020304" pitchFamily="18" charset="0"/>
            </a:endParaRPr>
          </a:p>
          <a:p>
            <a:pPr marL="0" indent="0">
              <a:lnSpc>
                <a:spcPct val="120000"/>
              </a:lnSpc>
              <a:buNone/>
            </a:pPr>
            <a:endParaRPr lang="sr-Latn-RS" sz="5000" b="1" dirty="0" smtClean="0">
              <a:latin typeface="Times New Roman" panose="02020603050405020304" pitchFamily="18" charset="0"/>
              <a:cs typeface="Times New Roman" panose="02020603050405020304" pitchFamily="18" charset="0"/>
            </a:endParaRPr>
          </a:p>
          <a:p>
            <a:pPr marL="0" indent="0">
              <a:lnSpc>
                <a:spcPct val="120000"/>
              </a:lnSpc>
              <a:buNone/>
            </a:pPr>
            <a:endParaRPr lang="sr-Latn-RS" sz="5000" b="1" dirty="0">
              <a:latin typeface="Times New Roman" panose="02020603050405020304" pitchFamily="18" charset="0"/>
              <a:cs typeface="Times New Roman" panose="02020603050405020304" pitchFamily="18" charset="0"/>
            </a:endParaRPr>
          </a:p>
          <a:p>
            <a:pPr marL="0" indent="0">
              <a:lnSpc>
                <a:spcPct val="120000"/>
              </a:lnSpc>
              <a:buNone/>
            </a:pPr>
            <a:endParaRPr lang="sr-Latn-RS" sz="5000" b="1" dirty="0" smtClean="0">
              <a:latin typeface="Times New Roman" panose="02020603050405020304" pitchFamily="18" charset="0"/>
              <a:cs typeface="Times New Roman" panose="02020603050405020304" pitchFamily="18" charset="0"/>
            </a:endParaRPr>
          </a:p>
          <a:p>
            <a:pPr marL="0" indent="0">
              <a:lnSpc>
                <a:spcPct val="120000"/>
              </a:lnSpc>
              <a:buNone/>
            </a:pPr>
            <a:endParaRPr lang="sr-Latn-RS" sz="5000" b="1" dirty="0">
              <a:latin typeface="Times New Roman" panose="02020603050405020304" pitchFamily="18" charset="0"/>
              <a:cs typeface="Times New Roman" panose="02020603050405020304" pitchFamily="18" charset="0"/>
            </a:endParaRPr>
          </a:p>
          <a:p>
            <a:pPr marL="0" indent="0">
              <a:lnSpc>
                <a:spcPct val="120000"/>
              </a:lnSpc>
              <a:buNone/>
            </a:pPr>
            <a:endParaRPr lang="sr-Latn-RS" sz="5000" b="1" dirty="0" smtClean="0">
              <a:latin typeface="Times New Roman" panose="02020603050405020304" pitchFamily="18" charset="0"/>
              <a:cs typeface="Times New Roman" panose="02020603050405020304" pitchFamily="18" charset="0"/>
            </a:endParaRPr>
          </a:p>
          <a:p>
            <a:pPr marL="0" indent="0">
              <a:lnSpc>
                <a:spcPct val="120000"/>
              </a:lnSpc>
              <a:buNone/>
            </a:pPr>
            <a:endParaRPr lang="sr-Latn-RS" sz="5000" b="1" dirty="0">
              <a:latin typeface="Times New Roman" panose="02020603050405020304" pitchFamily="18" charset="0"/>
              <a:cs typeface="Times New Roman" panose="02020603050405020304" pitchFamily="18" charset="0"/>
            </a:endParaRPr>
          </a:p>
          <a:p>
            <a:pPr marL="0" indent="0">
              <a:lnSpc>
                <a:spcPct val="120000"/>
              </a:lnSpc>
              <a:buNone/>
            </a:pPr>
            <a:endParaRPr lang="sr-Latn-RS" sz="5000" b="1" dirty="0" smtClean="0">
              <a:latin typeface="Times New Roman" panose="02020603050405020304" pitchFamily="18" charset="0"/>
              <a:cs typeface="Times New Roman" panose="02020603050405020304" pitchFamily="18" charset="0"/>
            </a:endParaRPr>
          </a:p>
          <a:p>
            <a:pPr marL="0" indent="0" algn="ctr">
              <a:lnSpc>
                <a:spcPct val="120000"/>
              </a:lnSpc>
              <a:buNone/>
            </a:pPr>
            <a:endParaRPr lang="sr-Latn-RS" sz="5400" b="1" dirty="0" smtClean="0">
              <a:latin typeface="Times New Roman" panose="02020603050405020304" pitchFamily="18" charset="0"/>
              <a:cs typeface="Times New Roman" panose="02020603050405020304" pitchFamily="18" charset="0"/>
            </a:endParaRPr>
          </a:p>
          <a:p>
            <a:pPr marL="0" indent="0" algn="ctr">
              <a:lnSpc>
                <a:spcPct val="120000"/>
              </a:lnSpc>
              <a:buNone/>
            </a:pPr>
            <a:endParaRPr lang="sr-Latn-RS" sz="8000" b="1" dirty="0" smtClean="0">
              <a:latin typeface="Times New Roman" panose="02020603050405020304" pitchFamily="18" charset="0"/>
              <a:cs typeface="Times New Roman" panose="02020603050405020304" pitchFamily="18" charset="0"/>
            </a:endParaRPr>
          </a:p>
          <a:p>
            <a:pPr marL="0" indent="0">
              <a:lnSpc>
                <a:spcPct val="120000"/>
              </a:lnSpc>
              <a:buNone/>
            </a:pPr>
            <a:r>
              <a:rPr lang="sr-Latn-RS" sz="8000" b="1" dirty="0" smtClean="0">
                <a:latin typeface="Times New Roman" panose="02020603050405020304" pitchFamily="18" charset="0"/>
                <a:cs typeface="Times New Roman" panose="02020603050405020304" pitchFamily="18" charset="0"/>
              </a:rPr>
              <a:t>                     </a:t>
            </a:r>
            <a:r>
              <a:rPr lang="en-GB" sz="8000" b="1" dirty="0">
                <a:latin typeface="Times New Roman" panose="02020603050405020304" pitchFamily="18" charset="0"/>
                <a:cs typeface="Times New Roman" panose="02020603050405020304" pitchFamily="18" charset="0"/>
              </a:rPr>
              <a:t>Figure 3. </a:t>
            </a:r>
            <a:r>
              <a:rPr lang="en-GB" sz="8000" dirty="0">
                <a:latin typeface="Times New Roman" panose="02020603050405020304" pitchFamily="18" charset="0"/>
                <a:cs typeface="Times New Roman" panose="02020603050405020304" pitchFamily="18" charset="0"/>
              </a:rPr>
              <a:t>Tracheal lesion </a:t>
            </a:r>
            <a:r>
              <a:rPr lang="sr-Latn-RS" sz="8000" dirty="0" smtClean="0">
                <a:latin typeface="Times New Roman" panose="02020603050405020304" pitchFamily="18" charset="0"/>
                <a:cs typeface="Times New Roman" panose="02020603050405020304" pitchFamily="18" charset="0"/>
              </a:rPr>
              <a:t>                    </a:t>
            </a:r>
            <a:r>
              <a:rPr lang="en-GB" sz="8000" b="1" dirty="0" smtClean="0">
                <a:latin typeface="Times New Roman" panose="02020603050405020304" pitchFamily="18" charset="0"/>
                <a:cs typeface="Times New Roman" panose="02020603050405020304" pitchFamily="18" charset="0"/>
              </a:rPr>
              <a:t>Figure </a:t>
            </a:r>
            <a:r>
              <a:rPr lang="en-GB" sz="8000" b="1" dirty="0">
                <a:latin typeface="Times New Roman" panose="02020603050405020304" pitchFamily="18" charset="0"/>
                <a:cs typeface="Times New Roman" panose="02020603050405020304" pitchFamily="18" charset="0"/>
              </a:rPr>
              <a:t>4.</a:t>
            </a:r>
            <a:r>
              <a:rPr lang="en-GB" sz="8000" dirty="0">
                <a:latin typeface="Times New Roman" panose="02020603050405020304" pitchFamily="18" charset="0"/>
                <a:cs typeface="Times New Roman" panose="02020603050405020304" pitchFamily="18" charset="0"/>
              </a:rPr>
              <a:t> Direct sutures of the lesion with </a:t>
            </a:r>
            <a:r>
              <a:rPr lang="en-GB" sz="8000" dirty="0" err="1">
                <a:latin typeface="Times New Roman" panose="02020603050405020304" pitchFamily="18" charset="0"/>
                <a:cs typeface="Times New Roman" panose="02020603050405020304" pitchFamily="18" charset="0"/>
              </a:rPr>
              <a:t>Vicryl</a:t>
            </a:r>
            <a:r>
              <a:rPr lang="en-GB" sz="8000" dirty="0">
                <a:latin typeface="Times New Roman" panose="02020603050405020304" pitchFamily="18" charset="0"/>
                <a:cs typeface="Times New Roman" panose="02020603050405020304" pitchFamily="18" charset="0"/>
              </a:rPr>
              <a:t> 4/0</a:t>
            </a:r>
            <a:endParaRPr lang="en-GB" sz="8000" dirty="0">
              <a:latin typeface="Times New Roman" panose="02020603050405020304" pitchFamily="18" charset="0"/>
              <a:cs typeface="Times New Roman" panose="02020603050405020304" pitchFamily="18" charset="0"/>
            </a:endParaRPr>
          </a:p>
          <a:p>
            <a:pPr marL="0" indent="0">
              <a:lnSpc>
                <a:spcPct val="120000"/>
              </a:lnSpc>
              <a:buNone/>
            </a:pPr>
            <a:endParaRPr lang="sr-Latn-RS" sz="8000" b="1" dirty="0" smtClean="0">
              <a:latin typeface="Times New Roman" panose="02020603050405020304" pitchFamily="18" charset="0"/>
              <a:cs typeface="Times New Roman" panose="02020603050405020304" pitchFamily="18" charset="0"/>
            </a:endParaRPr>
          </a:p>
          <a:p>
            <a:pPr marL="0" indent="0" algn="ctr">
              <a:lnSpc>
                <a:spcPct val="120000"/>
              </a:lnSpc>
              <a:buNone/>
            </a:pPr>
            <a:r>
              <a:rPr lang="sr-Latn-RS" sz="8000" b="1" dirty="0" smtClean="0">
                <a:latin typeface="Times New Roman" panose="02020603050405020304" pitchFamily="18" charset="0"/>
                <a:cs typeface="Times New Roman" panose="02020603050405020304" pitchFamily="18" charset="0"/>
              </a:rPr>
              <a:t>RESULTS</a:t>
            </a:r>
            <a:endParaRPr lang="en-GB" sz="8000" dirty="0">
              <a:latin typeface="Times New Roman" panose="02020603050405020304" pitchFamily="18" charset="0"/>
              <a:cs typeface="Times New Roman" panose="02020603050405020304" pitchFamily="18" charset="0"/>
            </a:endParaRPr>
          </a:p>
          <a:p>
            <a:pPr marL="0" indent="0" algn="just">
              <a:lnSpc>
                <a:spcPct val="120000"/>
              </a:lnSpc>
              <a:buNone/>
            </a:pPr>
            <a:r>
              <a:rPr lang="en-GB" sz="8000" dirty="0">
                <a:latin typeface="Times New Roman" panose="02020603050405020304" pitchFamily="18" charset="0"/>
                <a:cs typeface="Times New Roman" panose="02020603050405020304" pitchFamily="18" charset="0"/>
              </a:rPr>
              <a:t>Our decision for surgical treatment was based on the fact that we were already in the operative field, and to prevent potential complications such as prolonged air loss, empyema, respiratory failure, </a:t>
            </a:r>
            <a:r>
              <a:rPr lang="en-GB" sz="8000" dirty="0" err="1">
                <a:latin typeface="Times New Roman" panose="02020603050405020304" pitchFamily="18" charset="0"/>
                <a:cs typeface="Times New Roman" panose="02020603050405020304" pitchFamily="18" charset="0"/>
              </a:rPr>
              <a:t>mediastinitis</a:t>
            </a:r>
            <a:r>
              <a:rPr lang="en-GB" sz="8000" dirty="0">
                <a:latin typeface="Times New Roman" panose="02020603050405020304" pitchFamily="18" charset="0"/>
                <a:cs typeface="Times New Roman" panose="02020603050405020304" pitchFamily="18" charset="0"/>
              </a:rPr>
              <a:t> and prolonged hospital stay. After treatment of the lesion on the membranous wall of the trachea, the air-leak test at the end of the operation is without signs of air loss. </a:t>
            </a:r>
            <a:r>
              <a:rPr lang="en-GB" sz="8000" dirty="0" err="1">
                <a:latin typeface="Times New Roman" panose="02020603050405020304" pitchFamily="18" charset="0"/>
                <a:cs typeface="Times New Roman" panose="02020603050405020304" pitchFamily="18" charset="0"/>
              </a:rPr>
              <a:t>Extubation</a:t>
            </a:r>
            <a:r>
              <a:rPr lang="en-GB" sz="8000" dirty="0">
                <a:latin typeface="Times New Roman" panose="02020603050405020304" pitchFamily="18" charset="0"/>
                <a:cs typeface="Times New Roman" panose="02020603050405020304" pitchFamily="18" charset="0"/>
              </a:rPr>
              <a:t> immediately after the operation, without air loss in the following days of hospitalization, and on the sixth postoperative day, a control bronchoscopy was performed, which showed normal findings.</a:t>
            </a:r>
            <a:endParaRPr lang="sr-Latn-RS" sz="8000" dirty="0">
              <a:latin typeface="Times New Roman" panose="02020603050405020304" pitchFamily="18" charset="0"/>
              <a:cs typeface="Times New Roman" panose="02020603050405020304" pitchFamily="18" charset="0"/>
            </a:endParaRPr>
          </a:p>
          <a:p>
            <a:pPr marL="0" indent="0" algn="just">
              <a:lnSpc>
                <a:spcPct val="120000"/>
              </a:lnSpc>
              <a:buNone/>
            </a:pPr>
            <a:endParaRPr lang="sr-Latn-RS" sz="8000" dirty="0" smtClean="0">
              <a:latin typeface="Times New Roman" panose="02020603050405020304" pitchFamily="18" charset="0"/>
              <a:cs typeface="Times New Roman" panose="02020603050405020304" pitchFamily="18" charset="0"/>
            </a:endParaRPr>
          </a:p>
          <a:p>
            <a:pPr marL="0" indent="0" algn="just">
              <a:lnSpc>
                <a:spcPct val="120000"/>
              </a:lnSpc>
              <a:buNone/>
            </a:pPr>
            <a:endParaRPr lang="sr-Latn-RS" sz="8000" dirty="0">
              <a:latin typeface="Times New Roman" panose="02020603050405020304" pitchFamily="18" charset="0"/>
              <a:cs typeface="Times New Roman" panose="02020603050405020304" pitchFamily="18" charset="0"/>
            </a:endParaRPr>
          </a:p>
          <a:p>
            <a:pPr marL="0" indent="0" algn="just">
              <a:lnSpc>
                <a:spcPct val="120000"/>
              </a:lnSpc>
              <a:buNone/>
            </a:pPr>
            <a:endParaRPr lang="sr-Latn-RS" sz="8000" dirty="0" smtClean="0">
              <a:latin typeface="Times New Roman" panose="02020603050405020304" pitchFamily="18" charset="0"/>
              <a:cs typeface="Times New Roman" panose="02020603050405020304" pitchFamily="18" charset="0"/>
            </a:endParaRPr>
          </a:p>
          <a:p>
            <a:pPr marL="0" indent="0" algn="just">
              <a:lnSpc>
                <a:spcPct val="120000"/>
              </a:lnSpc>
              <a:buNone/>
            </a:pPr>
            <a:endParaRPr lang="sr-Latn-RS" sz="8000" dirty="0">
              <a:latin typeface="Times New Roman" panose="02020603050405020304" pitchFamily="18" charset="0"/>
              <a:cs typeface="Times New Roman" panose="02020603050405020304" pitchFamily="18" charset="0"/>
            </a:endParaRPr>
          </a:p>
          <a:p>
            <a:pPr marL="0" indent="0" algn="just">
              <a:lnSpc>
                <a:spcPct val="120000"/>
              </a:lnSpc>
              <a:buNone/>
            </a:pPr>
            <a:endParaRPr lang="sr-Latn-RS" sz="8000" dirty="0" smtClean="0">
              <a:latin typeface="Times New Roman" panose="02020603050405020304" pitchFamily="18" charset="0"/>
              <a:cs typeface="Times New Roman" panose="02020603050405020304" pitchFamily="18" charset="0"/>
            </a:endParaRPr>
          </a:p>
          <a:p>
            <a:pPr marL="0" indent="0" algn="just">
              <a:lnSpc>
                <a:spcPct val="120000"/>
              </a:lnSpc>
              <a:buNone/>
            </a:pPr>
            <a:endParaRPr lang="sr-Latn-RS" sz="8000" dirty="0" smtClean="0">
              <a:latin typeface="Times New Roman" panose="02020603050405020304" pitchFamily="18" charset="0"/>
              <a:cs typeface="Times New Roman" panose="02020603050405020304" pitchFamily="18" charset="0"/>
            </a:endParaRPr>
          </a:p>
          <a:p>
            <a:pPr marL="0" indent="0" algn="ctr">
              <a:lnSpc>
                <a:spcPct val="120000"/>
              </a:lnSpc>
              <a:buNone/>
            </a:pPr>
            <a:r>
              <a:rPr lang="en-GB" sz="8000" b="1" dirty="0">
                <a:latin typeface="Times New Roman" panose="02020603050405020304" pitchFamily="18" charset="0"/>
                <a:cs typeface="Times New Roman" panose="02020603050405020304" pitchFamily="18" charset="0"/>
              </a:rPr>
              <a:t>Figure 5.</a:t>
            </a:r>
            <a:r>
              <a:rPr lang="en-GB" sz="8000" dirty="0">
                <a:latin typeface="Times New Roman" panose="02020603050405020304" pitchFamily="18" charset="0"/>
                <a:cs typeface="Times New Roman" panose="02020603050405020304" pitchFamily="18" charset="0"/>
              </a:rPr>
              <a:t> Bronchoscopy findings on the sixth postoperative </a:t>
            </a:r>
            <a:r>
              <a:rPr lang="en-GB" sz="8000" dirty="0" smtClean="0">
                <a:latin typeface="Times New Roman" panose="02020603050405020304" pitchFamily="18" charset="0"/>
                <a:cs typeface="Times New Roman" panose="02020603050405020304" pitchFamily="18" charset="0"/>
              </a:rPr>
              <a:t>da</a:t>
            </a:r>
            <a:r>
              <a:rPr lang="sr-Latn-RS" sz="8000" dirty="0">
                <a:latin typeface="Times New Roman" panose="02020603050405020304" pitchFamily="18" charset="0"/>
                <a:cs typeface="Times New Roman" panose="02020603050405020304" pitchFamily="18" charset="0"/>
              </a:rPr>
              <a:t>y</a:t>
            </a:r>
            <a:r>
              <a:rPr lang="en-GB" sz="2000" dirty="0" smtClean="0"/>
              <a:t>y</a:t>
            </a:r>
            <a:endParaRPr lang="sr-Latn-RS" sz="2000" dirty="0"/>
          </a:p>
          <a:p>
            <a:pPr marL="0" indent="0" algn="ctr">
              <a:lnSpc>
                <a:spcPct val="120000"/>
              </a:lnSpc>
              <a:buNone/>
            </a:pPr>
            <a:r>
              <a:rPr lang="en-GB" sz="8000" dirty="0" err="1">
                <a:latin typeface="Times New Roman" panose="02020603050405020304" pitchFamily="18" charset="0"/>
                <a:cs typeface="Times New Roman" panose="02020603050405020304" pitchFamily="18" charset="0"/>
              </a:rPr>
              <a:t>Bronchoscopic</a:t>
            </a:r>
            <a:r>
              <a:rPr lang="en-GB" sz="8000" dirty="0">
                <a:latin typeface="Times New Roman" panose="02020603050405020304" pitchFamily="18" charset="0"/>
                <a:cs typeface="Times New Roman" panose="02020603050405020304" pitchFamily="18" charset="0"/>
              </a:rPr>
              <a:t> finding: on the membranous wall of the middle third of the trachea, there is a healed injury, without signs of </a:t>
            </a:r>
            <a:r>
              <a:rPr lang="en-GB" sz="8000" dirty="0" err="1">
                <a:latin typeface="Times New Roman" panose="02020603050405020304" pitchFamily="18" charset="0"/>
                <a:cs typeface="Times New Roman" panose="02020603050405020304" pitchFamily="18" charset="0"/>
              </a:rPr>
              <a:t>fistulization</a:t>
            </a:r>
            <a:r>
              <a:rPr lang="en-GB" sz="8000" dirty="0">
                <a:latin typeface="Times New Roman" panose="02020603050405020304" pitchFamily="18" charset="0"/>
                <a:cs typeface="Times New Roman" panose="02020603050405020304" pitchFamily="18" charset="0"/>
              </a:rPr>
              <a:t>.</a:t>
            </a:r>
            <a:endParaRPr lang="sr-Latn-RS" sz="8000" dirty="0" smtClean="0">
              <a:latin typeface="Times New Roman" panose="02020603050405020304" pitchFamily="18" charset="0"/>
              <a:cs typeface="Times New Roman" panose="02020603050405020304" pitchFamily="18" charset="0"/>
            </a:endParaRPr>
          </a:p>
          <a:p>
            <a:pPr marL="0" indent="0" algn="just">
              <a:lnSpc>
                <a:spcPct val="120000"/>
              </a:lnSpc>
              <a:buNone/>
            </a:pPr>
            <a:endParaRPr lang="sr-Latn-RS" sz="8000" dirty="0" smtClean="0">
              <a:latin typeface="Times New Roman" panose="02020603050405020304" pitchFamily="18" charset="0"/>
              <a:cs typeface="Times New Roman" panose="02020603050405020304" pitchFamily="18" charset="0"/>
            </a:endParaRPr>
          </a:p>
          <a:p>
            <a:pPr marL="0" indent="0" algn="just">
              <a:lnSpc>
                <a:spcPct val="120000"/>
              </a:lnSpc>
              <a:buNone/>
            </a:pPr>
            <a:endParaRPr lang="sr-Latn-RS" sz="8000" dirty="0">
              <a:latin typeface="Times New Roman" panose="02020603050405020304" pitchFamily="18" charset="0"/>
              <a:cs typeface="Times New Roman" panose="02020603050405020304" pitchFamily="18" charset="0"/>
            </a:endParaRPr>
          </a:p>
          <a:p>
            <a:pPr marL="0" indent="0" algn="just">
              <a:lnSpc>
                <a:spcPct val="120000"/>
              </a:lnSpc>
              <a:buNone/>
            </a:pPr>
            <a:endParaRPr lang="sr-Latn-RS" sz="8000" dirty="0" smtClean="0">
              <a:latin typeface="Times New Roman" panose="02020603050405020304" pitchFamily="18" charset="0"/>
              <a:cs typeface="Times New Roman" panose="02020603050405020304" pitchFamily="18" charset="0"/>
            </a:endParaRPr>
          </a:p>
          <a:p>
            <a:pPr marL="0" indent="0" algn="just">
              <a:lnSpc>
                <a:spcPct val="120000"/>
              </a:lnSpc>
              <a:buNone/>
            </a:pPr>
            <a:endParaRPr lang="sr-Latn-RS" sz="8000" dirty="0">
              <a:latin typeface="Times New Roman" panose="02020603050405020304" pitchFamily="18" charset="0"/>
              <a:cs typeface="Times New Roman" panose="02020603050405020304" pitchFamily="18" charset="0"/>
            </a:endParaRPr>
          </a:p>
          <a:p>
            <a:pPr marL="0" indent="0" algn="just">
              <a:lnSpc>
                <a:spcPct val="120000"/>
              </a:lnSpc>
              <a:buNone/>
            </a:pPr>
            <a:endParaRPr lang="sr-Latn-RS" sz="8000" dirty="0">
              <a:latin typeface="Times New Roman" panose="02020603050405020304" pitchFamily="18" charset="0"/>
              <a:cs typeface="Times New Roman" panose="02020603050405020304" pitchFamily="18" charset="0"/>
            </a:endParaRPr>
          </a:p>
          <a:p>
            <a:pPr marL="0" indent="0" algn="ctr">
              <a:lnSpc>
                <a:spcPct val="120000"/>
              </a:lnSpc>
              <a:buNone/>
            </a:pPr>
            <a:endParaRPr lang="sr-Latn-RS" sz="8000" b="1" dirty="0" smtClean="0">
              <a:latin typeface="Times New Roman" panose="02020603050405020304" pitchFamily="18" charset="0"/>
              <a:cs typeface="Times New Roman" panose="02020603050405020304" pitchFamily="18" charset="0"/>
            </a:endParaRPr>
          </a:p>
          <a:p>
            <a:pPr marL="0" indent="0" algn="ctr">
              <a:lnSpc>
                <a:spcPct val="120000"/>
              </a:lnSpc>
              <a:buNone/>
            </a:pPr>
            <a:r>
              <a:rPr lang="en-GB" sz="8000" b="1" dirty="0">
                <a:latin typeface="Times New Roman" panose="02020603050405020304" pitchFamily="18" charset="0"/>
                <a:cs typeface="Times New Roman" panose="02020603050405020304" pitchFamily="18" charset="0"/>
              </a:rPr>
              <a:t>Figure 6.</a:t>
            </a:r>
            <a:r>
              <a:rPr lang="en-GB" sz="8000" dirty="0">
                <a:latin typeface="Times New Roman" panose="02020603050405020304" pitchFamily="18" charset="0"/>
                <a:cs typeface="Times New Roman" panose="02020603050405020304" pitchFamily="18" charset="0"/>
              </a:rPr>
              <a:t> Control radiograph on the eighth postoperative day</a:t>
            </a:r>
            <a:endParaRPr lang="sr-Latn-RS" sz="8000" dirty="0" smtClean="0">
              <a:latin typeface="Times New Roman" panose="02020603050405020304" pitchFamily="18" charset="0"/>
              <a:cs typeface="Times New Roman" panose="02020603050405020304" pitchFamily="18" charset="0"/>
            </a:endParaRPr>
          </a:p>
          <a:p>
            <a:pPr marL="0" indent="0" algn="ctr">
              <a:lnSpc>
                <a:spcPct val="120000"/>
              </a:lnSpc>
              <a:buNone/>
            </a:pPr>
            <a:r>
              <a:rPr lang="sr-Latn-RS" sz="8000" b="1" dirty="0" smtClean="0">
                <a:latin typeface="Times New Roman" panose="02020603050405020304" pitchFamily="18" charset="0"/>
                <a:cs typeface="Times New Roman" panose="02020603050405020304" pitchFamily="18" charset="0"/>
              </a:rPr>
              <a:t>CONCLUSION</a:t>
            </a:r>
            <a:endParaRPr lang="en-GB" sz="8000" b="1" dirty="0">
              <a:latin typeface="Times New Roman" panose="02020603050405020304" pitchFamily="18" charset="0"/>
              <a:cs typeface="Times New Roman" panose="02020603050405020304" pitchFamily="18" charset="0"/>
            </a:endParaRPr>
          </a:p>
          <a:p>
            <a:pPr marL="0" indent="0" algn="just">
              <a:lnSpc>
                <a:spcPct val="120000"/>
              </a:lnSpc>
              <a:buNone/>
            </a:pPr>
            <a:r>
              <a:rPr lang="en-GB" sz="8000" dirty="0">
                <a:latin typeface="Times New Roman" panose="02020603050405020304" pitchFamily="18" charset="0"/>
                <a:cs typeface="Times New Roman" panose="02020603050405020304" pitchFamily="18" charset="0"/>
              </a:rPr>
              <a:t>This case showed that even small lesions of the trachea can cause massive </a:t>
            </a:r>
            <a:r>
              <a:rPr lang="en-GB" sz="8000" dirty="0" err="1">
                <a:latin typeface="Times New Roman" panose="02020603050405020304" pitchFamily="18" charset="0"/>
                <a:cs typeface="Times New Roman" panose="02020603050405020304" pitchFamily="18" charset="0"/>
              </a:rPr>
              <a:t>pneumomediastinum</a:t>
            </a:r>
            <a:r>
              <a:rPr lang="en-GB" sz="8000" dirty="0">
                <a:latin typeface="Times New Roman" panose="02020603050405020304" pitchFamily="18" charset="0"/>
                <a:cs typeface="Times New Roman" panose="02020603050405020304" pitchFamily="18" charset="0"/>
              </a:rPr>
              <a:t>, and can be complicated by potentially life-threatening complications. Treatment of post-intubation lesions of the trachea can be conservative for lesions smaller than 3 cm and surgical depending on the size and location of the lesion. We have shown that tracheal lesions at the level of the upper thoracic aperture can be treated with a minimally invasive technique such as </a:t>
            </a:r>
            <a:r>
              <a:rPr lang="en-GB" sz="8000" dirty="0" err="1">
                <a:latin typeface="Times New Roman" panose="02020603050405020304" pitchFamily="18" charset="0"/>
                <a:cs typeface="Times New Roman" panose="02020603050405020304" pitchFamily="18" charset="0"/>
              </a:rPr>
              <a:t>uniportal</a:t>
            </a:r>
            <a:r>
              <a:rPr lang="en-GB" sz="8000" dirty="0">
                <a:latin typeface="Times New Roman" panose="02020603050405020304" pitchFamily="18" charset="0"/>
                <a:cs typeface="Times New Roman" panose="02020603050405020304" pitchFamily="18" charset="0"/>
              </a:rPr>
              <a:t> VATS with the aim of preventing potentially threatening </a:t>
            </a:r>
            <a:r>
              <a:rPr lang="en-GB" sz="8000" dirty="0" smtClean="0">
                <a:latin typeface="Times New Roman" panose="02020603050405020304" pitchFamily="18" charset="0"/>
                <a:cs typeface="Times New Roman" panose="02020603050405020304" pitchFamily="18" charset="0"/>
              </a:rPr>
              <a:t>complication</a:t>
            </a:r>
            <a:r>
              <a:rPr lang="sr-Latn-RS" sz="8000" dirty="0" smtClean="0">
                <a:latin typeface="Times New Roman" panose="02020603050405020304" pitchFamily="18" charset="0"/>
                <a:cs typeface="Times New Roman" panose="02020603050405020304" pitchFamily="18" charset="0"/>
              </a:rPr>
              <a:t>.</a:t>
            </a:r>
          </a:p>
          <a:p>
            <a:pPr marL="0" indent="0" algn="just">
              <a:lnSpc>
                <a:spcPct val="120000"/>
              </a:lnSpc>
              <a:buNone/>
            </a:pPr>
            <a:r>
              <a:rPr lang="en-GB" sz="8000" dirty="0" smtClean="0">
                <a:latin typeface="Times New Roman" panose="02020603050405020304" pitchFamily="18" charset="0"/>
                <a:cs typeface="Times New Roman" panose="02020603050405020304" pitchFamily="18" charset="0"/>
              </a:rPr>
              <a:t>LITERATU</a:t>
            </a:r>
            <a:r>
              <a:rPr lang="sr-Latn-RS" sz="8000" dirty="0" smtClean="0">
                <a:latin typeface="Times New Roman" panose="02020603050405020304" pitchFamily="18" charset="0"/>
                <a:cs typeface="Times New Roman" panose="02020603050405020304" pitchFamily="18" charset="0"/>
              </a:rPr>
              <a:t>RE</a:t>
            </a:r>
            <a:endParaRPr lang="sr-Latn-RS" sz="1200" dirty="0" smtClean="0"/>
          </a:p>
          <a:p>
            <a:pPr marL="0" indent="0" algn="just">
              <a:lnSpc>
                <a:spcPct val="120000"/>
              </a:lnSpc>
              <a:buNone/>
            </a:pPr>
            <a:r>
              <a:rPr lang="en-GB" sz="5000" dirty="0" smtClean="0">
                <a:latin typeface="Times New Roman" panose="02020603050405020304" pitchFamily="18" charset="0"/>
                <a:cs typeface="Times New Roman" panose="02020603050405020304" pitchFamily="18" charset="0"/>
              </a:rPr>
              <a:t>[1]</a:t>
            </a:r>
            <a:r>
              <a:rPr lang="en-GB" sz="5000" dirty="0" err="1" smtClean="0">
                <a:latin typeface="Times New Roman" panose="02020603050405020304" pitchFamily="18" charset="0"/>
                <a:cs typeface="Times New Roman" panose="02020603050405020304" pitchFamily="18" charset="0"/>
              </a:rPr>
              <a:t>Maxeiner</a:t>
            </a:r>
            <a:r>
              <a:rPr lang="en-GB" sz="5000" dirty="0" smtClean="0">
                <a:latin typeface="Times New Roman" panose="02020603050405020304" pitchFamily="18" charset="0"/>
                <a:cs typeface="Times New Roman" panose="02020603050405020304" pitchFamily="18" charset="0"/>
              </a:rPr>
              <a:t> </a:t>
            </a:r>
            <a:r>
              <a:rPr lang="en-GB" sz="5000" dirty="0">
                <a:latin typeface="Times New Roman" panose="02020603050405020304" pitchFamily="18" charset="0"/>
                <a:cs typeface="Times New Roman" panose="02020603050405020304" pitchFamily="18" charset="0"/>
              </a:rPr>
              <a:t>H. </a:t>
            </a:r>
            <a:r>
              <a:rPr lang="en-GB" sz="5000" dirty="0" err="1">
                <a:latin typeface="Times New Roman" panose="02020603050405020304" pitchFamily="18" charset="0"/>
                <a:cs typeface="Times New Roman" panose="02020603050405020304" pitchFamily="18" charset="0"/>
              </a:rPr>
              <a:t>Weichteilverletzungen</a:t>
            </a:r>
            <a:r>
              <a:rPr lang="en-GB" sz="5000" dirty="0">
                <a:latin typeface="Times New Roman" panose="02020603050405020304" pitchFamily="18" charset="0"/>
                <a:cs typeface="Times New Roman" panose="02020603050405020304" pitchFamily="18" charset="0"/>
              </a:rPr>
              <a:t> an </a:t>
            </a:r>
            <a:r>
              <a:rPr lang="en-GB" sz="5000" dirty="0" err="1">
                <a:latin typeface="Times New Roman" panose="02020603050405020304" pitchFamily="18" charset="0"/>
                <a:cs typeface="Times New Roman" panose="02020603050405020304" pitchFamily="18" charset="0"/>
              </a:rPr>
              <a:t>kehlkopf</a:t>
            </a:r>
            <a:r>
              <a:rPr lang="en-GB" sz="5000" dirty="0">
                <a:latin typeface="Times New Roman" panose="02020603050405020304" pitchFamily="18" charset="0"/>
                <a:cs typeface="Times New Roman" panose="02020603050405020304" pitchFamily="18" charset="0"/>
              </a:rPr>
              <a:t> </a:t>
            </a:r>
            <a:r>
              <a:rPr lang="en-GB" sz="5000" dirty="0" err="1">
                <a:latin typeface="Times New Roman" panose="02020603050405020304" pitchFamily="18" charset="0"/>
                <a:cs typeface="Times New Roman" panose="02020603050405020304" pitchFamily="18" charset="0"/>
              </a:rPr>
              <a:t>bei</a:t>
            </a:r>
            <a:r>
              <a:rPr lang="en-GB" sz="5000" dirty="0">
                <a:latin typeface="Times New Roman" panose="02020603050405020304" pitchFamily="18" charset="0"/>
                <a:cs typeface="Times New Roman" panose="02020603050405020304" pitchFamily="18" charset="0"/>
              </a:rPr>
              <a:t> </a:t>
            </a:r>
            <a:r>
              <a:rPr lang="en-GB" sz="5000" dirty="0" err="1">
                <a:latin typeface="Times New Roman" panose="02020603050405020304" pitchFamily="18" charset="0"/>
                <a:cs typeface="Times New Roman" panose="02020603050405020304" pitchFamily="18" charset="0"/>
              </a:rPr>
              <a:t>notfallmaessiger</a:t>
            </a:r>
            <a:r>
              <a:rPr lang="en-GB" sz="5000" dirty="0">
                <a:latin typeface="Times New Roman" panose="02020603050405020304" pitchFamily="18" charset="0"/>
                <a:cs typeface="Times New Roman" panose="02020603050405020304" pitchFamily="18" charset="0"/>
              </a:rPr>
              <a:t> </a:t>
            </a:r>
            <a:r>
              <a:rPr lang="en-GB" sz="5000" dirty="0" err="1">
                <a:latin typeface="Times New Roman" panose="02020603050405020304" pitchFamily="18" charset="0"/>
                <a:cs typeface="Times New Roman" panose="02020603050405020304" pitchFamily="18" charset="0"/>
              </a:rPr>
              <a:t>intubation,Anaesth</a:t>
            </a:r>
            <a:r>
              <a:rPr lang="en-GB" sz="5000" dirty="0">
                <a:latin typeface="Times New Roman" panose="02020603050405020304" pitchFamily="18" charset="0"/>
                <a:cs typeface="Times New Roman" panose="02020603050405020304" pitchFamily="18" charset="0"/>
              </a:rPr>
              <a:t> </a:t>
            </a:r>
            <a:r>
              <a:rPr lang="en-GB" sz="5000" dirty="0" err="1">
                <a:latin typeface="Times New Roman" panose="02020603050405020304" pitchFamily="18" charset="0"/>
                <a:cs typeface="Times New Roman" panose="02020603050405020304" pitchFamily="18" charset="0"/>
              </a:rPr>
              <a:t>Intensivmed</a:t>
            </a:r>
            <a:r>
              <a:rPr lang="en-GB" sz="5000" dirty="0">
                <a:latin typeface="Times New Roman" panose="02020603050405020304" pitchFamily="18" charset="0"/>
                <a:cs typeface="Times New Roman" panose="02020603050405020304" pitchFamily="18" charset="0"/>
              </a:rPr>
              <a:t>, 1988, vol. 29 (pg. 42-49) [in German</a:t>
            </a:r>
            <a:r>
              <a:rPr lang="en-GB" sz="5000" dirty="0" smtClean="0">
                <a:latin typeface="Times New Roman" panose="02020603050405020304" pitchFamily="18" charset="0"/>
                <a:cs typeface="Times New Roman" panose="02020603050405020304" pitchFamily="18" charset="0"/>
              </a:rPr>
              <a:t>]</a:t>
            </a:r>
            <a:r>
              <a:rPr lang="sr-Latn-RS" sz="5000" dirty="0">
                <a:latin typeface="Times New Roman" panose="02020603050405020304" pitchFamily="18" charset="0"/>
                <a:cs typeface="Times New Roman" panose="02020603050405020304" pitchFamily="18" charset="0"/>
              </a:rPr>
              <a:t> </a:t>
            </a:r>
            <a:r>
              <a:rPr lang="sr-Latn-RS" sz="5000" dirty="0" smtClean="0">
                <a:latin typeface="Times New Roman" panose="02020603050405020304" pitchFamily="18" charset="0"/>
                <a:cs typeface="Times New Roman" panose="02020603050405020304" pitchFamily="18" charset="0"/>
              </a:rPr>
              <a:t>                                                                                                                                                                                                                                                                          </a:t>
            </a:r>
            <a:r>
              <a:rPr lang="en-GB" sz="5000" dirty="0" smtClean="0">
                <a:latin typeface="Times New Roman" panose="02020603050405020304" pitchFamily="18" charset="0"/>
                <a:cs typeface="Times New Roman" panose="02020603050405020304" pitchFamily="18" charset="0"/>
              </a:rPr>
              <a:t>[2]</a:t>
            </a:r>
            <a:r>
              <a:rPr lang="en-GB" sz="5000" dirty="0" err="1" smtClean="0">
                <a:latin typeface="Times New Roman" panose="02020603050405020304" pitchFamily="18" charset="0"/>
                <a:cs typeface="Times New Roman" panose="02020603050405020304" pitchFamily="18" charset="0"/>
              </a:rPr>
              <a:t>Borasio</a:t>
            </a:r>
            <a:r>
              <a:rPr lang="en-GB" sz="5000" dirty="0" smtClean="0">
                <a:latin typeface="Times New Roman" panose="02020603050405020304" pitchFamily="18" charset="0"/>
                <a:cs typeface="Times New Roman" panose="02020603050405020304" pitchFamily="18" charset="0"/>
              </a:rPr>
              <a:t> </a:t>
            </a:r>
            <a:r>
              <a:rPr lang="en-GB" sz="5000" dirty="0">
                <a:latin typeface="Times New Roman" panose="02020603050405020304" pitchFamily="18" charset="0"/>
                <a:cs typeface="Times New Roman" panose="02020603050405020304" pitchFamily="18" charset="0"/>
              </a:rPr>
              <a:t>P.,  </a:t>
            </a:r>
            <a:r>
              <a:rPr lang="en-GB" sz="5000" dirty="0" err="1">
                <a:latin typeface="Times New Roman" panose="02020603050405020304" pitchFamily="18" charset="0"/>
                <a:cs typeface="Times New Roman" panose="02020603050405020304" pitchFamily="18" charset="0"/>
              </a:rPr>
              <a:t>Ardissone</a:t>
            </a:r>
            <a:r>
              <a:rPr lang="en-GB" sz="5000" dirty="0">
                <a:latin typeface="Times New Roman" panose="02020603050405020304" pitchFamily="18" charset="0"/>
                <a:cs typeface="Times New Roman" panose="02020603050405020304" pitchFamily="18" charset="0"/>
              </a:rPr>
              <a:t> F., </a:t>
            </a:r>
            <a:r>
              <a:rPr lang="en-GB" sz="5000" dirty="0" err="1">
                <a:latin typeface="Times New Roman" panose="02020603050405020304" pitchFamily="18" charset="0"/>
                <a:cs typeface="Times New Roman" panose="02020603050405020304" pitchFamily="18" charset="0"/>
              </a:rPr>
              <a:t>Chiampo</a:t>
            </a:r>
            <a:r>
              <a:rPr lang="en-GB" sz="5000" dirty="0">
                <a:latin typeface="Times New Roman" panose="02020603050405020304" pitchFamily="18" charset="0"/>
                <a:cs typeface="Times New Roman" panose="02020603050405020304" pitchFamily="18" charset="0"/>
              </a:rPr>
              <a:t> G.. Post-intubation tracheal rupture. A report on ten cases, </a:t>
            </a:r>
            <a:r>
              <a:rPr lang="en-GB" sz="5000" dirty="0" err="1">
                <a:latin typeface="Times New Roman" panose="02020603050405020304" pitchFamily="18" charset="0"/>
                <a:cs typeface="Times New Roman" panose="02020603050405020304" pitchFamily="18" charset="0"/>
              </a:rPr>
              <a:t>Eur</a:t>
            </a:r>
            <a:r>
              <a:rPr lang="en-GB" sz="5000" dirty="0">
                <a:latin typeface="Times New Roman" panose="02020603050405020304" pitchFamily="18" charset="0"/>
                <a:cs typeface="Times New Roman" panose="02020603050405020304" pitchFamily="18" charset="0"/>
              </a:rPr>
              <a:t> J </a:t>
            </a:r>
            <a:r>
              <a:rPr lang="en-GB" sz="5000" dirty="0" err="1">
                <a:latin typeface="Times New Roman" panose="02020603050405020304" pitchFamily="18" charset="0"/>
                <a:cs typeface="Times New Roman" panose="02020603050405020304" pitchFamily="18" charset="0"/>
              </a:rPr>
              <a:t>Cardiothorac</a:t>
            </a:r>
            <a:r>
              <a:rPr lang="en-GB" sz="5000" dirty="0">
                <a:latin typeface="Times New Roman" panose="02020603050405020304" pitchFamily="18" charset="0"/>
                <a:cs typeface="Times New Roman" panose="02020603050405020304" pitchFamily="18" charset="0"/>
              </a:rPr>
              <a:t> </a:t>
            </a:r>
            <a:r>
              <a:rPr lang="en-GB" sz="5000" dirty="0" err="1">
                <a:latin typeface="Times New Roman" panose="02020603050405020304" pitchFamily="18" charset="0"/>
                <a:cs typeface="Times New Roman" panose="02020603050405020304" pitchFamily="18" charset="0"/>
              </a:rPr>
              <a:t>Surg</a:t>
            </a:r>
            <a:r>
              <a:rPr lang="en-GB" sz="5000" dirty="0">
                <a:latin typeface="Times New Roman" panose="02020603050405020304" pitchFamily="18" charset="0"/>
                <a:cs typeface="Times New Roman" panose="02020603050405020304" pitchFamily="18" charset="0"/>
              </a:rPr>
              <a:t>, 1997, vol. 12(pg. 98-100</a:t>
            </a:r>
            <a:r>
              <a:rPr lang="en-GB" sz="5000" dirty="0" smtClean="0">
                <a:latin typeface="Times New Roman" panose="02020603050405020304" pitchFamily="18" charset="0"/>
                <a:cs typeface="Times New Roman" panose="02020603050405020304" pitchFamily="18" charset="0"/>
              </a:rPr>
              <a:t>)</a:t>
            </a:r>
            <a:r>
              <a:rPr lang="sr-Latn-RS" sz="5000" dirty="0" smtClean="0">
                <a:latin typeface="Times New Roman" panose="02020603050405020304" pitchFamily="18" charset="0"/>
                <a:cs typeface="Times New Roman" panose="02020603050405020304" pitchFamily="18" charset="0"/>
              </a:rPr>
              <a:t>                                                                                                                                                                                                                                                                        </a:t>
            </a:r>
            <a:r>
              <a:rPr lang="en-GB" sz="5000" dirty="0" smtClean="0">
                <a:latin typeface="Times New Roman" panose="02020603050405020304" pitchFamily="18" charset="0"/>
                <a:cs typeface="Times New Roman" panose="02020603050405020304" pitchFamily="18" charset="0"/>
              </a:rPr>
              <a:t>[</a:t>
            </a:r>
            <a:r>
              <a:rPr lang="en-GB" sz="5000" dirty="0">
                <a:latin typeface="Times New Roman" panose="02020603050405020304" pitchFamily="18" charset="0"/>
                <a:cs typeface="Times New Roman" panose="02020603050405020304" pitchFamily="18" charset="0"/>
              </a:rPr>
              <a:t>3]</a:t>
            </a:r>
            <a:r>
              <a:rPr lang="en-GB" sz="5000" dirty="0" err="1">
                <a:latin typeface="Times New Roman" panose="02020603050405020304" pitchFamily="18" charset="0"/>
                <a:cs typeface="Times New Roman" panose="02020603050405020304" pitchFamily="18" charset="0"/>
              </a:rPr>
              <a:t>Personne</a:t>
            </a:r>
            <a:r>
              <a:rPr lang="en-GB" sz="5000" dirty="0">
                <a:latin typeface="Times New Roman" panose="02020603050405020304" pitchFamily="18" charset="0"/>
                <a:cs typeface="Times New Roman" panose="02020603050405020304" pitchFamily="18" charset="0"/>
              </a:rPr>
              <a:t> C., </a:t>
            </a:r>
            <a:r>
              <a:rPr lang="en-GB" sz="5000" dirty="0" err="1">
                <a:latin typeface="Times New Roman" panose="02020603050405020304" pitchFamily="18" charset="0"/>
                <a:cs typeface="Times New Roman" panose="02020603050405020304" pitchFamily="18" charset="0"/>
              </a:rPr>
              <a:t>Kleinmann</a:t>
            </a:r>
            <a:r>
              <a:rPr lang="en-GB" sz="5000" dirty="0">
                <a:latin typeface="Times New Roman" panose="02020603050405020304" pitchFamily="18" charset="0"/>
                <a:cs typeface="Times New Roman" panose="02020603050405020304" pitchFamily="18" charset="0"/>
              </a:rPr>
              <a:t> P., Bisson A., </a:t>
            </a:r>
            <a:r>
              <a:rPr lang="en-GB" sz="5000" dirty="0" err="1">
                <a:latin typeface="Times New Roman" panose="02020603050405020304" pitchFamily="18" charset="0"/>
                <a:cs typeface="Times New Roman" panose="02020603050405020304" pitchFamily="18" charset="0"/>
              </a:rPr>
              <a:t>Toty</a:t>
            </a:r>
            <a:r>
              <a:rPr lang="en-GB" sz="5000" dirty="0">
                <a:latin typeface="Times New Roman" panose="02020603050405020304" pitchFamily="18" charset="0"/>
                <a:cs typeface="Times New Roman" panose="02020603050405020304" pitchFamily="18" charset="0"/>
              </a:rPr>
              <a:t> L.. Tracheobronchial tears caused by </a:t>
            </a:r>
            <a:r>
              <a:rPr lang="en-GB" sz="5000" dirty="0" err="1">
                <a:latin typeface="Times New Roman" panose="02020603050405020304" pitchFamily="18" charset="0"/>
                <a:cs typeface="Times New Roman" panose="02020603050405020304" pitchFamily="18" charset="0"/>
              </a:rPr>
              <a:t>Carlens</a:t>
            </a:r>
            <a:r>
              <a:rPr lang="en-GB" sz="5000" dirty="0">
                <a:latin typeface="Times New Roman" panose="02020603050405020304" pitchFamily="18" charset="0"/>
                <a:cs typeface="Times New Roman" panose="02020603050405020304" pitchFamily="18" charset="0"/>
              </a:rPr>
              <a:t>’ tube, Ann </a:t>
            </a:r>
            <a:r>
              <a:rPr lang="en-GB" sz="5000" dirty="0" err="1">
                <a:latin typeface="Times New Roman" panose="02020603050405020304" pitchFamily="18" charset="0"/>
                <a:cs typeface="Times New Roman" panose="02020603050405020304" pitchFamily="18" charset="0"/>
              </a:rPr>
              <a:t>Chir</a:t>
            </a:r>
            <a:r>
              <a:rPr lang="en-GB" sz="5000" dirty="0">
                <a:latin typeface="Times New Roman" panose="02020603050405020304" pitchFamily="18" charset="0"/>
                <a:cs typeface="Times New Roman" panose="02020603050405020304" pitchFamily="18" charset="0"/>
              </a:rPr>
              <a:t>, 1987, vol. 41(pg. 494-497) [in French</a:t>
            </a:r>
            <a:r>
              <a:rPr lang="en-GB" sz="5000" dirty="0" smtClean="0">
                <a:latin typeface="Times New Roman" panose="02020603050405020304" pitchFamily="18" charset="0"/>
                <a:cs typeface="Times New Roman" panose="02020603050405020304" pitchFamily="18" charset="0"/>
              </a:rPr>
              <a:t>]</a:t>
            </a:r>
            <a:r>
              <a:rPr lang="sr-Latn-RS" sz="5000" dirty="0" smtClean="0">
                <a:latin typeface="Times New Roman" panose="02020603050405020304" pitchFamily="18" charset="0"/>
                <a:cs typeface="Times New Roman" panose="02020603050405020304" pitchFamily="18" charset="0"/>
              </a:rPr>
              <a:t>                                                                                                                                                                                                                                                                       </a:t>
            </a:r>
            <a:r>
              <a:rPr lang="en-GB" sz="5000" dirty="0" smtClean="0">
                <a:latin typeface="Times New Roman" panose="02020603050405020304" pitchFamily="18" charset="0"/>
                <a:cs typeface="Times New Roman" panose="02020603050405020304" pitchFamily="18" charset="0"/>
              </a:rPr>
              <a:t>[</a:t>
            </a:r>
            <a:r>
              <a:rPr lang="en-GB" sz="5000" dirty="0">
                <a:latin typeface="Times New Roman" panose="02020603050405020304" pitchFamily="18" charset="0"/>
                <a:cs typeface="Times New Roman" panose="02020603050405020304" pitchFamily="18" charset="0"/>
              </a:rPr>
              <a:t>4]</a:t>
            </a:r>
            <a:r>
              <a:rPr lang="en-GB" sz="5000" dirty="0" err="1">
                <a:latin typeface="Times New Roman" panose="02020603050405020304" pitchFamily="18" charset="0"/>
                <a:cs typeface="Times New Roman" panose="02020603050405020304" pitchFamily="18" charset="0"/>
              </a:rPr>
              <a:t>Spaggiari</a:t>
            </a:r>
            <a:r>
              <a:rPr lang="en-GB" sz="5000" dirty="0">
                <a:latin typeface="Times New Roman" panose="02020603050405020304" pitchFamily="18" charset="0"/>
                <a:cs typeface="Times New Roman" panose="02020603050405020304" pitchFamily="18" charset="0"/>
              </a:rPr>
              <a:t> L., </a:t>
            </a:r>
            <a:r>
              <a:rPr lang="en-GB" sz="5000" dirty="0" err="1">
                <a:latin typeface="Times New Roman" panose="02020603050405020304" pitchFamily="18" charset="0"/>
                <a:cs typeface="Times New Roman" panose="02020603050405020304" pitchFamily="18" charset="0"/>
              </a:rPr>
              <a:t>Rusca</a:t>
            </a:r>
            <a:r>
              <a:rPr lang="en-GB" sz="5000" dirty="0">
                <a:latin typeface="Times New Roman" panose="02020603050405020304" pitchFamily="18" charset="0"/>
                <a:cs typeface="Times New Roman" panose="02020603050405020304" pitchFamily="18" charset="0"/>
              </a:rPr>
              <a:t> M., </a:t>
            </a:r>
            <a:r>
              <a:rPr lang="en-GB" sz="5000" dirty="0" err="1">
                <a:latin typeface="Times New Roman" panose="02020603050405020304" pitchFamily="18" charset="0"/>
                <a:cs typeface="Times New Roman" panose="02020603050405020304" pitchFamily="18" charset="0"/>
              </a:rPr>
              <a:t>Carbognani</a:t>
            </a:r>
            <a:r>
              <a:rPr lang="en-GB" sz="5000" dirty="0">
                <a:latin typeface="Times New Roman" panose="02020603050405020304" pitchFamily="18" charset="0"/>
                <a:cs typeface="Times New Roman" panose="02020603050405020304" pitchFamily="18" charset="0"/>
              </a:rPr>
              <a:t> P.,  </a:t>
            </a:r>
            <a:r>
              <a:rPr lang="en-GB" sz="5000" dirty="0" err="1">
                <a:latin typeface="Times New Roman" panose="02020603050405020304" pitchFamily="18" charset="0"/>
                <a:cs typeface="Times New Roman" panose="02020603050405020304" pitchFamily="18" charset="0"/>
              </a:rPr>
              <a:t>Solli</a:t>
            </a:r>
            <a:r>
              <a:rPr lang="en-GB" sz="5000" dirty="0">
                <a:latin typeface="Times New Roman" panose="02020603050405020304" pitchFamily="18" charset="0"/>
                <a:cs typeface="Times New Roman" panose="02020603050405020304" pitchFamily="18" charset="0"/>
              </a:rPr>
              <a:t> P.. Tracheobronchial laceration after double-lumen intubation for thoracic procedures, Ann </a:t>
            </a:r>
            <a:r>
              <a:rPr lang="en-GB" sz="5000" dirty="0" err="1">
                <a:latin typeface="Times New Roman" panose="02020603050405020304" pitchFamily="18" charset="0"/>
                <a:cs typeface="Times New Roman" panose="02020603050405020304" pitchFamily="18" charset="0"/>
              </a:rPr>
              <a:t>Thorac</a:t>
            </a:r>
            <a:r>
              <a:rPr lang="en-GB" sz="5000" dirty="0">
                <a:latin typeface="Times New Roman" panose="02020603050405020304" pitchFamily="18" charset="0"/>
                <a:cs typeface="Times New Roman" panose="02020603050405020304" pitchFamily="18" charset="0"/>
              </a:rPr>
              <a:t> </a:t>
            </a:r>
            <a:r>
              <a:rPr lang="en-GB" sz="5000" dirty="0" err="1">
                <a:latin typeface="Times New Roman" panose="02020603050405020304" pitchFamily="18" charset="0"/>
                <a:cs typeface="Times New Roman" panose="02020603050405020304" pitchFamily="18" charset="0"/>
              </a:rPr>
              <a:t>Surg</a:t>
            </a:r>
            <a:r>
              <a:rPr lang="en-GB" sz="5000" dirty="0">
                <a:latin typeface="Times New Roman" panose="02020603050405020304" pitchFamily="18" charset="0"/>
                <a:cs typeface="Times New Roman" panose="02020603050405020304" pitchFamily="18" charset="0"/>
              </a:rPr>
              <a:t>, 1998, vol. 65(pg. 1837-1839</a:t>
            </a:r>
            <a:r>
              <a:rPr lang="en-GB" sz="5000" dirty="0" smtClean="0">
                <a:latin typeface="Times New Roman" panose="02020603050405020304" pitchFamily="18" charset="0"/>
                <a:cs typeface="Times New Roman" panose="02020603050405020304" pitchFamily="18" charset="0"/>
              </a:rPr>
              <a:t>)</a:t>
            </a:r>
            <a:r>
              <a:rPr lang="sr-Latn-RS" sz="5000" dirty="0" smtClean="0">
                <a:latin typeface="Times New Roman" panose="02020603050405020304" pitchFamily="18" charset="0"/>
                <a:cs typeface="Times New Roman" panose="02020603050405020304" pitchFamily="18" charset="0"/>
              </a:rPr>
              <a:t>                                                                                                                                                                                                                             </a:t>
            </a:r>
            <a:r>
              <a:rPr lang="en-GB" sz="5000" dirty="0" smtClean="0">
                <a:latin typeface="Times New Roman" panose="02020603050405020304" pitchFamily="18" charset="0"/>
                <a:cs typeface="Times New Roman" panose="02020603050405020304" pitchFamily="18" charset="0"/>
              </a:rPr>
              <a:t>[</a:t>
            </a:r>
            <a:r>
              <a:rPr lang="en-GB" sz="5000" dirty="0">
                <a:latin typeface="Times New Roman" panose="02020603050405020304" pitchFamily="18" charset="0"/>
                <a:cs typeface="Times New Roman" panose="02020603050405020304" pitchFamily="18" charset="0"/>
              </a:rPr>
              <a:t>5]</a:t>
            </a:r>
            <a:r>
              <a:rPr lang="en-GB" sz="5000" dirty="0" err="1">
                <a:latin typeface="Times New Roman" panose="02020603050405020304" pitchFamily="18" charset="0"/>
                <a:cs typeface="Times New Roman" panose="02020603050405020304" pitchFamily="18" charset="0"/>
              </a:rPr>
              <a:t>Massard</a:t>
            </a:r>
            <a:r>
              <a:rPr lang="en-GB" sz="5000" dirty="0">
                <a:latin typeface="Times New Roman" panose="02020603050405020304" pitchFamily="18" charset="0"/>
                <a:cs typeface="Times New Roman" panose="02020603050405020304" pitchFamily="18" charset="0"/>
              </a:rPr>
              <a:t> G., </a:t>
            </a:r>
            <a:r>
              <a:rPr lang="en-GB" sz="5000" dirty="0" err="1">
                <a:latin typeface="Times New Roman" panose="02020603050405020304" pitchFamily="18" charset="0"/>
                <a:cs typeface="Times New Roman" panose="02020603050405020304" pitchFamily="18" charset="0"/>
              </a:rPr>
              <a:t>Rougé</a:t>
            </a:r>
            <a:r>
              <a:rPr lang="en-GB" sz="5000" dirty="0">
                <a:latin typeface="Times New Roman" panose="02020603050405020304" pitchFamily="18" charset="0"/>
                <a:cs typeface="Times New Roman" panose="02020603050405020304" pitchFamily="18" charset="0"/>
              </a:rPr>
              <a:t> C., </a:t>
            </a:r>
            <a:r>
              <a:rPr lang="en-GB" sz="5000" dirty="0" err="1">
                <a:latin typeface="Times New Roman" panose="02020603050405020304" pitchFamily="18" charset="0"/>
                <a:cs typeface="Times New Roman" panose="02020603050405020304" pitchFamily="18" charset="0"/>
              </a:rPr>
              <a:t>Dabbagh</a:t>
            </a:r>
            <a:r>
              <a:rPr lang="en-GB" sz="5000" dirty="0">
                <a:latin typeface="Times New Roman" panose="02020603050405020304" pitchFamily="18" charset="0"/>
                <a:cs typeface="Times New Roman" panose="02020603050405020304" pitchFamily="18" charset="0"/>
              </a:rPr>
              <a:t> A., Kessler R., </a:t>
            </a:r>
            <a:r>
              <a:rPr lang="en-GB" sz="5000" dirty="0" err="1">
                <a:latin typeface="Times New Roman" panose="02020603050405020304" pitchFamily="18" charset="0"/>
                <a:cs typeface="Times New Roman" panose="02020603050405020304" pitchFamily="18" charset="0"/>
              </a:rPr>
              <a:t>HentzJ.G</a:t>
            </a:r>
            <a:r>
              <a:rPr lang="en-GB" sz="5000" dirty="0">
                <a:latin typeface="Times New Roman" panose="02020603050405020304" pitchFamily="18" charset="0"/>
                <a:cs typeface="Times New Roman" panose="02020603050405020304" pitchFamily="18" charset="0"/>
              </a:rPr>
              <a:t>., </a:t>
            </a:r>
            <a:r>
              <a:rPr lang="en-GB" sz="5000" dirty="0" err="1">
                <a:latin typeface="Times New Roman" panose="02020603050405020304" pitchFamily="18" charset="0"/>
                <a:cs typeface="Times New Roman" panose="02020603050405020304" pitchFamily="18" charset="0"/>
              </a:rPr>
              <a:t>Roeslin</a:t>
            </a:r>
            <a:r>
              <a:rPr lang="en-GB" sz="5000" dirty="0">
                <a:latin typeface="Times New Roman" panose="02020603050405020304" pitchFamily="18" charset="0"/>
                <a:cs typeface="Times New Roman" panose="02020603050405020304" pitchFamily="18" charset="0"/>
              </a:rPr>
              <a:t> N., </a:t>
            </a:r>
            <a:r>
              <a:rPr lang="en-GB" sz="5000" dirty="0" err="1">
                <a:latin typeface="Times New Roman" panose="02020603050405020304" pitchFamily="18" charset="0"/>
                <a:cs typeface="Times New Roman" panose="02020603050405020304" pitchFamily="18" charset="0"/>
              </a:rPr>
              <a:t>Wihlm</a:t>
            </a:r>
            <a:r>
              <a:rPr lang="en-GB" sz="5000" dirty="0">
                <a:latin typeface="Times New Roman" panose="02020603050405020304" pitchFamily="18" charset="0"/>
                <a:cs typeface="Times New Roman" panose="02020603050405020304" pitchFamily="18" charset="0"/>
              </a:rPr>
              <a:t> J.M., </a:t>
            </a:r>
            <a:r>
              <a:rPr lang="en-GB" sz="5000" dirty="0" err="1">
                <a:latin typeface="Times New Roman" panose="02020603050405020304" pitchFamily="18" charset="0"/>
                <a:cs typeface="Times New Roman" panose="02020603050405020304" pitchFamily="18" charset="0"/>
              </a:rPr>
              <a:t>Morand</a:t>
            </a:r>
            <a:r>
              <a:rPr lang="en-GB" sz="5000" dirty="0">
                <a:latin typeface="Times New Roman" panose="02020603050405020304" pitchFamily="18" charset="0"/>
                <a:cs typeface="Times New Roman" panose="02020603050405020304" pitchFamily="18" charset="0"/>
              </a:rPr>
              <a:t> </a:t>
            </a:r>
            <a:r>
              <a:rPr lang="en-GB" sz="5000" dirty="0" err="1">
                <a:latin typeface="Times New Roman" panose="02020603050405020304" pitchFamily="18" charset="0"/>
                <a:cs typeface="Times New Roman" panose="02020603050405020304" pitchFamily="18" charset="0"/>
              </a:rPr>
              <a:t>G..Tracheobronchial</a:t>
            </a:r>
            <a:r>
              <a:rPr lang="en-GB" sz="5000" dirty="0">
                <a:latin typeface="Times New Roman" panose="02020603050405020304" pitchFamily="18" charset="0"/>
                <a:cs typeface="Times New Roman" panose="02020603050405020304" pitchFamily="18" charset="0"/>
              </a:rPr>
              <a:t> lacerations after intubation and tracheostomy, Ann </a:t>
            </a:r>
            <a:r>
              <a:rPr lang="en-GB" sz="5000" dirty="0" err="1">
                <a:latin typeface="Times New Roman" panose="02020603050405020304" pitchFamily="18" charset="0"/>
                <a:cs typeface="Times New Roman" panose="02020603050405020304" pitchFamily="18" charset="0"/>
              </a:rPr>
              <a:t>Thorac</a:t>
            </a:r>
            <a:r>
              <a:rPr lang="en-GB" sz="5000" dirty="0">
                <a:latin typeface="Times New Roman" panose="02020603050405020304" pitchFamily="18" charset="0"/>
                <a:cs typeface="Times New Roman" panose="02020603050405020304" pitchFamily="18" charset="0"/>
              </a:rPr>
              <a:t> </a:t>
            </a:r>
            <a:r>
              <a:rPr lang="en-GB" sz="5000" dirty="0" err="1">
                <a:latin typeface="Times New Roman" panose="02020603050405020304" pitchFamily="18" charset="0"/>
                <a:cs typeface="Times New Roman" panose="02020603050405020304" pitchFamily="18" charset="0"/>
              </a:rPr>
              <a:t>Surg</a:t>
            </a:r>
            <a:r>
              <a:rPr lang="en-GB" sz="5000" dirty="0">
                <a:latin typeface="Times New Roman" panose="02020603050405020304" pitchFamily="18" charset="0"/>
                <a:cs typeface="Times New Roman" panose="02020603050405020304" pitchFamily="18" charset="0"/>
              </a:rPr>
              <a:t>, 1996, vol. 61(pg. 1483-1487</a:t>
            </a:r>
            <a:r>
              <a:rPr lang="en-GB" sz="5000" dirty="0" smtClean="0">
                <a:latin typeface="Times New Roman" panose="02020603050405020304" pitchFamily="18" charset="0"/>
                <a:cs typeface="Times New Roman" panose="02020603050405020304" pitchFamily="18" charset="0"/>
              </a:rPr>
              <a:t>)</a:t>
            </a:r>
            <a:r>
              <a:rPr lang="sr-Latn-RS" sz="5000" dirty="0" smtClean="0">
                <a:latin typeface="Times New Roman" panose="02020603050405020304" pitchFamily="18" charset="0"/>
                <a:cs typeface="Times New Roman" panose="02020603050405020304" pitchFamily="18" charset="0"/>
              </a:rPr>
              <a:t>                                                                                                                                                                                      </a:t>
            </a:r>
            <a:r>
              <a:rPr lang="en-GB" sz="5000" dirty="0" smtClean="0">
                <a:latin typeface="Times New Roman" panose="02020603050405020304" pitchFamily="18" charset="0"/>
                <a:cs typeface="Times New Roman" panose="02020603050405020304" pitchFamily="18" charset="0"/>
              </a:rPr>
              <a:t>[</a:t>
            </a:r>
            <a:r>
              <a:rPr lang="en-GB" sz="5000" dirty="0">
                <a:latin typeface="Times New Roman" panose="02020603050405020304" pitchFamily="18" charset="0"/>
                <a:cs typeface="Times New Roman" panose="02020603050405020304" pitchFamily="18" charset="0"/>
              </a:rPr>
              <a:t>6]Marty-</a:t>
            </a:r>
            <a:r>
              <a:rPr lang="en-GB" sz="5000" dirty="0" err="1">
                <a:latin typeface="Times New Roman" panose="02020603050405020304" pitchFamily="18" charset="0"/>
                <a:cs typeface="Times New Roman" panose="02020603050405020304" pitchFamily="18" charset="0"/>
              </a:rPr>
              <a:t>Ané</a:t>
            </a:r>
            <a:r>
              <a:rPr lang="en-GB" sz="5000" dirty="0">
                <a:latin typeface="Times New Roman" panose="02020603050405020304" pitchFamily="18" charset="0"/>
                <a:cs typeface="Times New Roman" panose="02020603050405020304" pitchFamily="18" charset="0"/>
              </a:rPr>
              <a:t> C.H., Picard E., </a:t>
            </a:r>
            <a:r>
              <a:rPr lang="en-GB" sz="5000" dirty="0" err="1">
                <a:latin typeface="Times New Roman" panose="02020603050405020304" pitchFamily="18" charset="0"/>
                <a:cs typeface="Times New Roman" panose="02020603050405020304" pitchFamily="18" charset="0"/>
              </a:rPr>
              <a:t>Jonquet</a:t>
            </a:r>
            <a:r>
              <a:rPr lang="en-GB" sz="5000" dirty="0">
                <a:latin typeface="Times New Roman" panose="02020603050405020304" pitchFamily="18" charset="0"/>
                <a:cs typeface="Times New Roman" panose="02020603050405020304" pitchFamily="18" charset="0"/>
              </a:rPr>
              <a:t> O., Mary H.. Membranous tracheal rupture after endotracheal intubation, Ann </a:t>
            </a:r>
            <a:r>
              <a:rPr lang="en-GB" sz="5000" dirty="0" err="1">
                <a:latin typeface="Times New Roman" panose="02020603050405020304" pitchFamily="18" charset="0"/>
                <a:cs typeface="Times New Roman" panose="02020603050405020304" pitchFamily="18" charset="0"/>
              </a:rPr>
              <a:t>Thorac</a:t>
            </a:r>
            <a:r>
              <a:rPr lang="en-GB" sz="5000" dirty="0">
                <a:latin typeface="Times New Roman" panose="02020603050405020304" pitchFamily="18" charset="0"/>
                <a:cs typeface="Times New Roman" panose="02020603050405020304" pitchFamily="18" charset="0"/>
              </a:rPr>
              <a:t> </a:t>
            </a:r>
            <a:r>
              <a:rPr lang="en-GB" sz="5000" dirty="0" err="1">
                <a:latin typeface="Times New Roman" panose="02020603050405020304" pitchFamily="18" charset="0"/>
                <a:cs typeface="Times New Roman" panose="02020603050405020304" pitchFamily="18" charset="0"/>
              </a:rPr>
              <a:t>Surg</a:t>
            </a:r>
            <a:r>
              <a:rPr lang="en-GB" sz="5000" dirty="0">
                <a:latin typeface="Times New Roman" panose="02020603050405020304" pitchFamily="18" charset="0"/>
                <a:cs typeface="Times New Roman" panose="02020603050405020304" pitchFamily="18" charset="0"/>
              </a:rPr>
              <a:t>, 1995, </a:t>
            </a:r>
            <a:r>
              <a:rPr lang="en-GB" sz="5000" dirty="0" smtClean="0">
                <a:latin typeface="Times New Roman" panose="02020603050405020304" pitchFamily="18" charset="0"/>
                <a:cs typeface="Times New Roman" panose="02020603050405020304" pitchFamily="18" charset="0"/>
              </a:rPr>
              <a:t>v</a:t>
            </a:r>
            <a:r>
              <a:rPr lang="sr-Latn-RS" sz="5000" dirty="0" smtClean="0">
                <a:latin typeface="Times New Roman" panose="02020603050405020304" pitchFamily="18" charset="0"/>
                <a:cs typeface="Times New Roman" panose="02020603050405020304" pitchFamily="18" charset="0"/>
              </a:rPr>
              <a:t>ol.60</a:t>
            </a:r>
            <a:r>
              <a:rPr lang="en-GB" sz="5000" dirty="0" smtClean="0">
                <a:latin typeface="Times New Roman" panose="02020603050405020304" pitchFamily="18" charset="0"/>
                <a:cs typeface="Times New Roman" panose="02020603050405020304" pitchFamily="18" charset="0"/>
              </a:rPr>
              <a:t>(pg</a:t>
            </a:r>
            <a:r>
              <a:rPr lang="en-GB" sz="5000" dirty="0">
                <a:latin typeface="Times New Roman" panose="02020603050405020304" pitchFamily="18" charset="0"/>
                <a:cs typeface="Times New Roman" panose="02020603050405020304" pitchFamily="18" charset="0"/>
              </a:rPr>
              <a:t>. 1367-1371</a:t>
            </a:r>
            <a:r>
              <a:rPr lang="en-GB" sz="5000" dirty="0" smtClean="0">
                <a:latin typeface="Times New Roman" panose="02020603050405020304" pitchFamily="18" charset="0"/>
                <a:cs typeface="Times New Roman" panose="02020603050405020304" pitchFamily="18" charset="0"/>
              </a:rPr>
              <a:t>)</a:t>
            </a:r>
            <a:r>
              <a:rPr lang="sr-Latn-RS" sz="5000" dirty="0" smtClean="0">
                <a:latin typeface="Times New Roman" panose="02020603050405020304" pitchFamily="18" charset="0"/>
                <a:cs typeface="Times New Roman" panose="02020603050405020304" pitchFamily="18" charset="0"/>
              </a:rPr>
              <a:t>                                                                                                                                                                                                                                        </a:t>
            </a:r>
            <a:r>
              <a:rPr lang="en-GB" sz="5000" dirty="0" smtClean="0">
                <a:latin typeface="Times New Roman" panose="02020603050405020304" pitchFamily="18" charset="0"/>
                <a:cs typeface="Times New Roman" panose="02020603050405020304" pitchFamily="18" charset="0"/>
              </a:rPr>
              <a:t>[</a:t>
            </a:r>
            <a:r>
              <a:rPr lang="en-GB" sz="5000" dirty="0">
                <a:latin typeface="Times New Roman" panose="02020603050405020304" pitchFamily="18" charset="0"/>
                <a:cs typeface="Times New Roman" panose="02020603050405020304" pitchFamily="18" charset="0"/>
              </a:rPr>
              <a:t>7]</a:t>
            </a:r>
            <a:r>
              <a:rPr lang="en-GB" sz="5000" dirty="0" err="1">
                <a:latin typeface="Times New Roman" panose="02020603050405020304" pitchFamily="18" charset="0"/>
                <a:cs typeface="Times New Roman" panose="02020603050405020304" pitchFamily="18" charset="0"/>
              </a:rPr>
              <a:t>Jougon</a:t>
            </a:r>
            <a:r>
              <a:rPr lang="en-GB" sz="5000" dirty="0">
                <a:latin typeface="Times New Roman" panose="02020603050405020304" pitchFamily="18" charset="0"/>
                <a:cs typeface="Times New Roman" panose="02020603050405020304" pitchFamily="18" charset="0"/>
              </a:rPr>
              <a:t> J., </a:t>
            </a:r>
            <a:r>
              <a:rPr lang="en-GB" sz="5000" dirty="0" err="1">
                <a:latin typeface="Times New Roman" panose="02020603050405020304" pitchFamily="18" charset="0"/>
                <a:cs typeface="Times New Roman" panose="02020603050405020304" pitchFamily="18" charset="0"/>
              </a:rPr>
              <a:t>Ballester</a:t>
            </a:r>
            <a:r>
              <a:rPr lang="en-GB" sz="5000" dirty="0">
                <a:latin typeface="Times New Roman" panose="02020603050405020304" pitchFamily="18" charset="0"/>
                <a:cs typeface="Times New Roman" panose="02020603050405020304" pitchFamily="18" charset="0"/>
              </a:rPr>
              <a:t> M., </a:t>
            </a:r>
            <a:r>
              <a:rPr lang="en-GB" sz="5000" dirty="0" err="1">
                <a:latin typeface="Times New Roman" panose="02020603050405020304" pitchFamily="18" charset="0"/>
                <a:cs typeface="Times New Roman" panose="02020603050405020304" pitchFamily="18" charset="0"/>
              </a:rPr>
              <a:t>Choukroun</a:t>
            </a:r>
            <a:r>
              <a:rPr lang="en-GB" sz="5000" dirty="0">
                <a:latin typeface="Times New Roman" panose="02020603050405020304" pitchFamily="18" charset="0"/>
                <a:cs typeface="Times New Roman" panose="02020603050405020304" pitchFamily="18" charset="0"/>
              </a:rPr>
              <a:t> E., </a:t>
            </a:r>
            <a:r>
              <a:rPr lang="en-GB" sz="5000" dirty="0" err="1">
                <a:latin typeface="Times New Roman" panose="02020603050405020304" pitchFamily="18" charset="0"/>
                <a:cs typeface="Times New Roman" panose="02020603050405020304" pitchFamily="18" charset="0"/>
              </a:rPr>
              <a:t>Dubrez</a:t>
            </a:r>
            <a:r>
              <a:rPr lang="en-GB" sz="5000" dirty="0">
                <a:latin typeface="Times New Roman" panose="02020603050405020304" pitchFamily="18" charset="0"/>
                <a:cs typeface="Times New Roman" panose="02020603050405020304" pitchFamily="18" charset="0"/>
              </a:rPr>
              <a:t> J., Reboul G.,</a:t>
            </a:r>
            <a:r>
              <a:rPr lang="en-GB" sz="5000" dirty="0" err="1">
                <a:latin typeface="Times New Roman" panose="02020603050405020304" pitchFamily="18" charset="0"/>
                <a:cs typeface="Times New Roman" panose="02020603050405020304" pitchFamily="18" charset="0"/>
              </a:rPr>
              <a:t>Velly</a:t>
            </a:r>
            <a:r>
              <a:rPr lang="en-GB" sz="5000" dirty="0">
                <a:latin typeface="Times New Roman" panose="02020603050405020304" pitchFamily="18" charset="0"/>
                <a:cs typeface="Times New Roman" panose="02020603050405020304" pitchFamily="18" charset="0"/>
              </a:rPr>
              <a:t> J.-F.. Conservative treatment for </a:t>
            </a:r>
            <a:r>
              <a:rPr lang="en-GB" sz="5000" dirty="0" err="1">
                <a:latin typeface="Times New Roman" panose="02020603050405020304" pitchFamily="18" charset="0"/>
                <a:cs typeface="Times New Roman" panose="02020603050405020304" pitchFamily="18" charset="0"/>
              </a:rPr>
              <a:t>postintubation</a:t>
            </a:r>
            <a:r>
              <a:rPr lang="en-GB" sz="5000" dirty="0">
                <a:latin typeface="Times New Roman" panose="02020603050405020304" pitchFamily="18" charset="0"/>
                <a:cs typeface="Times New Roman" panose="02020603050405020304" pitchFamily="18" charset="0"/>
              </a:rPr>
              <a:t> tracheobronchial rupture,   Ann </a:t>
            </a:r>
            <a:r>
              <a:rPr lang="en-GB" sz="5000" dirty="0" err="1">
                <a:latin typeface="Times New Roman" panose="02020603050405020304" pitchFamily="18" charset="0"/>
                <a:cs typeface="Times New Roman" panose="02020603050405020304" pitchFamily="18" charset="0"/>
              </a:rPr>
              <a:t>Thorac</a:t>
            </a:r>
            <a:r>
              <a:rPr lang="en-GB" sz="5000" dirty="0">
                <a:latin typeface="Times New Roman" panose="02020603050405020304" pitchFamily="18" charset="0"/>
                <a:cs typeface="Times New Roman" panose="02020603050405020304" pitchFamily="18" charset="0"/>
              </a:rPr>
              <a:t> </a:t>
            </a:r>
            <a:r>
              <a:rPr lang="en-GB" sz="5000" dirty="0" err="1">
                <a:latin typeface="Times New Roman" panose="02020603050405020304" pitchFamily="18" charset="0"/>
                <a:cs typeface="Times New Roman" panose="02020603050405020304" pitchFamily="18" charset="0"/>
              </a:rPr>
              <a:t>Surg</a:t>
            </a:r>
            <a:r>
              <a:rPr lang="en-GB" sz="5000" dirty="0">
                <a:latin typeface="Times New Roman" panose="02020603050405020304" pitchFamily="18" charset="0"/>
                <a:cs typeface="Times New Roman" panose="02020603050405020304" pitchFamily="18" charset="0"/>
              </a:rPr>
              <a:t>, 2000, vol. 69(pg. 216-220</a:t>
            </a:r>
            <a:r>
              <a:rPr lang="en-GB" sz="5000" dirty="0" smtClean="0">
                <a:latin typeface="Times New Roman" panose="02020603050405020304" pitchFamily="18" charset="0"/>
                <a:cs typeface="Times New Roman" panose="02020603050405020304" pitchFamily="18" charset="0"/>
              </a:rPr>
              <a:t>)</a:t>
            </a:r>
            <a:r>
              <a:rPr lang="sr-Latn-RS" sz="5000" dirty="0" smtClean="0">
                <a:latin typeface="Times New Roman" panose="02020603050405020304" pitchFamily="18" charset="0"/>
                <a:cs typeface="Times New Roman" panose="02020603050405020304" pitchFamily="18" charset="0"/>
              </a:rPr>
              <a:t>                                                                                                                                                                                        </a:t>
            </a:r>
            <a:r>
              <a:rPr lang="en-GB" sz="5000" dirty="0" smtClean="0">
                <a:latin typeface="Times New Roman" panose="02020603050405020304" pitchFamily="18" charset="0"/>
                <a:cs typeface="Times New Roman" panose="02020603050405020304" pitchFamily="18" charset="0"/>
              </a:rPr>
              <a:t>[</a:t>
            </a:r>
            <a:r>
              <a:rPr lang="en-GB" sz="5000" dirty="0">
                <a:latin typeface="Times New Roman" panose="02020603050405020304" pitchFamily="18" charset="0"/>
                <a:cs typeface="Times New Roman" panose="02020603050405020304" pitchFamily="18" charset="0"/>
              </a:rPr>
              <a:t>8]</a:t>
            </a:r>
            <a:r>
              <a:rPr lang="en-GB" sz="5000" dirty="0" err="1">
                <a:latin typeface="Times New Roman" panose="02020603050405020304" pitchFamily="18" charset="0"/>
                <a:cs typeface="Times New Roman" panose="02020603050405020304" pitchFamily="18" charset="0"/>
              </a:rPr>
              <a:t>Dienemann</a:t>
            </a:r>
            <a:r>
              <a:rPr lang="en-GB" sz="5000" dirty="0">
                <a:latin typeface="Times New Roman" panose="02020603050405020304" pitchFamily="18" charset="0"/>
                <a:cs typeface="Times New Roman" panose="02020603050405020304" pitchFamily="18" charset="0"/>
              </a:rPr>
              <a:t> H, Hoffmann H. Tracheobronchial injuries and fistulas, </a:t>
            </a:r>
            <a:r>
              <a:rPr lang="en-GB" sz="5000" dirty="0" err="1">
                <a:latin typeface="Times New Roman" panose="02020603050405020304" pitchFamily="18" charset="0"/>
                <a:cs typeface="Times New Roman" panose="02020603050405020304" pitchFamily="18" charset="0"/>
              </a:rPr>
              <a:t>Chirung</a:t>
            </a:r>
            <a:r>
              <a:rPr lang="en-GB" sz="5000" dirty="0">
                <a:latin typeface="Times New Roman" panose="02020603050405020304" pitchFamily="18" charset="0"/>
                <a:cs typeface="Times New Roman" panose="02020603050405020304" pitchFamily="18" charset="0"/>
              </a:rPr>
              <a:t>, 2001, vol. 72(pg. 1130-1136)                                                                        [9]</a:t>
            </a:r>
            <a:r>
              <a:rPr lang="en-GB" sz="5000" dirty="0" err="1">
                <a:latin typeface="Times New Roman" panose="02020603050405020304" pitchFamily="18" charset="0"/>
                <a:cs typeface="Times New Roman" panose="02020603050405020304" pitchFamily="18" charset="0"/>
              </a:rPr>
              <a:t>Tsunezuka</a:t>
            </a:r>
            <a:r>
              <a:rPr lang="en-GB" sz="5000" dirty="0">
                <a:latin typeface="Times New Roman" panose="02020603050405020304" pitchFamily="18" charset="0"/>
                <a:cs typeface="Times New Roman" panose="02020603050405020304" pitchFamily="18" charset="0"/>
              </a:rPr>
              <a:t> Y, Sato H, </a:t>
            </a:r>
            <a:r>
              <a:rPr lang="en-GB" sz="5000" dirty="0" err="1">
                <a:latin typeface="Times New Roman" panose="02020603050405020304" pitchFamily="18" charset="0"/>
                <a:cs typeface="Times New Roman" panose="02020603050405020304" pitchFamily="18" charset="0"/>
              </a:rPr>
              <a:t>Hiranuma</a:t>
            </a:r>
            <a:r>
              <a:rPr lang="en-GB" sz="5000" dirty="0">
                <a:latin typeface="Times New Roman" panose="02020603050405020304" pitchFamily="18" charset="0"/>
                <a:cs typeface="Times New Roman" panose="02020603050405020304" pitchFamily="18" charset="0"/>
              </a:rPr>
              <a:t> C, Ishikawa N, Oda M, Watanabe G. Spontaneous tracheal rupture associated with acquired </a:t>
            </a:r>
            <a:r>
              <a:rPr lang="en-GB" sz="5000" dirty="0" err="1">
                <a:latin typeface="Times New Roman" panose="02020603050405020304" pitchFamily="18" charset="0"/>
                <a:cs typeface="Times New Roman" panose="02020603050405020304" pitchFamily="18" charset="0"/>
              </a:rPr>
              <a:t>tracheobronchomalacia</a:t>
            </a:r>
            <a:r>
              <a:rPr lang="en-GB" sz="5000" dirty="0">
                <a:latin typeface="Times New Roman" panose="02020603050405020304" pitchFamily="18" charset="0"/>
                <a:cs typeface="Times New Roman" panose="02020603050405020304" pitchFamily="18" charset="0"/>
              </a:rPr>
              <a:t>, Ann </a:t>
            </a:r>
            <a:r>
              <a:rPr lang="en-GB" sz="5000" dirty="0" err="1">
                <a:latin typeface="Times New Roman" panose="02020603050405020304" pitchFamily="18" charset="0"/>
                <a:cs typeface="Times New Roman" panose="02020603050405020304" pitchFamily="18" charset="0"/>
              </a:rPr>
              <a:t>Thorac</a:t>
            </a:r>
            <a:r>
              <a:rPr lang="en-GB" sz="5000" dirty="0">
                <a:latin typeface="Times New Roman" panose="02020603050405020304" pitchFamily="18" charset="0"/>
                <a:cs typeface="Times New Roman" panose="02020603050405020304" pitchFamily="18" charset="0"/>
              </a:rPr>
              <a:t> </a:t>
            </a:r>
            <a:r>
              <a:rPr lang="en-GB" sz="5000" dirty="0" err="1">
                <a:latin typeface="Times New Roman" panose="02020603050405020304" pitchFamily="18" charset="0"/>
                <a:cs typeface="Times New Roman" panose="02020603050405020304" pitchFamily="18" charset="0"/>
              </a:rPr>
              <a:t>Cardiovasc</a:t>
            </a:r>
            <a:r>
              <a:rPr lang="en-GB" sz="5000" dirty="0">
                <a:latin typeface="Times New Roman" panose="02020603050405020304" pitchFamily="18" charset="0"/>
                <a:cs typeface="Times New Roman" panose="02020603050405020304" pitchFamily="18" charset="0"/>
              </a:rPr>
              <a:t> </a:t>
            </a:r>
            <a:r>
              <a:rPr lang="en-GB" sz="5000" dirty="0" err="1">
                <a:latin typeface="Times New Roman" panose="02020603050405020304" pitchFamily="18" charset="0"/>
                <a:cs typeface="Times New Roman" panose="02020603050405020304" pitchFamily="18" charset="0"/>
              </a:rPr>
              <a:t>Surg</a:t>
            </a:r>
            <a:r>
              <a:rPr lang="en-GB" sz="5000" dirty="0">
                <a:latin typeface="Times New Roman" panose="02020603050405020304" pitchFamily="18" charset="0"/>
                <a:cs typeface="Times New Roman" panose="02020603050405020304" pitchFamily="18" charset="0"/>
              </a:rPr>
              <a:t>, 2003, vol. 9(pg. 394-396)                                                                                       </a:t>
            </a:r>
            <a:r>
              <a:rPr lang="sr-Latn-RS" sz="5000" dirty="0" smtClean="0">
                <a:latin typeface="Times New Roman" panose="02020603050405020304" pitchFamily="18" charset="0"/>
                <a:cs typeface="Times New Roman" panose="02020603050405020304" pitchFamily="18" charset="0"/>
              </a:rPr>
              <a:t>                                                 </a:t>
            </a:r>
            <a:r>
              <a:rPr lang="en-GB" sz="5000" dirty="0" smtClean="0">
                <a:latin typeface="Times New Roman" panose="02020603050405020304" pitchFamily="18" charset="0"/>
                <a:cs typeface="Times New Roman" panose="02020603050405020304" pitchFamily="18" charset="0"/>
              </a:rPr>
              <a:t>              </a:t>
            </a:r>
            <a:r>
              <a:rPr lang="en-GB" sz="5000" dirty="0">
                <a:latin typeface="Times New Roman" panose="02020603050405020304" pitchFamily="18" charset="0"/>
                <a:cs typeface="Times New Roman" panose="02020603050405020304" pitchFamily="18" charset="0"/>
              </a:rPr>
              <a:t>[10]</a:t>
            </a:r>
            <a:r>
              <a:rPr lang="en-GB" sz="5000" dirty="0" err="1">
                <a:latin typeface="Times New Roman" panose="02020603050405020304" pitchFamily="18" charset="0"/>
                <a:cs typeface="Times New Roman" panose="02020603050405020304" pitchFamily="18" charset="0"/>
              </a:rPr>
              <a:t>Carbognani</a:t>
            </a:r>
            <a:r>
              <a:rPr lang="en-GB" sz="5000" dirty="0">
                <a:latin typeface="Times New Roman" panose="02020603050405020304" pitchFamily="18" charset="0"/>
                <a:cs typeface="Times New Roman" panose="02020603050405020304" pitchFamily="18" charset="0"/>
              </a:rPr>
              <a:t> </a:t>
            </a:r>
            <a:r>
              <a:rPr lang="en-GB" sz="5000" dirty="0" err="1">
                <a:latin typeface="Times New Roman" panose="02020603050405020304" pitchFamily="18" charset="0"/>
                <a:cs typeface="Times New Roman" panose="02020603050405020304" pitchFamily="18" charset="0"/>
              </a:rPr>
              <a:t>P,Bobbio</a:t>
            </a:r>
            <a:r>
              <a:rPr lang="en-GB" sz="5000" dirty="0">
                <a:latin typeface="Times New Roman" panose="02020603050405020304" pitchFamily="18" charset="0"/>
                <a:cs typeface="Times New Roman" panose="02020603050405020304" pitchFamily="18" charset="0"/>
              </a:rPr>
              <a:t> A, </a:t>
            </a:r>
            <a:r>
              <a:rPr lang="en-GB" sz="5000" dirty="0" err="1">
                <a:latin typeface="Times New Roman" panose="02020603050405020304" pitchFamily="18" charset="0"/>
                <a:cs typeface="Times New Roman" panose="02020603050405020304" pitchFamily="18" charset="0"/>
              </a:rPr>
              <a:t>Cattelani</a:t>
            </a:r>
            <a:r>
              <a:rPr lang="en-GB" sz="5000" dirty="0">
                <a:latin typeface="Times New Roman" panose="02020603050405020304" pitchFamily="18" charset="0"/>
                <a:cs typeface="Times New Roman" panose="02020603050405020304" pitchFamily="18" charset="0"/>
              </a:rPr>
              <a:t> I, </a:t>
            </a:r>
            <a:r>
              <a:rPr lang="en-GB" sz="5000" dirty="0" err="1">
                <a:latin typeface="Times New Roman" panose="02020603050405020304" pitchFamily="18" charset="0"/>
                <a:cs typeface="Times New Roman" panose="02020603050405020304" pitchFamily="18" charset="0"/>
              </a:rPr>
              <a:t>Internullo</a:t>
            </a:r>
            <a:r>
              <a:rPr lang="en-GB" sz="5000" dirty="0">
                <a:latin typeface="Times New Roman" panose="02020603050405020304" pitchFamily="18" charset="0"/>
                <a:cs typeface="Times New Roman" panose="02020603050405020304" pitchFamily="18" charset="0"/>
              </a:rPr>
              <a:t> E, </a:t>
            </a:r>
            <a:r>
              <a:rPr lang="en-GB" sz="5000" dirty="0" err="1">
                <a:latin typeface="Times New Roman" panose="02020603050405020304" pitchFamily="18" charset="0"/>
                <a:cs typeface="Times New Roman" panose="02020603050405020304" pitchFamily="18" charset="0"/>
              </a:rPr>
              <a:t>Caporale</a:t>
            </a:r>
            <a:r>
              <a:rPr lang="en-GB" sz="5000" dirty="0">
                <a:latin typeface="Times New Roman" panose="02020603050405020304" pitchFamily="18" charset="0"/>
                <a:cs typeface="Times New Roman" panose="02020603050405020304" pitchFamily="18" charset="0"/>
              </a:rPr>
              <a:t> D, </a:t>
            </a:r>
            <a:r>
              <a:rPr lang="en-GB" sz="5000" dirty="0" err="1">
                <a:latin typeface="Times New Roman" panose="02020603050405020304" pitchFamily="18" charset="0"/>
                <a:cs typeface="Times New Roman" panose="02020603050405020304" pitchFamily="18" charset="0"/>
              </a:rPr>
              <a:t>Rusca</a:t>
            </a:r>
            <a:r>
              <a:rPr lang="en-GB" sz="5000" dirty="0">
                <a:latin typeface="Times New Roman" panose="02020603050405020304" pitchFamily="18" charset="0"/>
                <a:cs typeface="Times New Roman" panose="02020603050405020304" pitchFamily="18" charset="0"/>
              </a:rPr>
              <a:t> M. Management of </a:t>
            </a:r>
            <a:r>
              <a:rPr lang="en-GB" sz="5000" dirty="0" err="1">
                <a:latin typeface="Times New Roman" panose="02020603050405020304" pitchFamily="18" charset="0"/>
                <a:cs typeface="Times New Roman" panose="02020603050405020304" pitchFamily="18" charset="0"/>
              </a:rPr>
              <a:t>postintubation</a:t>
            </a:r>
            <a:r>
              <a:rPr lang="en-GB" sz="5000" dirty="0">
                <a:latin typeface="Times New Roman" panose="02020603050405020304" pitchFamily="18" charset="0"/>
                <a:cs typeface="Times New Roman" panose="02020603050405020304" pitchFamily="18" charset="0"/>
              </a:rPr>
              <a:t> membranous tracheal rupture, Ann </a:t>
            </a:r>
            <a:r>
              <a:rPr lang="en-GB" sz="5000" dirty="0" err="1">
                <a:latin typeface="Times New Roman" panose="02020603050405020304" pitchFamily="18" charset="0"/>
                <a:cs typeface="Times New Roman" panose="02020603050405020304" pitchFamily="18" charset="0"/>
              </a:rPr>
              <a:t>Thorac</a:t>
            </a:r>
            <a:r>
              <a:rPr lang="en-GB" sz="5000" dirty="0">
                <a:latin typeface="Times New Roman" panose="02020603050405020304" pitchFamily="18" charset="0"/>
                <a:cs typeface="Times New Roman" panose="02020603050405020304" pitchFamily="18" charset="0"/>
              </a:rPr>
              <a:t> </a:t>
            </a:r>
            <a:r>
              <a:rPr lang="en-GB" sz="5000" dirty="0" err="1">
                <a:latin typeface="Times New Roman" panose="02020603050405020304" pitchFamily="18" charset="0"/>
                <a:cs typeface="Times New Roman" panose="02020603050405020304" pitchFamily="18" charset="0"/>
              </a:rPr>
              <a:t>Surg</a:t>
            </a:r>
            <a:r>
              <a:rPr lang="en-GB" sz="5000" dirty="0">
                <a:latin typeface="Times New Roman" panose="02020603050405020304" pitchFamily="18" charset="0"/>
                <a:cs typeface="Times New Roman" panose="02020603050405020304" pitchFamily="18" charset="0"/>
              </a:rPr>
              <a:t>, 2004, vol. 77(pg. 406-409)  </a:t>
            </a:r>
            <a:r>
              <a:rPr lang="sr-Latn-RS" sz="5000" dirty="0" smtClean="0">
                <a:latin typeface="Times New Roman" panose="02020603050405020304" pitchFamily="18" charset="0"/>
                <a:cs typeface="Times New Roman" panose="02020603050405020304" pitchFamily="18" charset="0"/>
              </a:rPr>
              <a:t>                                                                                                                                                                                                    </a:t>
            </a:r>
            <a:r>
              <a:rPr lang="en-GB" sz="5000" dirty="0" smtClean="0">
                <a:latin typeface="Times New Roman" panose="02020603050405020304" pitchFamily="18" charset="0"/>
                <a:cs typeface="Times New Roman" panose="02020603050405020304" pitchFamily="18" charset="0"/>
              </a:rPr>
              <a:t>[</a:t>
            </a:r>
            <a:r>
              <a:rPr lang="en-GB" sz="5000" dirty="0">
                <a:latin typeface="Times New Roman" panose="02020603050405020304" pitchFamily="18" charset="0"/>
                <a:cs typeface="Times New Roman" panose="02020603050405020304" pitchFamily="18" charset="0"/>
              </a:rPr>
              <a:t>11]Gabor S, Renner H, Pinter H, </a:t>
            </a:r>
            <a:r>
              <a:rPr lang="en-GB" sz="5000" dirty="0" err="1">
                <a:latin typeface="Times New Roman" panose="02020603050405020304" pitchFamily="18" charset="0"/>
                <a:cs typeface="Times New Roman" panose="02020603050405020304" pitchFamily="18" charset="0"/>
              </a:rPr>
              <a:t>Sankin</a:t>
            </a:r>
            <a:r>
              <a:rPr lang="en-GB" sz="5000" dirty="0">
                <a:latin typeface="Times New Roman" panose="02020603050405020304" pitchFamily="18" charset="0"/>
                <a:cs typeface="Times New Roman" panose="02020603050405020304" pitchFamily="18" charset="0"/>
              </a:rPr>
              <a:t> O, Maier A, </a:t>
            </a:r>
            <a:r>
              <a:rPr lang="en-GB" sz="5000" dirty="0" err="1">
                <a:latin typeface="Times New Roman" panose="02020603050405020304" pitchFamily="18" charset="0"/>
                <a:cs typeface="Times New Roman" panose="02020603050405020304" pitchFamily="18" charset="0"/>
              </a:rPr>
              <a:t>Tomaselli</a:t>
            </a:r>
            <a:r>
              <a:rPr lang="en-GB" sz="5000" dirty="0">
                <a:latin typeface="Times New Roman" panose="02020603050405020304" pitchFamily="18" charset="0"/>
                <a:cs typeface="Times New Roman" panose="02020603050405020304" pitchFamily="18" charset="0"/>
              </a:rPr>
              <a:t> F, </a:t>
            </a:r>
            <a:r>
              <a:rPr lang="en-GB" sz="5000" dirty="0" err="1">
                <a:latin typeface="Times New Roman" panose="02020603050405020304" pitchFamily="18" charset="0"/>
                <a:cs typeface="Times New Roman" panose="02020603050405020304" pitchFamily="18" charset="0"/>
              </a:rPr>
              <a:t>Smolle-Jüttner</a:t>
            </a:r>
            <a:r>
              <a:rPr lang="en-GB" sz="5000" dirty="0">
                <a:latin typeface="Times New Roman" panose="02020603050405020304" pitchFamily="18" charset="0"/>
                <a:cs typeface="Times New Roman" panose="02020603050405020304" pitchFamily="18" charset="0"/>
              </a:rPr>
              <a:t> </a:t>
            </a:r>
            <a:r>
              <a:rPr lang="en-GB" sz="5000" dirty="0" err="1">
                <a:latin typeface="Times New Roman" panose="02020603050405020304" pitchFamily="18" charset="0"/>
                <a:cs typeface="Times New Roman" panose="02020603050405020304" pitchFamily="18" charset="0"/>
              </a:rPr>
              <a:t>FM.Indications</a:t>
            </a:r>
            <a:r>
              <a:rPr lang="en-GB" sz="5000" dirty="0">
                <a:latin typeface="Times New Roman" panose="02020603050405020304" pitchFamily="18" charset="0"/>
                <a:cs typeface="Times New Roman" panose="02020603050405020304" pitchFamily="18" charset="0"/>
              </a:rPr>
              <a:t> for surgery in tracheobronchial ruptures, </a:t>
            </a:r>
            <a:r>
              <a:rPr lang="en-GB" sz="5000" dirty="0" err="1">
                <a:latin typeface="Times New Roman" panose="02020603050405020304" pitchFamily="18" charset="0"/>
                <a:cs typeface="Times New Roman" panose="02020603050405020304" pitchFamily="18" charset="0"/>
              </a:rPr>
              <a:t>Eur</a:t>
            </a:r>
            <a:r>
              <a:rPr lang="en-GB" sz="5000" dirty="0">
                <a:latin typeface="Times New Roman" panose="02020603050405020304" pitchFamily="18" charset="0"/>
                <a:cs typeface="Times New Roman" panose="02020603050405020304" pitchFamily="18" charset="0"/>
              </a:rPr>
              <a:t> J </a:t>
            </a:r>
            <a:r>
              <a:rPr lang="en-GB" sz="5000" dirty="0" err="1">
                <a:latin typeface="Times New Roman" panose="02020603050405020304" pitchFamily="18" charset="0"/>
                <a:cs typeface="Times New Roman" panose="02020603050405020304" pitchFamily="18" charset="0"/>
              </a:rPr>
              <a:t>Cardiothorac</a:t>
            </a:r>
            <a:r>
              <a:rPr lang="en-GB" sz="5000" dirty="0">
                <a:latin typeface="Times New Roman" panose="02020603050405020304" pitchFamily="18" charset="0"/>
                <a:cs typeface="Times New Roman" panose="02020603050405020304" pitchFamily="18" charset="0"/>
              </a:rPr>
              <a:t> </a:t>
            </a:r>
            <a:r>
              <a:rPr lang="en-GB" sz="5000" dirty="0" err="1">
                <a:latin typeface="Times New Roman" panose="02020603050405020304" pitchFamily="18" charset="0"/>
                <a:cs typeface="Times New Roman" panose="02020603050405020304" pitchFamily="18" charset="0"/>
              </a:rPr>
              <a:t>Surg</a:t>
            </a:r>
            <a:r>
              <a:rPr lang="en-GB" sz="5000" dirty="0">
                <a:latin typeface="Times New Roman" panose="02020603050405020304" pitchFamily="18" charset="0"/>
                <a:cs typeface="Times New Roman" panose="02020603050405020304" pitchFamily="18" charset="0"/>
              </a:rPr>
              <a:t>, 2001, vol. 20(pg. 399-404)                                                                                                 </a:t>
            </a:r>
            <a:r>
              <a:rPr lang="sr-Latn-RS" sz="5000" dirty="0" smtClean="0">
                <a:latin typeface="Times New Roman" panose="02020603050405020304" pitchFamily="18" charset="0"/>
                <a:cs typeface="Times New Roman" panose="02020603050405020304" pitchFamily="18" charset="0"/>
              </a:rPr>
              <a:t>                                                                                        </a:t>
            </a:r>
            <a:r>
              <a:rPr lang="en-GB" sz="5000" dirty="0" smtClean="0">
                <a:latin typeface="Times New Roman" panose="02020603050405020304" pitchFamily="18" charset="0"/>
                <a:cs typeface="Times New Roman" panose="02020603050405020304" pitchFamily="18" charset="0"/>
              </a:rPr>
              <a:t> </a:t>
            </a:r>
            <a:r>
              <a:rPr lang="en-GB" sz="5000" dirty="0">
                <a:latin typeface="Times New Roman" panose="02020603050405020304" pitchFamily="18" charset="0"/>
                <a:cs typeface="Times New Roman" panose="02020603050405020304" pitchFamily="18" charset="0"/>
              </a:rPr>
              <a:t>[12]</a:t>
            </a:r>
            <a:r>
              <a:rPr lang="en-GB" sz="5000" dirty="0" err="1">
                <a:latin typeface="Times New Roman" panose="02020603050405020304" pitchFamily="18" charset="0"/>
                <a:cs typeface="Times New Roman" panose="02020603050405020304" pitchFamily="18" charset="0"/>
              </a:rPr>
              <a:t>D'Odemont</a:t>
            </a:r>
            <a:r>
              <a:rPr lang="en-GB" sz="5000" dirty="0">
                <a:latin typeface="Times New Roman" panose="02020603050405020304" pitchFamily="18" charset="0"/>
                <a:cs typeface="Times New Roman" panose="02020603050405020304" pitchFamily="18" charset="0"/>
              </a:rPr>
              <a:t> JP, </a:t>
            </a:r>
            <a:r>
              <a:rPr lang="en-GB" sz="5000" dirty="0" err="1">
                <a:latin typeface="Times New Roman" panose="02020603050405020304" pitchFamily="18" charset="0"/>
                <a:cs typeface="Times New Roman" panose="02020603050405020304" pitchFamily="18" charset="0"/>
              </a:rPr>
              <a:t>Pringot</a:t>
            </a:r>
            <a:r>
              <a:rPr lang="en-GB" sz="5000" dirty="0">
                <a:latin typeface="Times New Roman" panose="02020603050405020304" pitchFamily="18" charset="0"/>
                <a:cs typeface="Times New Roman" panose="02020603050405020304" pitchFamily="18" charset="0"/>
              </a:rPr>
              <a:t> J, </a:t>
            </a:r>
            <a:r>
              <a:rPr lang="en-GB" sz="5000" dirty="0" err="1">
                <a:latin typeface="Times New Roman" panose="02020603050405020304" pitchFamily="18" charset="0"/>
                <a:cs typeface="Times New Roman" panose="02020603050405020304" pitchFamily="18" charset="0"/>
              </a:rPr>
              <a:t>Goncette</a:t>
            </a:r>
            <a:r>
              <a:rPr lang="en-GB" sz="5000" dirty="0">
                <a:latin typeface="Times New Roman" panose="02020603050405020304" pitchFamily="18" charset="0"/>
                <a:cs typeface="Times New Roman" panose="02020603050405020304" pitchFamily="18" charset="0"/>
              </a:rPr>
              <a:t> L, </a:t>
            </a:r>
            <a:r>
              <a:rPr lang="en-GB" sz="5000" dirty="0" err="1" smtClean="0">
                <a:latin typeface="Times New Roman" panose="02020603050405020304" pitchFamily="18" charset="0"/>
                <a:cs typeface="Times New Roman" panose="02020603050405020304" pitchFamily="18" charset="0"/>
              </a:rPr>
              <a:t>Goenen</a:t>
            </a:r>
            <a:r>
              <a:rPr lang="en-GB" sz="5000" dirty="0" smtClean="0">
                <a:latin typeface="Times New Roman" panose="02020603050405020304" pitchFamily="18" charset="0"/>
                <a:cs typeface="Times New Roman" panose="02020603050405020304" pitchFamily="18" charset="0"/>
              </a:rPr>
              <a:t> </a:t>
            </a:r>
            <a:r>
              <a:rPr lang="en-GB" sz="5000" dirty="0">
                <a:latin typeface="Times New Roman" panose="02020603050405020304" pitchFamily="18" charset="0"/>
                <a:cs typeface="Times New Roman" panose="02020603050405020304" pitchFamily="18" charset="0"/>
              </a:rPr>
              <a:t>M, </a:t>
            </a:r>
            <a:r>
              <a:rPr lang="en-GB" sz="5000" dirty="0" err="1">
                <a:latin typeface="Times New Roman" panose="02020603050405020304" pitchFamily="18" charset="0"/>
                <a:cs typeface="Times New Roman" panose="02020603050405020304" pitchFamily="18" charset="0"/>
              </a:rPr>
              <a:t>Rodenstein</a:t>
            </a:r>
            <a:r>
              <a:rPr lang="en-GB" sz="5000" dirty="0">
                <a:latin typeface="Times New Roman" panose="02020603050405020304" pitchFamily="18" charset="0"/>
                <a:cs typeface="Times New Roman" panose="02020603050405020304" pitchFamily="18" charset="0"/>
              </a:rPr>
              <a:t> DO. Spontaneous </a:t>
            </a:r>
            <a:r>
              <a:rPr lang="en-GB" sz="5000" dirty="0" err="1">
                <a:latin typeface="Times New Roman" panose="02020603050405020304" pitchFamily="18" charset="0"/>
                <a:cs typeface="Times New Roman" panose="02020603050405020304" pitchFamily="18" charset="0"/>
              </a:rPr>
              <a:t>favorable</a:t>
            </a:r>
            <a:r>
              <a:rPr lang="en-GB" sz="5000" dirty="0">
                <a:latin typeface="Times New Roman" panose="02020603050405020304" pitchFamily="18" charset="0"/>
                <a:cs typeface="Times New Roman" panose="02020603050405020304" pitchFamily="18" charset="0"/>
              </a:rPr>
              <a:t> outcome of tracheal </a:t>
            </a:r>
            <a:r>
              <a:rPr lang="en-GB" sz="5000" dirty="0" smtClean="0">
                <a:latin typeface="Times New Roman" panose="02020603050405020304" pitchFamily="18" charset="0"/>
                <a:cs typeface="Times New Roman" panose="02020603050405020304" pitchFamily="18" charset="0"/>
              </a:rPr>
              <a:t>intubation,Chest,1995</a:t>
            </a:r>
            <a:r>
              <a:rPr lang="en-GB" sz="5000" dirty="0">
                <a:latin typeface="Times New Roman" panose="02020603050405020304" pitchFamily="18" charset="0"/>
                <a:cs typeface="Times New Roman" panose="02020603050405020304" pitchFamily="18" charset="0"/>
              </a:rPr>
              <a:t>, vol. </a:t>
            </a:r>
            <a:r>
              <a:rPr lang="en-GB" sz="5000" dirty="0" smtClean="0">
                <a:latin typeface="Times New Roman" panose="02020603050405020304" pitchFamily="18" charset="0"/>
                <a:cs typeface="Times New Roman" panose="02020603050405020304" pitchFamily="18" charset="0"/>
              </a:rPr>
              <a:t>99(pg.1290</a:t>
            </a:r>
            <a:r>
              <a:rPr lang="sr-Latn-RS" sz="5000" dirty="0" smtClean="0">
                <a:latin typeface="Times New Roman" panose="02020603050405020304" pitchFamily="18" charset="0"/>
                <a:cs typeface="Times New Roman" panose="02020603050405020304" pitchFamily="18" charset="0"/>
              </a:rPr>
              <a:t>-</a:t>
            </a:r>
            <a:r>
              <a:rPr lang="en-GB" sz="5000" dirty="0" smtClean="0">
                <a:latin typeface="Times New Roman" panose="02020603050405020304" pitchFamily="18" charset="0"/>
                <a:cs typeface="Times New Roman" panose="02020603050405020304" pitchFamily="18" charset="0"/>
              </a:rPr>
              <a:t>1291</a:t>
            </a:r>
            <a:r>
              <a:rPr lang="en-GB" sz="5000" dirty="0">
                <a:latin typeface="Times New Roman" panose="02020603050405020304" pitchFamily="18" charset="0"/>
                <a:cs typeface="Times New Roman" panose="02020603050405020304" pitchFamily="18" charset="0"/>
              </a:rPr>
              <a:t>)                              </a:t>
            </a:r>
            <a:r>
              <a:rPr lang="sr-Latn-RS" sz="5000" dirty="0" smtClean="0">
                <a:latin typeface="Times New Roman" panose="02020603050405020304" pitchFamily="18" charset="0"/>
                <a:cs typeface="Times New Roman" panose="02020603050405020304" pitchFamily="18" charset="0"/>
              </a:rPr>
              <a:t>                                                                                                                                                                                                                 </a:t>
            </a:r>
            <a:r>
              <a:rPr lang="en-GB" sz="5000" dirty="0" smtClean="0">
                <a:latin typeface="Times New Roman" panose="02020603050405020304" pitchFamily="18" charset="0"/>
                <a:cs typeface="Times New Roman" panose="02020603050405020304" pitchFamily="18" charset="0"/>
              </a:rPr>
              <a:t>  </a:t>
            </a:r>
            <a:r>
              <a:rPr lang="en-GB" sz="5000" dirty="0">
                <a:latin typeface="Times New Roman" panose="02020603050405020304" pitchFamily="18" charset="0"/>
                <a:cs typeface="Times New Roman" panose="02020603050405020304" pitchFamily="18" charset="0"/>
              </a:rPr>
              <a:t>[13]</a:t>
            </a:r>
            <a:r>
              <a:rPr lang="en-GB" sz="5000" dirty="0" err="1">
                <a:latin typeface="Times New Roman" panose="02020603050405020304" pitchFamily="18" charset="0"/>
                <a:cs typeface="Times New Roman" panose="02020603050405020304" pitchFamily="18" charset="0"/>
              </a:rPr>
              <a:t>Brosario</a:t>
            </a:r>
            <a:r>
              <a:rPr lang="en-GB" sz="5000" dirty="0">
                <a:latin typeface="Times New Roman" panose="02020603050405020304" pitchFamily="18" charset="0"/>
                <a:cs typeface="Times New Roman" panose="02020603050405020304" pitchFamily="18" charset="0"/>
              </a:rPr>
              <a:t> P, </a:t>
            </a:r>
            <a:r>
              <a:rPr lang="en-GB" sz="5000" dirty="0" err="1">
                <a:latin typeface="Times New Roman" panose="02020603050405020304" pitchFamily="18" charset="0"/>
                <a:cs typeface="Times New Roman" panose="02020603050405020304" pitchFamily="18" charset="0"/>
              </a:rPr>
              <a:t>Ardissone</a:t>
            </a:r>
            <a:r>
              <a:rPr lang="en-GB" sz="5000" dirty="0">
                <a:latin typeface="Times New Roman" panose="02020603050405020304" pitchFamily="18" charset="0"/>
                <a:cs typeface="Times New Roman" panose="02020603050405020304" pitchFamily="18" charset="0"/>
              </a:rPr>
              <a:t> F, </a:t>
            </a:r>
            <a:r>
              <a:rPr lang="en-GB" sz="5000" dirty="0" err="1">
                <a:latin typeface="Times New Roman" panose="02020603050405020304" pitchFamily="18" charset="0"/>
                <a:cs typeface="Times New Roman" panose="02020603050405020304" pitchFamily="18" charset="0"/>
              </a:rPr>
              <a:t>Chiampo</a:t>
            </a:r>
            <a:r>
              <a:rPr lang="en-GB" sz="5000" dirty="0">
                <a:latin typeface="Times New Roman" panose="02020603050405020304" pitchFamily="18" charset="0"/>
                <a:cs typeface="Times New Roman" panose="02020603050405020304" pitchFamily="18" charset="0"/>
              </a:rPr>
              <a:t> G. Post-intubation tracheal rupture. A case report on ten cases, </a:t>
            </a:r>
            <a:r>
              <a:rPr lang="en-GB" sz="5000" dirty="0" err="1">
                <a:latin typeface="Times New Roman" panose="02020603050405020304" pitchFamily="18" charset="0"/>
                <a:cs typeface="Times New Roman" panose="02020603050405020304" pitchFamily="18" charset="0"/>
              </a:rPr>
              <a:t>Eur</a:t>
            </a:r>
            <a:r>
              <a:rPr lang="en-GB" sz="5000" dirty="0">
                <a:latin typeface="Times New Roman" panose="02020603050405020304" pitchFamily="18" charset="0"/>
                <a:cs typeface="Times New Roman" panose="02020603050405020304" pitchFamily="18" charset="0"/>
              </a:rPr>
              <a:t> J </a:t>
            </a:r>
            <a:r>
              <a:rPr lang="en-GB" sz="5000" dirty="0" err="1">
                <a:latin typeface="Times New Roman" panose="02020603050405020304" pitchFamily="18" charset="0"/>
                <a:cs typeface="Times New Roman" panose="02020603050405020304" pitchFamily="18" charset="0"/>
              </a:rPr>
              <a:t>Cardiothorac</a:t>
            </a:r>
            <a:r>
              <a:rPr lang="en-GB" sz="5000" dirty="0">
                <a:latin typeface="Times New Roman" panose="02020603050405020304" pitchFamily="18" charset="0"/>
                <a:cs typeface="Times New Roman" panose="02020603050405020304" pitchFamily="18" charset="0"/>
              </a:rPr>
              <a:t> Surg,1997, vol. 12(pg. 98-100)                                                  </a:t>
            </a:r>
            <a:r>
              <a:rPr lang="sr-Latn-RS" sz="5000" dirty="0" smtClean="0">
                <a:latin typeface="Times New Roman" panose="02020603050405020304" pitchFamily="18" charset="0"/>
                <a:cs typeface="Times New Roman" panose="02020603050405020304" pitchFamily="18" charset="0"/>
              </a:rPr>
              <a:t>                                                                                                                                                                                                          </a:t>
            </a:r>
            <a:r>
              <a:rPr lang="en-GB" sz="5000" dirty="0" smtClean="0">
                <a:latin typeface="Times New Roman" panose="02020603050405020304" pitchFamily="18" charset="0"/>
                <a:cs typeface="Times New Roman" panose="02020603050405020304" pitchFamily="18" charset="0"/>
              </a:rPr>
              <a:t> </a:t>
            </a:r>
            <a:r>
              <a:rPr lang="en-GB" sz="5000" dirty="0">
                <a:latin typeface="Times New Roman" panose="02020603050405020304" pitchFamily="18" charset="0"/>
                <a:cs typeface="Times New Roman" panose="02020603050405020304" pitchFamily="18" charset="0"/>
              </a:rPr>
              <a:t>[14]</a:t>
            </a:r>
            <a:r>
              <a:rPr lang="en-GB" sz="5000" dirty="0" err="1">
                <a:latin typeface="Times New Roman" panose="02020603050405020304" pitchFamily="18" charset="0"/>
                <a:cs typeface="Times New Roman" panose="02020603050405020304" pitchFamily="18" charset="0"/>
              </a:rPr>
              <a:t>Spaggiari</a:t>
            </a:r>
            <a:r>
              <a:rPr lang="en-GB" sz="5000" dirty="0">
                <a:latin typeface="Times New Roman" panose="02020603050405020304" pitchFamily="18" charset="0"/>
                <a:cs typeface="Times New Roman" panose="02020603050405020304" pitchFamily="18" charset="0"/>
              </a:rPr>
              <a:t> L, </a:t>
            </a:r>
            <a:r>
              <a:rPr lang="en-GB" sz="5000" dirty="0" err="1">
                <a:latin typeface="Times New Roman" panose="02020603050405020304" pitchFamily="18" charset="0"/>
                <a:cs typeface="Times New Roman" panose="02020603050405020304" pitchFamily="18" charset="0"/>
              </a:rPr>
              <a:t>Rusca</a:t>
            </a:r>
            <a:r>
              <a:rPr lang="en-GB" sz="5000" dirty="0">
                <a:latin typeface="Times New Roman" panose="02020603050405020304" pitchFamily="18" charset="0"/>
                <a:cs typeface="Times New Roman" panose="02020603050405020304" pitchFamily="18" charset="0"/>
              </a:rPr>
              <a:t> M, </a:t>
            </a:r>
            <a:r>
              <a:rPr lang="en-GB" sz="5000" dirty="0" err="1">
                <a:latin typeface="Times New Roman" panose="02020603050405020304" pitchFamily="18" charset="0"/>
                <a:cs typeface="Times New Roman" panose="02020603050405020304" pitchFamily="18" charset="0"/>
              </a:rPr>
              <a:t>Carbognani</a:t>
            </a:r>
            <a:r>
              <a:rPr lang="en-GB" sz="5000" dirty="0">
                <a:latin typeface="Times New Roman" panose="02020603050405020304" pitchFamily="18" charset="0"/>
                <a:cs typeface="Times New Roman" panose="02020603050405020304" pitchFamily="18" charset="0"/>
              </a:rPr>
              <a:t> NP, </a:t>
            </a:r>
            <a:r>
              <a:rPr lang="en-GB" sz="5000" dirty="0" err="1">
                <a:latin typeface="Times New Roman" panose="02020603050405020304" pitchFamily="18" charset="0"/>
                <a:cs typeface="Times New Roman" panose="02020603050405020304" pitchFamily="18" charset="0"/>
              </a:rPr>
              <a:t>Solli</a:t>
            </a:r>
            <a:r>
              <a:rPr lang="en-GB" sz="5000" dirty="0">
                <a:latin typeface="Times New Roman" panose="02020603050405020304" pitchFamily="18" charset="0"/>
                <a:cs typeface="Times New Roman" panose="02020603050405020304" pitchFamily="18" charset="0"/>
              </a:rPr>
              <a:t> P. Tracheobronchial laceration after double-lumen intubation for thoracic procedures, Ann </a:t>
            </a:r>
            <a:r>
              <a:rPr lang="en-GB" sz="5000" dirty="0" err="1">
                <a:latin typeface="Times New Roman" panose="02020603050405020304" pitchFamily="18" charset="0"/>
                <a:cs typeface="Times New Roman" panose="02020603050405020304" pitchFamily="18" charset="0"/>
              </a:rPr>
              <a:t>Thorac</a:t>
            </a:r>
            <a:r>
              <a:rPr lang="en-GB" sz="5000" dirty="0">
                <a:latin typeface="Times New Roman" panose="02020603050405020304" pitchFamily="18" charset="0"/>
                <a:cs typeface="Times New Roman" panose="02020603050405020304" pitchFamily="18" charset="0"/>
              </a:rPr>
              <a:t> Surg,1998, vol.65(pg. 1837-1339)           </a:t>
            </a:r>
            <a:r>
              <a:rPr lang="sr-Latn-RS" sz="5000" dirty="0" smtClean="0">
                <a:latin typeface="Times New Roman" panose="02020603050405020304" pitchFamily="18" charset="0"/>
                <a:cs typeface="Times New Roman" panose="02020603050405020304" pitchFamily="18" charset="0"/>
              </a:rPr>
              <a:t>                                                                                                                                                                                                                   </a:t>
            </a:r>
            <a:r>
              <a:rPr lang="en-GB" sz="5000" dirty="0" smtClean="0">
                <a:latin typeface="Times New Roman" panose="02020603050405020304" pitchFamily="18" charset="0"/>
                <a:cs typeface="Times New Roman" panose="02020603050405020304" pitchFamily="18" charset="0"/>
              </a:rPr>
              <a:t> </a:t>
            </a:r>
            <a:r>
              <a:rPr lang="en-GB" sz="5000" dirty="0">
                <a:latin typeface="Times New Roman" panose="02020603050405020304" pitchFamily="18" charset="0"/>
                <a:cs typeface="Times New Roman" panose="02020603050405020304" pitchFamily="18" charset="0"/>
              </a:rPr>
              <a:t>[15]Ross HM, Grant FJ, Wilson RS, Burt </a:t>
            </a:r>
            <a:r>
              <a:rPr lang="en-GB" sz="5000" dirty="0" err="1">
                <a:latin typeface="Times New Roman" panose="02020603050405020304" pitchFamily="18" charset="0"/>
                <a:cs typeface="Times New Roman" panose="02020603050405020304" pitchFamily="18" charset="0"/>
              </a:rPr>
              <a:t>ME.Nonoperative</a:t>
            </a:r>
            <a:r>
              <a:rPr lang="en-GB" sz="5000" dirty="0">
                <a:latin typeface="Times New Roman" panose="02020603050405020304" pitchFamily="18" charset="0"/>
                <a:cs typeface="Times New Roman" panose="02020603050405020304" pitchFamily="18" charset="0"/>
              </a:rPr>
              <a:t> management of tracheal laceration during endotracheal intubation, Ann </a:t>
            </a:r>
            <a:r>
              <a:rPr lang="en-GB" sz="5000" dirty="0" err="1">
                <a:latin typeface="Times New Roman" panose="02020603050405020304" pitchFamily="18" charset="0"/>
                <a:cs typeface="Times New Roman" panose="02020603050405020304" pitchFamily="18" charset="0"/>
              </a:rPr>
              <a:t>Thorac</a:t>
            </a:r>
            <a:r>
              <a:rPr lang="en-GB" sz="5000" dirty="0">
                <a:latin typeface="Times New Roman" panose="02020603050405020304" pitchFamily="18" charset="0"/>
                <a:cs typeface="Times New Roman" panose="02020603050405020304" pitchFamily="18" charset="0"/>
              </a:rPr>
              <a:t> </a:t>
            </a:r>
            <a:r>
              <a:rPr lang="en-GB" sz="5000" dirty="0" err="1">
                <a:latin typeface="Times New Roman" panose="02020603050405020304" pitchFamily="18" charset="0"/>
                <a:cs typeface="Times New Roman" panose="02020603050405020304" pitchFamily="18" charset="0"/>
              </a:rPr>
              <a:t>Surg</a:t>
            </a:r>
            <a:r>
              <a:rPr lang="en-GB" sz="5000" dirty="0">
                <a:latin typeface="Times New Roman" panose="02020603050405020304" pitchFamily="18" charset="0"/>
                <a:cs typeface="Times New Roman" panose="02020603050405020304" pitchFamily="18" charset="0"/>
              </a:rPr>
              <a:t>, 1997, vol. 63(pg. 240-242)                 </a:t>
            </a:r>
            <a:r>
              <a:rPr lang="sr-Latn-RS" sz="5000" dirty="0" smtClean="0">
                <a:latin typeface="Times New Roman" panose="02020603050405020304" pitchFamily="18" charset="0"/>
                <a:cs typeface="Times New Roman" panose="02020603050405020304" pitchFamily="18" charset="0"/>
              </a:rPr>
              <a:t>                                                                                                                                                                                                            </a:t>
            </a:r>
            <a:r>
              <a:rPr lang="en-GB" sz="5000" dirty="0" smtClean="0">
                <a:latin typeface="Times New Roman" panose="02020603050405020304" pitchFamily="18" charset="0"/>
                <a:cs typeface="Times New Roman" panose="02020603050405020304" pitchFamily="18" charset="0"/>
              </a:rPr>
              <a:t> </a:t>
            </a:r>
            <a:r>
              <a:rPr lang="en-GB" sz="5000" dirty="0">
                <a:latin typeface="Times New Roman" panose="02020603050405020304" pitchFamily="18" charset="0"/>
                <a:cs typeface="Times New Roman" panose="02020603050405020304" pitchFamily="18" charset="0"/>
              </a:rPr>
              <a:t>[16]Kiser AC, O'Brien SM, </a:t>
            </a:r>
            <a:r>
              <a:rPr lang="en-GB" sz="5000" dirty="0" err="1">
                <a:latin typeface="Times New Roman" panose="02020603050405020304" pitchFamily="18" charset="0"/>
                <a:cs typeface="Times New Roman" panose="02020603050405020304" pitchFamily="18" charset="0"/>
              </a:rPr>
              <a:t>Detterbeck</a:t>
            </a:r>
            <a:r>
              <a:rPr lang="en-GB" sz="5000" dirty="0">
                <a:latin typeface="Times New Roman" panose="02020603050405020304" pitchFamily="18" charset="0"/>
                <a:cs typeface="Times New Roman" panose="02020603050405020304" pitchFamily="18" charset="0"/>
              </a:rPr>
              <a:t> </a:t>
            </a:r>
            <a:r>
              <a:rPr lang="en-GB" sz="5000" dirty="0" err="1">
                <a:latin typeface="Times New Roman" panose="02020603050405020304" pitchFamily="18" charset="0"/>
                <a:cs typeface="Times New Roman" panose="02020603050405020304" pitchFamily="18" charset="0"/>
              </a:rPr>
              <a:t>FC.Blunt</a:t>
            </a:r>
            <a:r>
              <a:rPr lang="en-GB" sz="5000" dirty="0">
                <a:latin typeface="Times New Roman" panose="02020603050405020304" pitchFamily="18" charset="0"/>
                <a:cs typeface="Times New Roman" panose="02020603050405020304" pitchFamily="18" charset="0"/>
              </a:rPr>
              <a:t> tracheobronchial injuries: treatment and </a:t>
            </a:r>
            <a:r>
              <a:rPr lang="en-GB" sz="5000" dirty="0" err="1">
                <a:latin typeface="Times New Roman" panose="02020603050405020304" pitchFamily="18" charset="0"/>
                <a:cs typeface="Times New Roman" panose="02020603050405020304" pitchFamily="18" charset="0"/>
              </a:rPr>
              <a:t>outcomes,Ann</a:t>
            </a:r>
            <a:r>
              <a:rPr lang="en-GB" sz="5000" dirty="0">
                <a:latin typeface="Times New Roman" panose="02020603050405020304" pitchFamily="18" charset="0"/>
                <a:cs typeface="Times New Roman" panose="02020603050405020304" pitchFamily="18" charset="0"/>
              </a:rPr>
              <a:t> </a:t>
            </a:r>
            <a:r>
              <a:rPr lang="en-GB" sz="5000" dirty="0" err="1">
                <a:latin typeface="Times New Roman" panose="02020603050405020304" pitchFamily="18" charset="0"/>
                <a:cs typeface="Times New Roman" panose="02020603050405020304" pitchFamily="18" charset="0"/>
              </a:rPr>
              <a:t>Thorac</a:t>
            </a:r>
            <a:r>
              <a:rPr lang="en-GB" sz="5000" dirty="0">
                <a:latin typeface="Times New Roman" panose="02020603050405020304" pitchFamily="18" charset="0"/>
                <a:cs typeface="Times New Roman" panose="02020603050405020304" pitchFamily="18" charset="0"/>
              </a:rPr>
              <a:t> </a:t>
            </a:r>
            <a:r>
              <a:rPr lang="en-GB" sz="5000" dirty="0" err="1">
                <a:latin typeface="Times New Roman" panose="02020603050405020304" pitchFamily="18" charset="0"/>
                <a:cs typeface="Times New Roman" panose="02020603050405020304" pitchFamily="18" charset="0"/>
              </a:rPr>
              <a:t>Surg</a:t>
            </a:r>
            <a:r>
              <a:rPr lang="en-GB" sz="5000" dirty="0">
                <a:latin typeface="Times New Roman" panose="02020603050405020304" pitchFamily="18" charset="0"/>
                <a:cs typeface="Times New Roman" panose="02020603050405020304" pitchFamily="18" charset="0"/>
              </a:rPr>
              <a:t>, 2001, vol. 71(pg.2059-2065)                                                      </a:t>
            </a:r>
            <a:r>
              <a:rPr lang="sr-Latn-RS" sz="5000" dirty="0" smtClean="0">
                <a:latin typeface="Times New Roman" panose="02020603050405020304" pitchFamily="18" charset="0"/>
                <a:cs typeface="Times New Roman" panose="02020603050405020304" pitchFamily="18" charset="0"/>
              </a:rPr>
              <a:t>                                                                                                                                                                                                  </a:t>
            </a:r>
            <a:r>
              <a:rPr lang="en-GB" sz="5000" dirty="0" smtClean="0">
                <a:latin typeface="Times New Roman" panose="02020603050405020304" pitchFamily="18" charset="0"/>
                <a:cs typeface="Times New Roman" panose="02020603050405020304" pitchFamily="18" charset="0"/>
              </a:rPr>
              <a:t>[</a:t>
            </a:r>
            <a:r>
              <a:rPr lang="en-GB" sz="5000" dirty="0">
                <a:latin typeface="Times New Roman" panose="02020603050405020304" pitchFamily="18" charset="0"/>
                <a:cs typeface="Times New Roman" panose="02020603050405020304" pitchFamily="18" charset="0"/>
              </a:rPr>
              <a:t>17]</a:t>
            </a:r>
            <a:r>
              <a:rPr lang="en-GB" sz="5000" dirty="0" err="1">
                <a:latin typeface="Times New Roman" panose="02020603050405020304" pitchFamily="18" charset="0"/>
                <a:cs typeface="Times New Roman" panose="02020603050405020304" pitchFamily="18" charset="0"/>
              </a:rPr>
              <a:t>Leinung</a:t>
            </a:r>
            <a:r>
              <a:rPr lang="en-GB" sz="5000" dirty="0">
                <a:latin typeface="Times New Roman" panose="02020603050405020304" pitchFamily="18" charset="0"/>
                <a:cs typeface="Times New Roman" panose="02020603050405020304" pitchFamily="18" charset="0"/>
              </a:rPr>
              <a:t> S, </a:t>
            </a:r>
            <a:r>
              <a:rPr lang="en-GB" sz="5000" dirty="0" err="1">
                <a:latin typeface="Times New Roman" panose="02020603050405020304" pitchFamily="18" charset="0"/>
                <a:cs typeface="Times New Roman" panose="02020603050405020304" pitchFamily="18" charset="0"/>
              </a:rPr>
              <a:t>Ott</a:t>
            </a:r>
            <a:r>
              <a:rPr lang="en-GB" sz="5000" dirty="0">
                <a:latin typeface="Times New Roman" panose="02020603050405020304" pitchFamily="18" charset="0"/>
                <a:cs typeface="Times New Roman" panose="02020603050405020304" pitchFamily="18" charset="0"/>
              </a:rPr>
              <a:t> R, </a:t>
            </a:r>
            <a:r>
              <a:rPr lang="en-GB" sz="5000" dirty="0" err="1">
                <a:latin typeface="Times New Roman" panose="02020603050405020304" pitchFamily="18" charset="0"/>
                <a:cs typeface="Times New Roman" panose="02020603050405020304" pitchFamily="18" charset="0"/>
              </a:rPr>
              <a:t>Eichfeld</a:t>
            </a:r>
            <a:r>
              <a:rPr lang="en-GB" sz="5000" dirty="0">
                <a:latin typeface="Times New Roman" panose="02020603050405020304" pitchFamily="18" charset="0"/>
                <a:cs typeface="Times New Roman" panose="02020603050405020304" pitchFamily="18" charset="0"/>
              </a:rPr>
              <a:t> U. Tracheobronchial ruptures: classification and management, </a:t>
            </a:r>
            <a:r>
              <a:rPr lang="en-GB" sz="5000" dirty="0" err="1">
                <a:latin typeface="Times New Roman" panose="02020603050405020304" pitchFamily="18" charset="0"/>
                <a:cs typeface="Times New Roman" panose="02020603050405020304" pitchFamily="18" charset="0"/>
              </a:rPr>
              <a:t>Chirurg</a:t>
            </a:r>
            <a:r>
              <a:rPr lang="en-GB" sz="5000" dirty="0">
                <a:latin typeface="Times New Roman" panose="02020603050405020304" pitchFamily="18" charset="0"/>
                <a:cs typeface="Times New Roman" panose="02020603050405020304" pitchFamily="18" charset="0"/>
              </a:rPr>
              <a:t>, 2005, vol. 76(pg. 783-788)</a:t>
            </a:r>
          </a:p>
          <a:p>
            <a:pPr marL="0" indent="0" algn="just">
              <a:buNone/>
            </a:pPr>
            <a:endParaRPr lang="en-GB" sz="5000" dirty="0">
              <a:latin typeface="Times New Roman" panose="02020603050405020304" pitchFamily="18" charset="0"/>
              <a:cs typeface="Times New Roman" panose="02020603050405020304" pitchFamily="18" charset="0"/>
            </a:endParaRPr>
          </a:p>
        </p:txBody>
      </p:sp>
      <p:pic>
        <p:nvPicPr>
          <p:cNvPr id="14" name="Picture 13"/>
          <p:cNvPicPr>
            <a:picLocks noChangeAspect="1"/>
          </p:cNvPicPr>
          <p:nvPr/>
        </p:nvPicPr>
        <p:blipFill rotWithShape="1">
          <a:blip r:embed="rId3" cstate="print">
            <a:extLst>
              <a:ext uri="{28A0092B-C50C-407E-A947-70E740481C1C}">
                <a14:useLocalDpi xmlns:a14="http://schemas.microsoft.com/office/drawing/2010/main" val="0"/>
              </a:ext>
            </a:extLst>
          </a:blip>
          <a:srcRect l="3786" t="29455" r="2174" b="12942"/>
          <a:stretch/>
        </p:blipFill>
        <p:spPr>
          <a:xfrm>
            <a:off x="4171253" y="17117738"/>
            <a:ext cx="5856182" cy="4221514"/>
          </a:xfrm>
          <a:prstGeom prst="rect">
            <a:avLst/>
          </a:prstGeom>
        </p:spPr>
      </p:pic>
      <p:pic>
        <p:nvPicPr>
          <p:cNvPr id="15" name="Picture 14"/>
          <p:cNvPicPr>
            <a:picLocks noChangeAspect="1"/>
          </p:cNvPicPr>
          <p:nvPr/>
        </p:nvPicPr>
        <p:blipFill>
          <a:blip r:embed="rId4"/>
          <a:stretch>
            <a:fillRect/>
          </a:stretch>
        </p:blipFill>
        <p:spPr>
          <a:xfrm>
            <a:off x="4250526" y="25095838"/>
            <a:ext cx="5851543" cy="3596649"/>
          </a:xfrm>
          <a:prstGeom prst="rect">
            <a:avLst/>
          </a:prstGeom>
        </p:spPr>
      </p:pic>
      <p:pic>
        <p:nvPicPr>
          <p:cNvPr id="16" name="Picture 15"/>
          <p:cNvPicPr>
            <a:picLocks noChangeAspect="1"/>
          </p:cNvPicPr>
          <p:nvPr/>
        </p:nvPicPr>
        <p:blipFill>
          <a:blip r:embed="rId5"/>
          <a:stretch>
            <a:fillRect/>
          </a:stretch>
        </p:blipFill>
        <p:spPr>
          <a:xfrm>
            <a:off x="13433057" y="6839779"/>
            <a:ext cx="4710605" cy="3146179"/>
          </a:xfrm>
          <a:prstGeom prst="rect">
            <a:avLst/>
          </a:prstGeom>
        </p:spPr>
      </p:pic>
      <p:pic>
        <p:nvPicPr>
          <p:cNvPr id="17" name="Picture 16"/>
          <p:cNvPicPr>
            <a:picLocks noChangeAspect="1"/>
          </p:cNvPicPr>
          <p:nvPr/>
        </p:nvPicPr>
        <p:blipFill>
          <a:blip r:embed="rId6"/>
          <a:stretch>
            <a:fillRect/>
          </a:stretch>
        </p:blipFill>
        <p:spPr>
          <a:xfrm>
            <a:off x="18707521" y="6839778"/>
            <a:ext cx="4693007" cy="3146179"/>
          </a:xfrm>
          <a:prstGeom prst="rect">
            <a:avLst/>
          </a:prstGeom>
        </p:spPr>
      </p:pic>
      <p:pic>
        <p:nvPicPr>
          <p:cNvPr id="18" name="Picture 17"/>
          <p:cNvPicPr>
            <a:picLocks noChangeAspect="1"/>
          </p:cNvPicPr>
          <p:nvPr/>
        </p:nvPicPr>
        <p:blipFill>
          <a:blip r:embed="rId7"/>
          <a:stretch>
            <a:fillRect/>
          </a:stretch>
        </p:blipFill>
        <p:spPr>
          <a:xfrm>
            <a:off x="16252276" y="14375096"/>
            <a:ext cx="4782508" cy="3863317"/>
          </a:xfrm>
          <a:prstGeom prst="rect">
            <a:avLst/>
          </a:prstGeom>
        </p:spPr>
      </p:pic>
      <p:pic>
        <p:nvPicPr>
          <p:cNvPr id="19" name="Picture 18"/>
          <p:cNvPicPr>
            <a:picLocks noChangeAspect="1"/>
          </p:cNvPicPr>
          <p:nvPr/>
        </p:nvPicPr>
        <p:blipFill rotWithShape="1">
          <a:blip r:embed="rId8"/>
          <a:srcRect b="19922"/>
          <a:stretch/>
        </p:blipFill>
        <p:spPr>
          <a:xfrm>
            <a:off x="16096167" y="20399419"/>
            <a:ext cx="4735039" cy="3675502"/>
          </a:xfrm>
          <a:prstGeom prst="rect">
            <a:avLst/>
          </a:prstGeom>
        </p:spPr>
      </p:pic>
    </p:spTree>
    <p:extLst>
      <p:ext uri="{BB962C8B-B14F-4D97-AF65-F5344CB8AC3E}">
        <p14:creationId xmlns:p14="http://schemas.microsoft.com/office/powerpoint/2010/main" val="128768431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179</TotalTime>
  <Words>1430</Words>
  <Application>Microsoft Office PowerPoint</Application>
  <PresentationFormat>Custom</PresentationFormat>
  <Paragraphs>70</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Times New Roman</vt:lpstr>
      <vt:lpstr>Office Theme</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Lavrentije 2</dc:creator>
  <cp:lastModifiedBy>mirkoj58@gmail.com</cp:lastModifiedBy>
  <cp:revision>23</cp:revision>
  <dcterms:created xsi:type="dcterms:W3CDTF">2019-11-06T15:33:27Z</dcterms:created>
  <dcterms:modified xsi:type="dcterms:W3CDTF">2024-01-14T12:17:44Z</dcterms:modified>
</cp:coreProperties>
</file>