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104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81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070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352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108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047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59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06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301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597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55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7E92F-C932-49B3-8955-86F77073FA36}" type="datetimeFigureOut">
              <a:rPr lang="en-GB" smtClean="0"/>
              <a:t>14.01.24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4930A-8C5F-4951-A42E-F9F542C0F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59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288272"/>
          </a:xfrm>
        </p:spPr>
        <p:txBody>
          <a:bodyPr>
            <a:noAutofit/>
          </a:bodyPr>
          <a:lstStyle/>
          <a:p>
            <a:r>
              <a:rPr lang="sr-Latn-RS" sz="4800" b="1" dirty="0" smtClean="0"/>
              <a:t/>
            </a:r>
            <a:br>
              <a:rPr lang="sr-Latn-RS" sz="4800" b="1" dirty="0" smtClean="0"/>
            </a:br>
            <a:r>
              <a:rPr lang="en-GB" sz="4400" b="1" dirty="0" smtClean="0"/>
              <a:t>A </a:t>
            </a:r>
            <a:r>
              <a:rPr lang="en-GB" sz="4400" b="1" dirty="0"/>
              <a:t>CASE REPORT OF  PERIOPERATIVE UVATS DETECTION AND CLOSURE OF POSTINTUBATION TRACHEAL LESION</a:t>
            </a:r>
            <a:br>
              <a:rPr lang="en-GB" sz="4400" b="1" dirty="0"/>
            </a:br>
            <a:r>
              <a:rPr lang="en-GB" sz="4400" b="1" dirty="0"/>
              <a:t>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798762"/>
          </a:xfrm>
        </p:spPr>
        <p:txBody>
          <a:bodyPr>
            <a:normAutofit/>
          </a:bodyPr>
          <a:lstStyle/>
          <a:p>
            <a:endParaRPr lang="en-GB" sz="1800" b="1" dirty="0" smtClean="0"/>
          </a:p>
          <a:p>
            <a:endParaRPr lang="en-GB" sz="1800" b="1" dirty="0"/>
          </a:p>
          <a:p>
            <a:r>
              <a:rPr lang="en-GB" sz="1800" b="1" dirty="0" smtClean="0"/>
              <a:t>R</a:t>
            </a:r>
            <a:r>
              <a:rPr lang="sr-Latn-RS" sz="1800" b="1" dirty="0" smtClean="0"/>
              <a:t>adovan </a:t>
            </a:r>
            <a:r>
              <a:rPr lang="en-GB" sz="1800" b="1" dirty="0" err="1" smtClean="0"/>
              <a:t>Jurić</a:t>
            </a:r>
            <a:endParaRPr lang="en-GB" sz="1800" b="1" u="sng" baseline="30000" dirty="0" smtClean="0"/>
          </a:p>
          <a:p>
            <a:r>
              <a:rPr lang="en-GB" sz="1800" dirty="0" smtClean="0"/>
              <a:t/>
            </a:r>
            <a:br>
              <a:rPr lang="en-GB" sz="1800" dirty="0" smtClean="0"/>
            </a:br>
            <a:r>
              <a:rPr lang="en-GB" sz="1800" b="1" dirty="0" smtClean="0"/>
              <a:t>University Clinical Centre of the Republic of </a:t>
            </a:r>
            <a:r>
              <a:rPr lang="en-GB" sz="1800" b="1" dirty="0" err="1" smtClean="0"/>
              <a:t>Srpska</a:t>
            </a:r>
            <a:r>
              <a:rPr lang="en-GB" sz="1800" b="1" dirty="0" smtClean="0"/>
              <a:t>, Clinic of Thoracic Surgery, Banja Luka, Bosnia and Herzegovina</a:t>
            </a: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161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9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838200" y="319406"/>
            <a:ext cx="10515600" cy="45719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endParaRPr lang="sr-Latn-RS" dirty="0" smtClean="0"/>
          </a:p>
          <a:p>
            <a:pPr marL="0" indent="0">
              <a:buNone/>
            </a:pPr>
            <a:endParaRPr lang="sr-Latn-RS" dirty="0" smtClean="0"/>
          </a:p>
          <a:p>
            <a:r>
              <a:rPr lang="en-GB" dirty="0" smtClean="0"/>
              <a:t>73 </a:t>
            </a:r>
            <a:r>
              <a:rPr lang="en-GB" dirty="0"/>
              <a:t>years-old </a:t>
            </a:r>
            <a:r>
              <a:rPr lang="en-GB" dirty="0" smtClean="0"/>
              <a:t>female.</a:t>
            </a:r>
          </a:p>
          <a:p>
            <a:r>
              <a:rPr lang="en-GB" i="1" dirty="0"/>
              <a:t>Adenocarcinoma, clinical stage </a:t>
            </a:r>
            <a:r>
              <a:rPr lang="en-GB" i="1" dirty="0" smtClean="0"/>
              <a:t>cT1cN0</a:t>
            </a:r>
            <a:r>
              <a:rPr lang="sr-Latn-RS" i="1" dirty="0" smtClean="0"/>
              <a:t>.</a:t>
            </a:r>
          </a:p>
          <a:p>
            <a:r>
              <a:rPr lang="sr-Latn-RS" dirty="0" smtClean="0"/>
              <a:t>P</a:t>
            </a:r>
            <a:r>
              <a:rPr lang="en-GB" dirty="0" err="1" smtClean="0"/>
              <a:t>lan</a:t>
            </a:r>
            <a:r>
              <a:rPr lang="sr-Latn-RS" dirty="0" smtClean="0"/>
              <a:t>: </a:t>
            </a:r>
            <a:r>
              <a:rPr lang="en-GB" dirty="0" smtClean="0"/>
              <a:t>UVATS </a:t>
            </a:r>
            <a:r>
              <a:rPr lang="en-GB" dirty="0"/>
              <a:t>right upper </a:t>
            </a:r>
            <a:r>
              <a:rPr lang="en-GB" dirty="0" smtClean="0"/>
              <a:t>lobectomy</a:t>
            </a:r>
            <a:r>
              <a:rPr lang="sr-Latn-RS" dirty="0" smtClean="0"/>
              <a:t>.</a:t>
            </a:r>
            <a:endParaRPr lang="en-GB" dirty="0" smtClean="0"/>
          </a:p>
          <a:p>
            <a:r>
              <a:rPr lang="sr-Latn-RS" dirty="0" smtClean="0"/>
              <a:t>Telescope exploration – massive pneumomediastinum.</a:t>
            </a:r>
          </a:p>
          <a:p>
            <a:r>
              <a:rPr lang="sr-Latn-RS" dirty="0" smtClean="0"/>
              <a:t>Next step: RUL and mediastinal node dissection.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" t="29455" r="2579" b="12942"/>
          <a:stretch/>
        </p:blipFill>
        <p:spPr>
          <a:xfrm>
            <a:off x="564776" y="3886200"/>
            <a:ext cx="4101353" cy="2971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335" y="3886200"/>
            <a:ext cx="4834745" cy="2971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12192000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7826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62232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endParaRPr lang="sr-Latn-RS" dirty="0" smtClean="0"/>
          </a:p>
          <a:p>
            <a:pPr marL="0" indent="0">
              <a:lnSpc>
                <a:spcPct val="100000"/>
              </a:lnSpc>
              <a:buNone/>
            </a:pPr>
            <a:endParaRPr lang="sr-Latn-RS" dirty="0" smtClean="0"/>
          </a:p>
          <a:p>
            <a:pPr>
              <a:lnSpc>
                <a:spcPct val="100000"/>
              </a:lnSpc>
            </a:pPr>
            <a:r>
              <a:rPr lang="sr-Latn-RS" dirty="0" smtClean="0"/>
              <a:t>A</a:t>
            </a:r>
            <a:r>
              <a:rPr lang="en-GB" dirty="0" smtClean="0"/>
              <a:t> </a:t>
            </a:r>
            <a:r>
              <a:rPr lang="en-GB" dirty="0"/>
              <a:t>lesion </a:t>
            </a:r>
            <a:r>
              <a:rPr lang="sr-Latn-RS" dirty="0" smtClean="0"/>
              <a:t>- </a:t>
            </a:r>
            <a:r>
              <a:rPr lang="en-GB" dirty="0" smtClean="0"/>
              <a:t>in </a:t>
            </a:r>
            <a:r>
              <a:rPr lang="en-GB" dirty="0"/>
              <a:t>the level of thoracic </a:t>
            </a:r>
            <a:r>
              <a:rPr lang="en-GB" dirty="0" smtClean="0"/>
              <a:t>inlet</a:t>
            </a:r>
            <a:r>
              <a:rPr lang="sr-Latn-RS" dirty="0" smtClean="0"/>
              <a:t>.</a:t>
            </a:r>
            <a:endParaRPr lang="en-GB" dirty="0" smtClean="0"/>
          </a:p>
          <a:p>
            <a:pPr>
              <a:lnSpc>
                <a:spcPct val="100000"/>
              </a:lnSpc>
            </a:pPr>
            <a:r>
              <a:rPr lang="en-GB" dirty="0" smtClean="0"/>
              <a:t>Length of lesion 6mm</a:t>
            </a:r>
            <a:r>
              <a:rPr lang="sr-Latn-RS" dirty="0" smtClean="0"/>
              <a:t>.</a:t>
            </a:r>
            <a:endParaRPr lang="en-GB" dirty="0" smtClean="0"/>
          </a:p>
          <a:p>
            <a:pPr>
              <a:lnSpc>
                <a:spcPct val="100000"/>
              </a:lnSpc>
            </a:pPr>
            <a:r>
              <a:rPr lang="en-GB" dirty="0"/>
              <a:t>Direct sutures </a:t>
            </a:r>
            <a:r>
              <a:rPr lang="en-GB" dirty="0" err="1"/>
              <a:t>Vicryl</a:t>
            </a:r>
            <a:r>
              <a:rPr lang="en-GB" dirty="0"/>
              <a:t> 4/0 </a:t>
            </a:r>
            <a:r>
              <a:rPr lang="sr-Latn-RS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sr-Latn-RS" dirty="0" smtClean="0"/>
              <a:t>Suture line buttressed by pleural patch.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11326"/>
            <a:ext cx="4324350" cy="32466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395" y="3554225"/>
            <a:ext cx="4400405" cy="33037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160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2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37128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37128"/>
            <a:ext cx="10515600" cy="5620871"/>
          </a:xfrm>
        </p:spPr>
        <p:txBody>
          <a:bodyPr/>
          <a:lstStyle/>
          <a:p>
            <a:r>
              <a:rPr lang="sr-Latn-RS" dirty="0" smtClean="0"/>
              <a:t>Decision for sutturing tracheal wall – already in operative field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sr-Latn-RS" dirty="0" smtClean="0"/>
              <a:t>No air-leak postoperatively</a:t>
            </a:r>
          </a:p>
          <a:p>
            <a:r>
              <a:rPr lang="sr-Latn-RS" dirty="0" smtClean="0"/>
              <a:t>Control bronchoscopy reveal intact membranous wall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r>
              <a:rPr lang="sr-Latn-RS" dirty="0" smtClean="0"/>
              <a:t>sixth </a:t>
            </a:r>
            <a:r>
              <a:rPr lang="sr-Latn-RS" dirty="0"/>
              <a:t>day after </a:t>
            </a:r>
            <a:r>
              <a:rPr lang="sr-Latn-RS" dirty="0" smtClean="0"/>
              <a:t>surgery</a:t>
            </a:r>
            <a:r>
              <a:rPr lang="en-GB" dirty="0" smtClean="0"/>
              <a:t>                                  </a:t>
            </a:r>
            <a:r>
              <a:rPr lang="en-GB" dirty="0"/>
              <a:t>eighth day after surgery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4" r="15778" b="9748"/>
          <a:stretch/>
        </p:blipFill>
        <p:spPr bwMode="auto">
          <a:xfrm>
            <a:off x="381409" y="2756648"/>
            <a:ext cx="4688131" cy="35769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5" t="24657" r="2870" b="24185"/>
          <a:stretch/>
        </p:blipFill>
        <p:spPr bwMode="auto">
          <a:xfrm>
            <a:off x="6485555" y="2756648"/>
            <a:ext cx="5325036" cy="35769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9540" y="0"/>
            <a:ext cx="1243012" cy="124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7397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42950"/>
            <a:ext cx="10077450" cy="5867400"/>
          </a:xfrm>
        </p:spPr>
        <p:txBody>
          <a:bodyPr>
            <a:normAutofit/>
          </a:bodyPr>
          <a:lstStyle/>
          <a:p>
            <a:endParaRPr lang="sr-Latn-RS" dirty="0" smtClean="0"/>
          </a:p>
          <a:p>
            <a:endParaRPr lang="sr-Latn-RS" dirty="0"/>
          </a:p>
          <a:p>
            <a:pPr marL="0" indent="0">
              <a:buNone/>
            </a:pPr>
            <a:endParaRPr lang="sr-Latn-RS" dirty="0"/>
          </a:p>
          <a:p>
            <a:r>
              <a:rPr lang="sr-Latn-RS" dirty="0" smtClean="0"/>
              <a:t>E</a:t>
            </a:r>
            <a:r>
              <a:rPr lang="en-GB" dirty="0" err="1" smtClean="0"/>
              <a:t>ven</a:t>
            </a:r>
            <a:r>
              <a:rPr lang="en-GB" dirty="0" smtClean="0"/>
              <a:t> </a:t>
            </a:r>
            <a:r>
              <a:rPr lang="en-GB" dirty="0"/>
              <a:t>a small laceration of the trachea </a:t>
            </a:r>
            <a:r>
              <a:rPr lang="en-GB" dirty="0" smtClean="0"/>
              <a:t> </a:t>
            </a:r>
            <a:r>
              <a:rPr lang="en-GB" dirty="0"/>
              <a:t>could be </a:t>
            </a:r>
            <a:r>
              <a:rPr lang="en-GB" dirty="0" smtClean="0"/>
              <a:t>complicated</a:t>
            </a:r>
            <a:r>
              <a:rPr lang="sr-Latn-RS" dirty="0" smtClean="0"/>
              <a:t>, such as prolonged air leak, respiratory failure, empyema, prolonged hospital stay and cost, and mediastinitis</a:t>
            </a:r>
            <a:r>
              <a:rPr lang="en-GB" dirty="0" smtClean="0"/>
              <a:t>. </a:t>
            </a:r>
          </a:p>
          <a:p>
            <a:endParaRPr lang="sr-Latn-RS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We showed that tracheal lacerations in thoracic inlet could be repaired even by minimally-invasive approach such as </a:t>
            </a:r>
            <a:r>
              <a:rPr lang="en-GB" dirty="0" err="1"/>
              <a:t>uniportal</a:t>
            </a:r>
            <a:r>
              <a:rPr lang="en-GB" dirty="0"/>
              <a:t> VATS.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"/>
            <a:ext cx="12192000" cy="148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1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7940</TotalTime>
  <Words>143</Words>
  <Application>Microsoft Office PowerPoint</Application>
  <PresentationFormat>Widescreen</PresentationFormat>
  <Paragraphs>39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 A CASE REPORT OF  PERIOPERATIVE UVATS DETECTION AND CLOSURE OF POSTINTUBATION TRACHEAL LESION  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CASE REPORT OF  PERIOPERATIVE UVATS DETECTION AND CLOSURE OF POSTINTUBATION TRACHEAL LESION</dc:title>
  <dc:creator>mirkoj58@gmail.com</dc:creator>
  <cp:lastModifiedBy>mirkoj58@gmail.com</cp:lastModifiedBy>
  <cp:revision>18</cp:revision>
  <dcterms:created xsi:type="dcterms:W3CDTF">2023-04-12T07:34:56Z</dcterms:created>
  <dcterms:modified xsi:type="dcterms:W3CDTF">2024-01-14T11:58:29Z</dcterms:modified>
</cp:coreProperties>
</file>