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2399288" cy="43200638"/>
  <p:notesSz cx="6858000" cy="9144000"/>
  <p:defaultTextStyle>
    <a:defPPr>
      <a:defRPr lang="sr-Latn-RS"/>
    </a:defPPr>
    <a:lvl1pPr marL="0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1pPr>
    <a:lvl2pPr marL="1814398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2pPr>
    <a:lvl3pPr marL="362879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3pPr>
    <a:lvl4pPr marL="5443195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4pPr>
    <a:lvl5pPr marL="7257593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5pPr>
    <a:lvl6pPr marL="9071991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6pPr>
    <a:lvl7pPr marL="10886389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7pPr>
    <a:lvl8pPr marL="12700787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8pPr>
    <a:lvl9pPr marL="14515186" algn="l" defTabSz="3628796" rtl="0" eaLnBrk="1" latinLnBrk="0" hangingPunct="1">
      <a:defRPr sz="714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Umereni stil 2 – Naglašav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Svetli stil 1 – Naglašav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" d="100"/>
          <a:sy n="10" d="100"/>
        </p:scale>
        <p:origin x="2212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sr-Latn-RS" dirty="0">
                <a:latin typeface="Univers Condensed Light" panose="020B0306020202040204" pitchFamily="34" charset="0"/>
              </a:rPr>
              <a:t>Abdominalni dren</a:t>
            </a:r>
            <a:endParaRPr lang="en-US" dirty="0">
              <a:latin typeface="Univers Condensed Light" panose="020B030602020204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  seceniranje sadržaja na dren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tx>
                <c:rich>
                  <a:bodyPr/>
                  <a:lstStyle/>
                  <a:p>
                    <a:fld id="{B8FCD1B1-0089-4A31-9E4D-1E2587DD277B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2902968916719235"/>
                      <c:h val="7.2478678551489137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F3A4-4228-A98A-3DD2FFB219FD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29F81DCC-07D7-46A5-AF99-00DB57B46059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F3A4-4228-A98A-3DD2FFB219FD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4263E04-FA9E-49AB-AC71-5FB5721E9444}" type="VALUE">
                      <a:rPr lang="en-US"/>
                      <a:pPr/>
                      <a:t>[VALUE]</a:t>
                    </a:fld>
                    <a:r>
                      <a:rPr lang="en-US"/>
                      <a:t> ml</a:t>
                    </a:r>
                  </a:p>
                </c:rich>
              </c:tx>
              <c:dLblPos val="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905540639492312"/>
                      <c:h val="7.5251210753467523E-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F3A4-4228-A98A-3DD2FFB219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09.03.2023.</c:v>
                </c:pt>
                <c:pt idx="1">
                  <c:v>10.03.2023.</c:v>
                </c:pt>
                <c:pt idx="2">
                  <c:v>11.03.2023.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100</c:v>
                </c:pt>
                <c:pt idx="1">
                  <c:v>200</c:v>
                </c:pt>
                <c:pt idx="2">
                  <c:v>120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3A4-4228-A98A-3DD2FFB219F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506813632"/>
        <c:axId val="506810720"/>
      </c:lineChart>
      <c:catAx>
        <c:axId val="5068136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810720"/>
        <c:crossesAt val="0"/>
        <c:auto val="1"/>
        <c:lblAlgn val="ctr"/>
        <c:lblOffset val="100"/>
        <c:noMultiLvlLbl val="0"/>
      </c:catAx>
      <c:valAx>
        <c:axId val="506810720"/>
        <c:scaling>
          <c:orientation val="minMax"/>
          <c:max val="25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sr-Latn-RS"/>
                  <a:t>ml</a:t>
                </a:r>
                <a:endParaRPr lang="en-US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68136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4804609920792542"/>
          <c:y val="0.89931726183874905"/>
          <c:w val="0.51874459683637464"/>
          <c:h val="8.307710435843408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19050" cap="flat" cmpd="sng" algn="ctr">
      <a:solidFill>
        <a:schemeClr val="accent2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47" y="7070108"/>
            <a:ext cx="27539395" cy="15040222"/>
          </a:xfrm>
        </p:spPr>
        <p:txBody>
          <a:bodyPr anchor="b"/>
          <a:lstStyle>
            <a:lvl1pPr algn="ctr">
              <a:defRPr sz="21259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49911" y="22690338"/>
            <a:ext cx="24299466" cy="10430151"/>
          </a:xfrm>
        </p:spPr>
        <p:txBody>
          <a:bodyPr/>
          <a:lstStyle>
            <a:lvl1pPr marL="0" indent="0" algn="ctr">
              <a:buNone/>
              <a:defRPr sz="8504"/>
            </a:lvl1pPr>
            <a:lvl2pPr marL="1619951" indent="0" algn="ctr">
              <a:buNone/>
              <a:defRPr sz="7086"/>
            </a:lvl2pPr>
            <a:lvl3pPr marL="3239902" indent="0" algn="ctr">
              <a:buNone/>
              <a:defRPr sz="6378"/>
            </a:lvl3pPr>
            <a:lvl4pPr marL="4859853" indent="0" algn="ctr">
              <a:buNone/>
              <a:defRPr sz="5669"/>
            </a:lvl4pPr>
            <a:lvl5pPr marL="6479804" indent="0" algn="ctr">
              <a:buNone/>
              <a:defRPr sz="5669"/>
            </a:lvl5pPr>
            <a:lvl6pPr marL="8099755" indent="0" algn="ctr">
              <a:buNone/>
              <a:defRPr sz="5669"/>
            </a:lvl6pPr>
            <a:lvl7pPr marL="9719706" indent="0" algn="ctr">
              <a:buNone/>
              <a:defRPr sz="5669"/>
            </a:lvl7pPr>
            <a:lvl8pPr marL="11339657" indent="0" algn="ctr">
              <a:buNone/>
              <a:defRPr sz="5669"/>
            </a:lvl8pPr>
            <a:lvl9pPr marL="12959608" indent="0" algn="ctr">
              <a:buNone/>
              <a:defRPr sz="5669"/>
            </a:lvl9pPr>
          </a:lstStyle>
          <a:p>
            <a:r>
              <a:rPr lang="sr-Latn-CS"/>
              <a:t>Kliknite i uredite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697850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561943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0578" y="10770172"/>
            <a:ext cx="27944386" cy="17970262"/>
          </a:xfrm>
        </p:spPr>
        <p:txBody>
          <a:bodyPr anchor="b"/>
          <a:lstStyle>
            <a:lvl1pPr>
              <a:defRPr sz="21259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10578" y="28910440"/>
            <a:ext cx="27944386" cy="9450136"/>
          </a:xfrm>
        </p:spPr>
        <p:txBody>
          <a:bodyPr/>
          <a:lstStyle>
            <a:lvl1pPr marL="0" indent="0">
              <a:buNone/>
              <a:defRPr sz="8504">
                <a:solidFill>
                  <a:schemeClr val="tx1"/>
                </a:solidFill>
              </a:defRPr>
            </a:lvl1pPr>
            <a:lvl2pPr marL="1619951" indent="0">
              <a:buNone/>
              <a:defRPr sz="7086">
                <a:solidFill>
                  <a:schemeClr val="tx1">
                    <a:tint val="75000"/>
                  </a:schemeClr>
                </a:solidFill>
              </a:defRPr>
            </a:lvl2pPr>
            <a:lvl3pPr marL="3239902" indent="0">
              <a:buNone/>
              <a:defRPr sz="6378">
                <a:solidFill>
                  <a:schemeClr val="tx1">
                    <a:tint val="75000"/>
                  </a:schemeClr>
                </a:solidFill>
              </a:defRPr>
            </a:lvl3pPr>
            <a:lvl4pPr marL="4859853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4pPr>
            <a:lvl5pPr marL="6479804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5pPr>
            <a:lvl6pPr marL="8099755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6pPr>
            <a:lvl7pPr marL="9719706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7pPr>
            <a:lvl8pPr marL="11339657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8pPr>
            <a:lvl9pPr marL="12959608" indent="0">
              <a:buNone/>
              <a:defRPr sz="56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5149004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27451" y="11500170"/>
            <a:ext cx="13769697" cy="27410408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402140" y="11500170"/>
            <a:ext cx="13769697" cy="27410408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12997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300044"/>
            <a:ext cx="27944386" cy="8350126"/>
          </a:xfrm>
        </p:spPr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675" y="10590160"/>
            <a:ext cx="13706415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675" y="15780233"/>
            <a:ext cx="13706415" cy="23210346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02142" y="10590160"/>
            <a:ext cx="13773917" cy="5190073"/>
          </a:xfrm>
        </p:spPr>
        <p:txBody>
          <a:bodyPr anchor="b"/>
          <a:lstStyle>
            <a:lvl1pPr marL="0" indent="0">
              <a:buNone/>
              <a:defRPr sz="8504" b="1"/>
            </a:lvl1pPr>
            <a:lvl2pPr marL="1619951" indent="0">
              <a:buNone/>
              <a:defRPr sz="7086" b="1"/>
            </a:lvl2pPr>
            <a:lvl3pPr marL="3239902" indent="0">
              <a:buNone/>
              <a:defRPr sz="6378" b="1"/>
            </a:lvl3pPr>
            <a:lvl4pPr marL="4859853" indent="0">
              <a:buNone/>
              <a:defRPr sz="5669" b="1"/>
            </a:lvl4pPr>
            <a:lvl5pPr marL="6479804" indent="0">
              <a:buNone/>
              <a:defRPr sz="5669" b="1"/>
            </a:lvl5pPr>
            <a:lvl6pPr marL="8099755" indent="0">
              <a:buNone/>
              <a:defRPr sz="5669" b="1"/>
            </a:lvl6pPr>
            <a:lvl7pPr marL="9719706" indent="0">
              <a:buNone/>
              <a:defRPr sz="5669" b="1"/>
            </a:lvl7pPr>
            <a:lvl8pPr marL="11339657" indent="0">
              <a:buNone/>
              <a:defRPr sz="5669" b="1"/>
            </a:lvl8pPr>
            <a:lvl9pPr marL="12959608" indent="0">
              <a:buNone/>
              <a:defRPr sz="5669" b="1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02142" y="15780233"/>
            <a:ext cx="13773917" cy="23210346"/>
          </a:xfrm>
        </p:spPr>
        <p:txBody>
          <a:bodyPr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999777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182961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964314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73917" y="6220102"/>
            <a:ext cx="16402140" cy="30700453"/>
          </a:xfrm>
        </p:spPr>
        <p:txBody>
          <a:bodyPr/>
          <a:lstStyle>
            <a:lvl1pPr>
              <a:defRPr sz="11338"/>
            </a:lvl1pPr>
            <a:lvl2pPr>
              <a:defRPr sz="9921"/>
            </a:lvl2pPr>
            <a:lvl3pPr>
              <a:defRPr sz="8504"/>
            </a:lvl3pPr>
            <a:lvl4pPr>
              <a:defRPr sz="7086"/>
            </a:lvl4pPr>
            <a:lvl5pPr>
              <a:defRPr sz="7086"/>
            </a:lvl5pPr>
            <a:lvl6pPr>
              <a:defRPr sz="7086"/>
            </a:lvl6pPr>
            <a:lvl7pPr>
              <a:defRPr sz="7086"/>
            </a:lvl7pPr>
            <a:lvl8pPr>
              <a:defRPr sz="7086"/>
            </a:lvl8pPr>
            <a:lvl9pPr>
              <a:defRPr sz="7086"/>
            </a:lvl9pPr>
          </a:lstStyle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71938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671" y="2880042"/>
            <a:ext cx="10449614" cy="10080149"/>
          </a:xfrm>
        </p:spPr>
        <p:txBody>
          <a:bodyPr anchor="b"/>
          <a:lstStyle>
            <a:lvl1pPr>
              <a:defRPr sz="11338"/>
            </a:lvl1pPr>
          </a:lstStyle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73917" y="6220102"/>
            <a:ext cx="16402140" cy="30700453"/>
          </a:xfrm>
        </p:spPr>
        <p:txBody>
          <a:bodyPr anchor="t"/>
          <a:lstStyle>
            <a:lvl1pPr marL="0" indent="0">
              <a:buNone/>
              <a:defRPr sz="11338"/>
            </a:lvl1pPr>
            <a:lvl2pPr marL="1619951" indent="0">
              <a:buNone/>
              <a:defRPr sz="9921"/>
            </a:lvl2pPr>
            <a:lvl3pPr marL="3239902" indent="0">
              <a:buNone/>
              <a:defRPr sz="8504"/>
            </a:lvl3pPr>
            <a:lvl4pPr marL="4859853" indent="0">
              <a:buNone/>
              <a:defRPr sz="7086"/>
            </a:lvl4pPr>
            <a:lvl5pPr marL="6479804" indent="0">
              <a:buNone/>
              <a:defRPr sz="7086"/>
            </a:lvl5pPr>
            <a:lvl6pPr marL="8099755" indent="0">
              <a:buNone/>
              <a:defRPr sz="7086"/>
            </a:lvl6pPr>
            <a:lvl7pPr marL="9719706" indent="0">
              <a:buNone/>
              <a:defRPr sz="7086"/>
            </a:lvl7pPr>
            <a:lvl8pPr marL="11339657" indent="0">
              <a:buNone/>
              <a:defRPr sz="7086"/>
            </a:lvl8pPr>
            <a:lvl9pPr marL="12959608" indent="0">
              <a:buNone/>
              <a:defRPr sz="7086"/>
            </a:lvl9pPr>
          </a:lstStyle>
          <a:p>
            <a:r>
              <a:rPr lang="sr-Latn-CS"/>
              <a:t>Kliknite na ikonu i dodajte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1671" y="12960191"/>
            <a:ext cx="10449614" cy="24010358"/>
          </a:xfrm>
        </p:spPr>
        <p:txBody>
          <a:bodyPr/>
          <a:lstStyle>
            <a:lvl1pPr marL="0" indent="0">
              <a:buNone/>
              <a:defRPr sz="5669"/>
            </a:lvl1pPr>
            <a:lvl2pPr marL="1619951" indent="0">
              <a:buNone/>
              <a:defRPr sz="4960"/>
            </a:lvl2pPr>
            <a:lvl3pPr marL="3239902" indent="0">
              <a:buNone/>
              <a:defRPr sz="4252"/>
            </a:lvl3pPr>
            <a:lvl4pPr marL="4859853" indent="0">
              <a:buNone/>
              <a:defRPr sz="3543"/>
            </a:lvl4pPr>
            <a:lvl5pPr marL="6479804" indent="0">
              <a:buNone/>
              <a:defRPr sz="3543"/>
            </a:lvl5pPr>
            <a:lvl6pPr marL="8099755" indent="0">
              <a:buNone/>
              <a:defRPr sz="3543"/>
            </a:lvl6pPr>
            <a:lvl7pPr marL="9719706" indent="0">
              <a:buNone/>
              <a:defRPr sz="3543"/>
            </a:lvl7pPr>
            <a:lvl8pPr marL="11339657" indent="0">
              <a:buNone/>
              <a:defRPr sz="3543"/>
            </a:lvl8pPr>
            <a:lvl9pPr marL="12959608" indent="0">
              <a:buNone/>
              <a:defRPr sz="3543"/>
            </a:lvl9pPr>
          </a:lstStyle>
          <a:p>
            <a:pPr lvl="0"/>
            <a:r>
              <a:rPr lang="sr-Latn-CS"/>
              <a:t>Kliknite i uredite tekst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4218110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3718349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185742" y="2300034"/>
            <a:ext cx="6986096" cy="36610544"/>
          </a:xfrm>
        </p:spPr>
        <p:txBody>
          <a:bodyPr vert="eaVert"/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27453" y="2300034"/>
            <a:ext cx="20553298" cy="36610544"/>
          </a:xfrm>
        </p:spPr>
        <p:txBody>
          <a:bodyPr vert="eaVert"/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98300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27451" y="2300044"/>
            <a:ext cx="27944386" cy="8350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r-Latn-C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7451" y="11500170"/>
            <a:ext cx="27944386" cy="27410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CS"/>
              <a:t>Kliknite i uredite tekst</a:t>
            </a:r>
          </a:p>
          <a:p>
            <a:pPr lvl="1"/>
            <a:r>
              <a:rPr lang="sr-Latn-CS"/>
              <a:t>Drugi nivo</a:t>
            </a:r>
          </a:p>
          <a:p>
            <a:pPr lvl="2"/>
            <a:r>
              <a:rPr lang="sr-Latn-CS"/>
              <a:t>Treći nivo</a:t>
            </a:r>
          </a:p>
          <a:p>
            <a:pPr lvl="3"/>
            <a:r>
              <a:rPr lang="sr-Latn-CS"/>
              <a:t>Četvrti nivo</a:t>
            </a:r>
          </a:p>
          <a:p>
            <a:pPr lvl="4"/>
            <a:r>
              <a:rPr lang="sr-Latn-C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27451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A891CF-E041-49D5-9018-43EE2141203D}" type="datetimeFigureOut">
              <a:rPr lang="bs-Latn-BA" smtClean="0"/>
              <a:t>5. 2. 2024.</a:t>
            </a:fld>
            <a:endParaRPr lang="bs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732264" y="40040601"/>
            <a:ext cx="1093476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s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81997" y="40040601"/>
            <a:ext cx="7289840" cy="23000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2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E6144-7C75-43BB-9E57-111CF7E07937}" type="slidenum">
              <a:rPr lang="bs-Latn-BA" smtClean="0"/>
              <a:t>‹#›</a:t>
            </a:fld>
            <a:endParaRPr lang="bs-Latn-BA"/>
          </a:p>
        </p:txBody>
      </p:sp>
    </p:spTree>
    <p:extLst>
      <p:ext uri="{BB962C8B-B14F-4D97-AF65-F5344CB8AC3E}">
        <p14:creationId xmlns:p14="http://schemas.microsoft.com/office/powerpoint/2010/main" val="204950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239902" rtl="0" eaLnBrk="1" latinLnBrk="0" hangingPunct="1">
        <a:lnSpc>
          <a:spcPct val="90000"/>
        </a:lnSpc>
        <a:spcBef>
          <a:spcPct val="0"/>
        </a:spcBef>
        <a:buNone/>
        <a:defRPr sz="1559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09976" indent="-809976" algn="l" defTabSz="3239902" rtl="0" eaLnBrk="1" latinLnBrk="0" hangingPunct="1">
        <a:lnSpc>
          <a:spcPct val="90000"/>
        </a:lnSpc>
        <a:spcBef>
          <a:spcPts val="3543"/>
        </a:spcBef>
        <a:buFont typeface="Arial" panose="020B0604020202020204" pitchFamily="34" charset="0"/>
        <a:buChar char="•"/>
        <a:defRPr sz="9921" kern="1200">
          <a:solidFill>
            <a:schemeClr val="tx1"/>
          </a:solidFill>
          <a:latin typeface="+mn-lt"/>
          <a:ea typeface="+mn-ea"/>
          <a:cs typeface="+mn-cs"/>
        </a:defRPr>
      </a:lvl1pPr>
      <a:lvl2pPr marL="2429927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8504" kern="1200">
          <a:solidFill>
            <a:schemeClr val="tx1"/>
          </a:solidFill>
          <a:latin typeface="+mn-lt"/>
          <a:ea typeface="+mn-ea"/>
          <a:cs typeface="+mn-cs"/>
        </a:defRPr>
      </a:lvl2pPr>
      <a:lvl3pPr marL="4049878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7086" kern="1200">
          <a:solidFill>
            <a:schemeClr val="tx1"/>
          </a:solidFill>
          <a:latin typeface="+mn-lt"/>
          <a:ea typeface="+mn-ea"/>
          <a:cs typeface="+mn-cs"/>
        </a:defRPr>
      </a:lvl3pPr>
      <a:lvl4pPr marL="5669829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7289780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909731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10529682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2149633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3769584" indent="-809976" algn="l" defTabSz="3239902" rtl="0" eaLnBrk="1" latinLnBrk="0" hangingPunct="1">
        <a:lnSpc>
          <a:spcPct val="90000"/>
        </a:lnSpc>
        <a:spcBef>
          <a:spcPts val="1772"/>
        </a:spcBef>
        <a:buFont typeface="Arial" panose="020B0604020202020204" pitchFamily="34" charset="0"/>
        <a:buChar char="•"/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1pPr>
      <a:lvl2pPr marL="1619951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2pPr>
      <a:lvl3pPr marL="3239902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3pPr>
      <a:lvl4pPr marL="4859853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4pPr>
      <a:lvl5pPr marL="6479804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5pPr>
      <a:lvl6pPr marL="8099755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6pPr>
      <a:lvl7pPr marL="9719706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7pPr>
      <a:lvl8pPr marL="11339657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8pPr>
      <a:lvl9pPr marL="12959608" algn="l" defTabSz="3239902" rtl="0" eaLnBrk="1" latinLnBrk="0" hangingPunct="1">
        <a:defRPr sz="637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eg"/><Relationship Id="rId7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emf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jpeg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3"/>
          <p:cNvSpPr>
            <a:spLocks noGrp="1"/>
          </p:cNvSpPr>
          <p:nvPr>
            <p:ph type="title"/>
          </p:nvPr>
        </p:nvSpPr>
        <p:spPr>
          <a:xfrm>
            <a:off x="62808" y="3965366"/>
            <a:ext cx="32399288" cy="5077645"/>
          </a:xfr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br>
              <a:rPr lang="sr-Latn-RS" sz="1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en-US" sz="9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Hernioplastika</a:t>
            </a:r>
            <a:r>
              <a:rPr lang="en-US" sz="9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9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9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 Bio-</a:t>
            </a:r>
            <a:r>
              <a:rPr lang="en-US" sz="9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mre</a:t>
            </a:r>
            <a:r>
              <a:rPr lang="sr-Latn-RS" sz="9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žicom kod hijatalnih hernija jednjaka: Naša iskustva</a:t>
            </a:r>
            <a:br>
              <a:rPr lang="bs-Latn-BA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sr-Latn-RS" sz="8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ahoma" panose="020B0604030504040204" pitchFamily="34" charset="0"/>
                <a:cs typeface="Tahoma" panose="020B0604030504040204" pitchFamily="34" charset="0"/>
              </a:rPr>
              <a:t>Srđan Krejić</a:t>
            </a:r>
            <a:r>
              <a:rPr lang="bs-Latn-BA" sz="80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1,2</a:t>
            </a:r>
            <a:br>
              <a:rPr lang="bs-Latn-BA" sz="89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br>
              <a:rPr lang="en-US" sz="67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bs-Latn-BA" sz="67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bs-Latn-BA" sz="67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Medicinski fakultet Univerziteta u Banjoj Luci, Banja Luka, Republika Srpska</a:t>
            </a:r>
            <a:br>
              <a:rPr lang="bs-Latn-BA" sz="67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r>
              <a:rPr lang="bs-Latn-BA" sz="67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 </a:t>
            </a:r>
            <a:r>
              <a:rPr lang="bs-Latn-BA" sz="67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Univerzitetsk</a:t>
            </a:r>
            <a:r>
              <a:rPr lang="en-US" sz="67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bs-Latn-BA" sz="67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klinički centar Republike Srpske, Banja Luka, Klinika za opštu i abdominalnu hirurgiju</a:t>
            </a:r>
          </a:p>
        </p:txBody>
      </p:sp>
      <p:sp>
        <p:nvSpPr>
          <p:cNvPr id="22" name="Okvir za tekst 21"/>
          <p:cNvSpPr txBox="1"/>
          <p:nvPr/>
        </p:nvSpPr>
        <p:spPr>
          <a:xfrm>
            <a:off x="17734424" y="35763112"/>
            <a:ext cx="12923492" cy="750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400" b="1" dirty="0"/>
              <a:t>Reference:</a:t>
            </a: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Laxague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Sadava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EE,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Herbella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Schlottmann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F. When should we use mesh in laparoscopic hiatal hernia repair? A systematic review. Dis Esophagus. 2021 Jun 14;34(6):doaa125.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10.1093/dote/doaa125. PMID: 33333552.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Dean C, Etienne D,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Carpentier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Gielecki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J, Tubbs RS, Loukas M. Hiatal hernias. Surg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Radiol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Anat. 2012 May;34(4):291-9.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10.1007/s00276-011-0904-9.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Epub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2011 Nov 22. PMID: 22105688.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Awais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Luketich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JD. Management of giant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paraesophageal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hernia. Minerva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2009 Apr;64(2):159-68. PMID: 19365316.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4290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Romano G,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Agrusa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Frazzetta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G, De Vita G,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Chianetta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D, Di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Buono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G, Amato G,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Gulotta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G. Laparoscopic drainage of liver abscess: case report and literature review. G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2013 May-Jun;34(5-6):180-2.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10.11138/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gchir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/2013.34.5.180. PMID: 23837960; PMCID: PMC3915587.</a:t>
            </a:r>
          </a:p>
          <a:p>
            <a:pPr marL="38862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Ardu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Bisogni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Bruscino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A, Tucci R,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Falchini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M, Valeri A,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Prosperi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P. Laparoscopic giant hiatal hernia repair with absorbable mesh. J Minim Access Surg. 2022 Apr-Jun;18(2):248-253.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10.4103/jmas.JMAS_26_21. PMID: 35313434; PMCID: PMC8973483.</a:t>
            </a:r>
          </a:p>
          <a:p>
            <a:pPr marL="560070" indent="-51435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endParaRPr lang="sr-Latn-R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pPr marL="38862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Lima DL, de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Figueiredo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SMP, Pereira X, Murillo FR,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Sreeramoju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P,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Malcher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F, Damani T. Hiatal hernia repair with biosynthetic mesh reinforcement: a qualitative systematic review. Surg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Endosc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2023 Oct;37(10):7425-7436.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doi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10.1007/s00464-023-10379-1. </a:t>
            </a:r>
            <a:r>
              <a:rPr lang="en-US" sz="20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Epub</a:t>
            </a:r>
            <a:r>
              <a:rPr lang="en-US" sz="2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2023 Sep 18. PMID: 37721592.</a:t>
            </a:r>
            <a:endParaRPr lang="en-US" sz="2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Univers Condensed Light" panose="020B0306020202040204" pitchFamily="34" charset="0"/>
            </a:endParaRPr>
          </a:p>
          <a:p>
            <a:endParaRPr lang="bs-Latn-BA" sz="1800" dirty="0"/>
          </a:p>
          <a:p>
            <a:endParaRPr lang="bs-Latn-BA" sz="1800" dirty="0"/>
          </a:p>
          <a:p>
            <a:pPr lvl="0"/>
            <a:endParaRPr lang="bs-Latn-BA" sz="1800" dirty="0"/>
          </a:p>
          <a:p>
            <a:endParaRPr lang="bs-Latn-BA" sz="4400" b="1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D4B23A6-E8AA-4B88-8B05-EC3672335C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11" y="40669044"/>
            <a:ext cx="16379046" cy="2340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105D3BF0-F11A-4F21-B6A2-E2794BF82B8E}"/>
              </a:ext>
            </a:extLst>
          </p:cNvPr>
          <p:cNvSpPr/>
          <p:nvPr/>
        </p:nvSpPr>
        <p:spPr>
          <a:xfrm>
            <a:off x="1894828" y="10870061"/>
            <a:ext cx="13346615" cy="589739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sr-Latn-RS" sz="3200" b="1" dirty="0"/>
              <a:t>Uvod</a:t>
            </a:r>
          </a:p>
          <a:p>
            <a:pPr marL="0" indent="0" algn="just">
              <a:buNone/>
            </a:pPr>
            <a:endParaRPr lang="bs-Latn-BA" sz="3200" b="1" dirty="0"/>
          </a:p>
          <a:p>
            <a:pPr marL="45720" indent="0" algn="just">
              <a:buNone/>
            </a:pP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Hijatalna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hernija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je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čest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entitet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koji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karakteriše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protruzija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jednjaka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,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želuca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ili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drugih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intraabdominalnih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organa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zadnji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medijastinum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,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zbog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povećanja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intraabdominalnog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pritiska.</a:t>
            </a:r>
            <a:r>
              <a:rPr lang="en-U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1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Učestalost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hijatus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hernije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raste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sa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životnom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dobi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,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tako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da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osobe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šezdesetim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godinama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imaju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prevalencu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od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oko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40-60%.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2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Hijatus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hernije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možemo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klasifikovati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četiri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tipa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. Tip I koji se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često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naziva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sliding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hernija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je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najčešći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tip (95%).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2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Ovaj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tip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hijatalne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hernije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često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je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povezana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sa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gastroezofagealnom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refluksnom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bolesti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(GERB),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se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često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kod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ovog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tipa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izvode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antirefluksione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Times New Roman" panose="02020603050405020304" pitchFamily="18" charset="0"/>
              </a:rPr>
              <a:t> procedure.</a:t>
            </a:r>
            <a:endParaRPr lang="en-U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24A53EA1-0FD0-4466-A321-4E1D857C2C25}"/>
              </a:ext>
            </a:extLst>
          </p:cNvPr>
          <p:cNvSpPr/>
          <p:nvPr/>
        </p:nvSpPr>
        <p:spPr>
          <a:xfrm>
            <a:off x="1894830" y="17460441"/>
            <a:ext cx="13346613" cy="507764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buNone/>
            </a:pPr>
            <a:r>
              <a:rPr lang="sr-Latn-RS" sz="3200" b="1" dirty="0"/>
              <a:t>Istorija slučaja</a:t>
            </a:r>
          </a:p>
          <a:p>
            <a:pPr marL="0" indent="0" algn="just">
              <a:buNone/>
            </a:pPr>
            <a:endParaRPr lang="sr-Latn-RS" sz="3200" b="1" dirty="0"/>
          </a:p>
          <a:p>
            <a:pPr marL="45720" indent="0" algn="just">
              <a:buNone/>
            </a:pPr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Pacijent starosti 51. godinu - hospitalizovan u Kliniku za opštu i abdominalnu hirurgiju UKC RS radi elektivnog operativnog tretmana hijatalne hernije. Pacijent unazad nekoliko godina ima tegobe u vidu periodičnog retrosternalnog bola, regurgitacije i podrigivanja.</a:t>
            </a:r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Prethodno endoskopski (EGDS) dijagnostikovana velika  hijatalna hernija tip I koja je veća od 5cm sa znakovima ezofagitisa.</a:t>
            </a:r>
          </a:p>
          <a:p>
            <a:pPr marL="45720" indent="0" algn="just">
              <a:buNone/>
            </a:pPr>
            <a:endParaRPr lang="sr-Latn-R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76F2AE76-29AA-4C85-8F93-61C6AD7D316F}"/>
              </a:ext>
            </a:extLst>
          </p:cNvPr>
          <p:cNvGrpSpPr/>
          <p:nvPr/>
        </p:nvGrpSpPr>
        <p:grpSpPr>
          <a:xfrm>
            <a:off x="1894828" y="23026075"/>
            <a:ext cx="13346613" cy="7157058"/>
            <a:chOff x="-13584752" y="25205374"/>
            <a:chExt cx="13346614" cy="7517414"/>
          </a:xfrm>
        </p:grpSpPr>
        <p:sp>
          <p:nvSpPr>
            <p:cNvPr id="40" name="Rectangle: Rounded Corners 39">
              <a:extLst>
                <a:ext uri="{FF2B5EF4-FFF2-40B4-BE49-F238E27FC236}">
                  <a16:creationId xmlns:a16="http://schemas.microsoft.com/office/drawing/2014/main" id="{84D58EE5-500A-42C0-AC71-682717F9DE30}"/>
                </a:ext>
              </a:extLst>
            </p:cNvPr>
            <p:cNvSpPr/>
            <p:nvPr/>
          </p:nvSpPr>
          <p:spPr>
            <a:xfrm>
              <a:off x="-13584752" y="25205374"/>
              <a:ext cx="13346614" cy="7517414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r>
                <a: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rPr>
                <a:t>U opštoj endotrahealnoj anesteziji učini se laparoskopska hijatoplastika sa Bio-mrežicom i fundoplikacija po Toupet-u (slika 1,2).</a:t>
              </a: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r>
                <a:rPr lang="sr-Latn-RS" sz="28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rPr>
                <a:t>                 Slika 1. Plasiranje Bio-mrežice                 Slika2. Fundoplikacija po Toupet-u</a:t>
              </a: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0EC25A53-F57D-4CE3-9D4E-CEEB3B7DF78C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89254" y="27353380"/>
              <a:ext cx="3695688" cy="345483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C111DAA2-79E0-4EAE-B361-346130881078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6164393" y="27307914"/>
              <a:ext cx="3695688" cy="345483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4AC0C25E-9F69-451F-A030-8C318C2EF22C}"/>
              </a:ext>
            </a:extLst>
          </p:cNvPr>
          <p:cNvGrpSpPr/>
          <p:nvPr/>
        </p:nvGrpSpPr>
        <p:grpSpPr>
          <a:xfrm>
            <a:off x="1894826" y="30955516"/>
            <a:ext cx="13346615" cy="6781760"/>
            <a:chOff x="-13568384" y="31598109"/>
            <a:chExt cx="13346614" cy="6781760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B361C441-1B60-4F2E-A987-ABAA90A11A6D}"/>
                </a:ext>
              </a:extLst>
            </p:cNvPr>
            <p:cNvSpPr/>
            <p:nvPr/>
          </p:nvSpPr>
          <p:spPr>
            <a:xfrm>
              <a:off x="-13568384" y="31598109"/>
              <a:ext cx="13346614" cy="6781760"/>
            </a:xfrm>
            <a:prstGeom prst="round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endParaRPr>
            </a:p>
            <a:p>
              <a:pPr marL="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Univers Condensed Light" panose="020B0306020202040204" pitchFamily="34" charset="0"/>
                <a:ea typeface="Calibri" panose="020F0502020204030204" pitchFamily="34" charset="0"/>
              </a:endParaRPr>
            </a:p>
            <a:p>
              <a:pPr marL="0" indent="0" algn="just">
                <a:buNone/>
              </a:pPr>
              <a:r>
                <a: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rPr>
                <a:t>Na odjeljenju dva sata nakon operacije uradi se kontrolni RTG grudnog koša, koji je uredan (Sl. 3.).</a:t>
              </a: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ctr">
                <a:buNone/>
              </a:pPr>
              <a:r>
                <a: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rPr>
                <a:t>Slika 3. Kontrolni RTG grudnog koša neposredno nakon operacije</a:t>
              </a: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  <a:p>
              <a:pPr marL="45720" indent="0" algn="just">
                <a:buNone/>
              </a:pPr>
              <a:endPara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endParaRPr>
            </a:p>
          </p:txBody>
        </p:sp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D1A5D1A2-A408-4264-B779-2264C521B7C0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293904" y="33343069"/>
              <a:ext cx="3335655" cy="329183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048A7FD9-76BF-4CDA-AD5C-D4161A5BFC70}"/>
              </a:ext>
            </a:extLst>
          </p:cNvPr>
          <p:cNvSpPr/>
          <p:nvPr/>
        </p:nvSpPr>
        <p:spPr>
          <a:xfrm>
            <a:off x="17431251" y="25681815"/>
            <a:ext cx="13346614" cy="507764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>
              <a:buFont typeface="Arial" panose="020B0604020202020204" pitchFamily="34" charset="0"/>
              <a:buNone/>
            </a:pPr>
            <a:r>
              <a:rPr lang="sr-Latn-RS" sz="3200" b="1" dirty="0"/>
              <a:t>Diskusija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r-Latn-RS" sz="3200" b="1" dirty="0"/>
          </a:p>
          <a:p>
            <a:pPr marL="45720" indent="0" algn="just">
              <a:buNone/>
            </a:pPr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Bio-resorptivna mrežica je 3D mrežica koja je potpuno resorptivna kod koje sintetske polimere zamjenjuje meko tkivo u periodu od šest mjeseci.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4</a:t>
            </a:r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Čini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se da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trenutni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naučni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dokazi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ne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mogu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dati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definitivan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odgovor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to da li je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upotreba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mrežice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konačnici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prednost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odnosu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direktnu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kruroplastiku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u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hirurškom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liječenju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hijatalnih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kila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.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5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Dalja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randomizovana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kontrolna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ispitivanja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s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većim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uzorcima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dugoročnim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praćenjem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se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trebaju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sprovesti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kako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bi se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bolje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analizirali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ishodi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i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stope </a:t>
            </a:r>
            <a:r>
              <a:rPr lang="en-US" sz="3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recidiva</a:t>
            </a:r>
            <a:r>
              <a:rPr lang="en-U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.</a:t>
            </a:r>
            <a:r>
              <a:rPr lang="en-U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 </a:t>
            </a:r>
            <a:r>
              <a:rPr lang="sr-Latn-RS" sz="3200" baseline="30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</a:rPr>
              <a:t>6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E83C8A1-F3F4-45F0-876E-0E76DD8D4060}"/>
              </a:ext>
            </a:extLst>
          </p:cNvPr>
          <p:cNvSpPr/>
          <p:nvPr/>
        </p:nvSpPr>
        <p:spPr>
          <a:xfrm>
            <a:off x="17431251" y="31413448"/>
            <a:ext cx="13346614" cy="346934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endParaRPr lang="sr-Latn-R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Zaključak</a:t>
            </a:r>
          </a:p>
          <a:p>
            <a:pPr algn="just"/>
            <a:endParaRPr lang="sr-Latn-R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r-Latn-RS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Bio-resorptivne mrežice predstavljaju izuzetno dobar izbor u pojačanju hijatoplastike. Smanjuju stepena recidiva i postoperativnih komplikacija koje su povezane sa upotrebom mrežica. Pogodne za laparoskopsku manipulaciju i postavljanje na željeni položaj.</a:t>
            </a:r>
            <a:endParaRPr lang="en-U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sr-Latn-RS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32D4B4A2-796A-43BA-9F4C-BECFB19786F4}"/>
              </a:ext>
            </a:extLst>
          </p:cNvPr>
          <p:cNvGrpSpPr/>
          <p:nvPr/>
        </p:nvGrpSpPr>
        <p:grpSpPr>
          <a:xfrm>
            <a:off x="17431251" y="10870062"/>
            <a:ext cx="13346614" cy="14157765"/>
            <a:chOff x="17157846" y="12497430"/>
            <a:chExt cx="13346614" cy="14817020"/>
          </a:xfrm>
        </p:grpSpPr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15994FD0-7751-44FB-A22D-33B949CD5FB9}"/>
                </a:ext>
              </a:extLst>
            </p:cNvPr>
            <p:cNvGrpSpPr/>
            <p:nvPr/>
          </p:nvGrpSpPr>
          <p:grpSpPr>
            <a:xfrm>
              <a:off x="17157846" y="12497430"/>
              <a:ext cx="13346614" cy="14817020"/>
              <a:chOff x="17157846" y="11907532"/>
              <a:chExt cx="13346614" cy="7800772"/>
            </a:xfrm>
          </p:grpSpPr>
          <p:sp>
            <p:nvSpPr>
              <p:cNvPr id="50" name="Rectangle: Rounded Corners 49">
                <a:extLst>
                  <a:ext uri="{FF2B5EF4-FFF2-40B4-BE49-F238E27FC236}">
                    <a16:creationId xmlns:a16="http://schemas.microsoft.com/office/drawing/2014/main" id="{C47DA0F0-57FA-4305-A8C6-F35C22ECF3E0}"/>
                  </a:ext>
                </a:extLst>
              </p:cNvPr>
              <p:cNvSpPr/>
              <p:nvPr/>
            </p:nvSpPr>
            <p:spPr>
              <a:xfrm>
                <a:off x="17157846" y="11907532"/>
                <a:ext cx="13346614" cy="7800772"/>
              </a:xfrm>
              <a:prstGeom prst="roundRect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marL="0" indent="0" algn="just">
                  <a:buFont typeface="Arial" panose="020B0604020202020204" pitchFamily="34" charset="0"/>
                  <a:buNone/>
                </a:pPr>
                <a:endParaRPr lang="sr-Latn-RS" sz="3200" dirty="0">
                  <a:ln w="0"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r>
                  <a:rPr lang="sr-Latn-RS" sz="32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Calibri" panose="020F0502020204030204" pitchFamily="34" charset="0"/>
                    <a:cs typeface="Times New Roman" panose="02020603050405020304" pitchFamily="18" charset="0"/>
                  </a:rPr>
                  <a:t>U Tabeli 1., prikazani su laboratorijski parametri praćeni u toku hospitalnih dana, te je evidentno da nije bilo većih odstupanja u praćenim laboratorijskim parametrima.</a:t>
                </a: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Font typeface="Arial" panose="020B0604020202020204" pitchFamily="34" charset="0"/>
                  <a:buNone/>
                </a:pPr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r>
                  <a:rPr lang="sr-Latn-RS" sz="32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Calibri" panose="020F0502020204030204" pitchFamily="34" charset="0"/>
                  </a:rPr>
                  <a:t>Tabela 1. Praćenje laboratorijskih parametara u toku hospitalizacije.</a:t>
                </a: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r>
                  <a:rPr lang="sr-Latn-RS" sz="32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Calibri" panose="020F0502020204030204" pitchFamily="34" charset="0"/>
                  </a:rPr>
                  <a:t>Grafikon 1. Seceniranje sadržaja na abdominalni dren u toku hospitalizacije </a:t>
                </a:r>
              </a:p>
              <a:p>
                <a:pPr marL="45720" algn="just"/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algn="just"/>
                <a:r>
                  <a:rPr lang="sr-Latn-RS" sz="3200" dirty="0">
                    <a:ln w="0"/>
                    <a:solidFill>
                      <a:schemeClr val="tx1"/>
                    </a:solidFill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  <a:ea typeface="Calibri" panose="020F0502020204030204" pitchFamily="34" charset="0"/>
                  </a:rPr>
                  <a:t>Sekrecija na abdominalni dren u kontinuiranom smanjenju, te se isti odstrani trećeg postoperativnog dana (Grafikon 1.).</a:t>
                </a:r>
              </a:p>
              <a:p>
                <a:pPr marL="45720" indent="0" algn="just">
                  <a:buNone/>
                </a:pPr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  <a:p>
                <a:pPr marL="45720" indent="0" algn="just">
                  <a:buNone/>
                </a:pPr>
                <a:endParaRPr lang="sr-Latn-RS" sz="32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</a:endParaRPr>
              </a:p>
            </p:txBody>
          </p:sp>
          <p:pic>
            <p:nvPicPr>
              <p:cNvPr id="53" name="Picture 52">
                <a:extLst>
                  <a:ext uri="{FF2B5EF4-FFF2-40B4-BE49-F238E27FC236}">
                    <a16:creationId xmlns:a16="http://schemas.microsoft.com/office/drawing/2014/main" id="{C8248A0D-3288-48B5-B72A-EADB6A45177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t="15885"/>
              <a:stretch/>
            </p:blipFill>
            <p:spPr>
              <a:xfrm>
                <a:off x="18057139" y="13400704"/>
                <a:ext cx="11018186" cy="1965654"/>
              </a:xfrm>
              <a:prstGeom prst="rect">
                <a:avLst/>
              </a:prstGeom>
            </p:spPr>
          </p:pic>
        </p:grpSp>
        <p:graphicFrame>
          <p:nvGraphicFramePr>
            <p:cNvPr id="27" name="Chart 26">
              <a:extLst>
                <a:ext uri="{FF2B5EF4-FFF2-40B4-BE49-F238E27FC236}">
                  <a16:creationId xmlns:a16="http://schemas.microsoft.com/office/drawing/2014/main" id="{B4F2F27C-301A-4CBD-BB26-416993E30C9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62198489"/>
                </p:ext>
              </p:extLst>
            </p:nvPr>
          </p:nvGraphicFramePr>
          <p:xfrm>
            <a:off x="20582821" y="19751669"/>
            <a:ext cx="5966822" cy="315140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730CBF9F-3B8D-4D44-8EED-B86A92CB9FA0}"/>
              </a:ext>
            </a:extLst>
          </p:cNvPr>
          <p:cNvGrpSpPr/>
          <p:nvPr/>
        </p:nvGrpSpPr>
        <p:grpSpPr>
          <a:xfrm>
            <a:off x="378611" y="38325926"/>
            <a:ext cx="16379046" cy="1754468"/>
            <a:chOff x="396719" y="41249655"/>
            <a:chExt cx="16379046" cy="1754468"/>
          </a:xfrm>
        </p:grpSpPr>
        <p:sp>
          <p:nvSpPr>
            <p:cNvPr id="19" name="Okvir za tekst 18"/>
            <p:cNvSpPr txBox="1"/>
            <p:nvPr/>
          </p:nvSpPr>
          <p:spPr>
            <a:xfrm>
              <a:off x="4838942" y="41994698"/>
              <a:ext cx="469694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/>
                <a:t>Unive</a:t>
              </a:r>
              <a:r>
                <a:rPr lang="sr-Latn-RS" sz="2400" dirty="0"/>
                <a:t>rzitetski klinički centar Republike Srpske, Banja Luka</a:t>
              </a:r>
              <a:endParaRPr lang="bs-Latn-BA" sz="2400" dirty="0"/>
            </a:p>
          </p:txBody>
        </p:sp>
        <p:pic>
          <p:nvPicPr>
            <p:cNvPr id="23" name="Picture 2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35886" y="41553546"/>
              <a:ext cx="1272149" cy="1272149"/>
            </a:xfrm>
            <a:prstGeom prst="rect">
              <a:avLst/>
            </a:prstGeom>
            <a:effectLst>
              <a:glow rad="127000">
                <a:schemeClr val="bg1">
                  <a:lumMod val="65000"/>
                </a:schemeClr>
              </a:glow>
              <a:outerShdw blurRad="50800" dist="50800" dir="5400000" algn="ctr" rotWithShape="0">
                <a:srgbClr val="000000"/>
              </a:outerShdw>
              <a:reflection blurRad="6350" stA="50000" endA="300" endPos="55500" dist="50800" dir="5400000" sy="-100000" algn="bl" rotWithShape="0"/>
            </a:effectLst>
          </p:spPr>
        </p:pic>
        <p:sp>
          <p:nvSpPr>
            <p:cNvPr id="24" name="Okvir za tekst 23"/>
            <p:cNvSpPr txBox="1"/>
            <p:nvPr/>
          </p:nvSpPr>
          <p:spPr>
            <a:xfrm>
              <a:off x="11083397" y="41803794"/>
              <a:ext cx="569236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r-Latn-RS" sz="2400" dirty="0"/>
                <a:t>Srđan Krejić, doktor medicine i specijalizant abdominalne hirurgije</a:t>
              </a:r>
            </a:p>
            <a:p>
              <a:r>
                <a:rPr lang="sr-Latn-RS" sz="2400" dirty="0"/>
                <a:t>srdjan.krejic</a:t>
              </a:r>
              <a:r>
                <a:rPr lang="en-US" sz="2400" dirty="0"/>
                <a:t>@yahoo.com</a:t>
              </a:r>
              <a:endParaRPr lang="bs-Latn-BA" sz="2400" dirty="0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25E15D77-3FC4-4B38-B79B-9B02C4C8D2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560" t="27480" r="8248" b="26978"/>
            <a:stretch/>
          </p:blipFill>
          <p:spPr>
            <a:xfrm>
              <a:off x="396719" y="41249655"/>
              <a:ext cx="3783982" cy="1576040"/>
            </a:xfrm>
            <a:prstGeom prst="rect">
              <a:avLst/>
            </a:prstGeom>
          </p:spPr>
        </p:pic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DF1C03AE-574D-48ED-9F8B-ABC55D61F30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257" y="4714"/>
            <a:ext cx="26019840" cy="396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85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em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192</TotalTime>
  <Words>789</Words>
  <Application>Microsoft Office PowerPoint</Application>
  <PresentationFormat>Custom</PresentationFormat>
  <Paragraphs>80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Univers Condensed Light</vt:lpstr>
      <vt:lpstr>Office tema</vt:lpstr>
      <vt:lpstr> Hernioplastika sa Bio-mrežicom kod hijatalnih hernija jednjaka: Naša iskustva Srđan Krejić 1,2  1 Medicinski fakultet Univerziteta u Banjoj Luci, Banja Luka, Republika Srpska 2 Univerzitetski klinički centar Republike Srpske, Banja Luka, Klinika za opštu i abdominalnu hirurgiju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PREVALENCA GLIOBLASTOMA MULTIFORME U REPUBLICI SRPSKOJ NATAŠA JANJIĆ1,2 1 Medicinski fakultet Univerziteta u Banjoj Luci, Banja Luka, Republika Srpska 2 Javna zdravstvena ustanova Opšta bolnica „Sveti apostol Luka“ Doboj</dc:title>
  <dc:creator>Office</dc:creator>
  <cp:lastModifiedBy>W10</cp:lastModifiedBy>
  <cp:revision>26</cp:revision>
  <dcterms:created xsi:type="dcterms:W3CDTF">2023-03-14T18:10:21Z</dcterms:created>
  <dcterms:modified xsi:type="dcterms:W3CDTF">2024-02-05T16:45:46Z</dcterms:modified>
</cp:coreProperties>
</file>