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4" r:id="rId4"/>
  </p:sldMasterIdLst>
  <p:notesMasterIdLst>
    <p:notesMasterId r:id="rId16"/>
  </p:notesMasterIdLst>
  <p:handoutMasterIdLst>
    <p:handoutMasterId r:id="rId17"/>
  </p:handoutMasterIdLst>
  <p:sldIdLst>
    <p:sldId id="256" r:id="rId5"/>
    <p:sldId id="275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6" r:id="rId14"/>
    <p:sldId id="277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83707" autoAdjust="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8" d="100"/>
          <a:sy n="58" d="100"/>
        </p:scale>
        <p:origin x="2965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sr-Latn-RS" dirty="0">
                <a:latin typeface="Univers Condensed Light" panose="020B0306020202040204" pitchFamily="34" charset="0"/>
              </a:rPr>
              <a:t>Abdominalni dren</a:t>
            </a:r>
            <a:endParaRPr lang="en-US" dirty="0">
              <a:latin typeface="Univers Condensed Light" panose="020B0306020202040204" pitchFamily="34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  seceniranje sadržaja na dren</c:v>
                </c:pt>
              </c:strCache>
            </c:strRef>
          </c:tx>
          <c:spPr>
            <a:ln w="317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tx>
                <c:rich>
                  <a:bodyPr/>
                  <a:lstStyle/>
                  <a:p>
                    <a:fld id="{B8FCD1B1-0089-4A31-9E4D-1E2587DD277B}" type="VALUE">
                      <a:rPr lang="en-US"/>
                      <a:pPr/>
                      <a:t>[VALUE]</a:t>
                    </a:fld>
                    <a:r>
                      <a:rPr lang="en-US"/>
                      <a:t> ml</a:t>
                    </a: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2902968916719235"/>
                      <c:h val="7.2478678551489137E-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741D-446A-B46A-9075F5370DA3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29F81DCC-07D7-46A5-AF99-00DB57B46059}" type="VALUE">
                      <a:rPr lang="en-US"/>
                      <a:pPr/>
                      <a:t>[VALUE]</a:t>
                    </a:fld>
                    <a:r>
                      <a:rPr lang="en-US"/>
                      <a:t> ml</a:t>
                    </a: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741D-446A-B46A-9075F5370DA3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24263E04-FA9E-49AB-AC71-5FB5721E9444}" type="VALUE">
                      <a:rPr lang="en-US"/>
                      <a:pPr/>
                      <a:t>[VALUE]</a:t>
                    </a:fld>
                    <a:r>
                      <a:rPr lang="en-US"/>
                      <a:t> ml</a:t>
                    </a: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0905540639492312"/>
                      <c:h val="7.5251210753467523E-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741D-446A-B46A-9075F5370DA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09.03.2023.</c:v>
                </c:pt>
                <c:pt idx="1">
                  <c:v>10.03.2023.</c:v>
                </c:pt>
                <c:pt idx="2">
                  <c:v>11.03.2023.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100</c:v>
                </c:pt>
                <c:pt idx="1">
                  <c:v>200</c:v>
                </c:pt>
                <c:pt idx="2">
                  <c:v>120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741D-446A-B46A-9075F5370DA3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smooth val="0"/>
        <c:axId val="506813632"/>
        <c:axId val="506810720"/>
      </c:lineChart>
      <c:catAx>
        <c:axId val="5068136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06810720"/>
        <c:crossesAt val="0"/>
        <c:auto val="1"/>
        <c:lblAlgn val="ctr"/>
        <c:lblOffset val="100"/>
        <c:noMultiLvlLbl val="0"/>
      </c:catAx>
      <c:valAx>
        <c:axId val="506810720"/>
        <c:scaling>
          <c:orientation val="minMax"/>
          <c:max val="250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sr-Latn-RS"/>
                  <a:t>ml</a:t>
                </a:r>
                <a:endParaRPr lang="en-US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900" b="1" i="0" u="none" strike="noStrike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068136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ayout>
        <c:manualLayout>
          <c:xMode val="edge"/>
          <c:yMode val="edge"/>
          <c:x val="0.24804609920792542"/>
          <c:y val="0.89931726183874905"/>
          <c:w val="0.51874459683637464"/>
          <c:h val="8.307710435843408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lt1"/>
    </a:solidFill>
    <a:ln w="19050" cap="flat" cmpd="sng" algn="ctr">
      <a:solidFill>
        <a:schemeClr val="accent2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31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00B7FD6-6B50-4C58-994F-82DC6214278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5CC7F2D-6B16-4B88-A4F8-ABD5316B473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51DC69-60C3-4CF7-A135-6E702ECCE0F0}" type="datetimeFigureOut">
              <a:rPr lang="en-US" smtClean="0"/>
              <a:t>2/5/2024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4CEF1E-1ACC-48D0-92B3-CB3D4FED50A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5F188B4-83B8-4C82-AFAC-DC1E415458F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A9FFBD-F123-4881-BC93-591827BC61E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66215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E3EC7B-6C72-4FBB-87DF-2BD2CB7DC1E6}" type="datetimeFigureOut">
              <a:rPr lang="en-US" smtClean="0"/>
              <a:t>2/5/2024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62A795-6F94-4A96-B820-B9038480D04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6495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Are your classroom colors different than what you see in this template? That’s OK! Click on Design -&gt; Variants (the down arrow) -&gt; Pick the color scheme that works for you!</a:t>
            </a:r>
          </a:p>
          <a:p>
            <a:endParaRPr lang="en-US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Feel free to change any “You will…” and “I will…” statements to ensure they align with your classroom procedures and rules!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62A795-6F94-4A96-B820-B9038480D048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25461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8A87A34-81AB-432B-8DAE-1953F412C126}" type="datetimeFigureOut">
              <a:rPr lang="en-US" smtClean="0"/>
              <a:t>2/5/2024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67851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2/5/2024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5284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2/5/2024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70767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2/5/2024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4525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2/5/2024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80066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2/5/2024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52708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2/5/2024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020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2/5/2024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5246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5071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2/5/2024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7245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2/5/2024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2219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2/5/2024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7619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81F489-B701-4C74-9747-27C8656A89C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600" b="1" dirty="0" err="1">
                <a:effectLst/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Hernioplastika</a:t>
            </a:r>
            <a:r>
              <a:rPr lang="en-US" sz="3600" b="1" dirty="0">
                <a:effectLst/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</a:t>
            </a:r>
            <a:r>
              <a:rPr lang="en-US" sz="3600" b="1" dirty="0">
                <a:effectLst/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Bio-</a:t>
            </a:r>
            <a:r>
              <a:rPr lang="en-US" sz="3600" b="1" dirty="0" err="1">
                <a:effectLst/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mre</a:t>
            </a:r>
            <a:r>
              <a:rPr lang="sr-Latn-RS" sz="3600" b="1" dirty="0">
                <a:effectLst/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žicom kod hijatalnih hernija jednjaka: Naša iskustva</a:t>
            </a:r>
            <a:endParaRPr lang="en-US" sz="3600" dirty="0">
              <a:latin typeface="Univers Condensed Light" panose="020B030602020204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D699F35-1401-4ECD-9F96-7017DB9FA10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r-Latn-RS" dirty="0">
                <a:latin typeface="Univers Condensed Light" panose="020B0306020202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Srđan Krejić</a:t>
            </a:r>
            <a:r>
              <a:rPr lang="bs-Latn-BA" sz="2000" baseline="30000" dirty="0"/>
              <a:t> </a:t>
            </a:r>
            <a:r>
              <a:rPr lang="bs-Latn-BA" sz="2000" baseline="30000" dirty="0">
                <a:latin typeface="Univers Condensed Light" panose="020B0306020202040204" pitchFamily="34" charset="0"/>
              </a:rPr>
              <a:t>1,2</a:t>
            </a:r>
            <a:endParaRPr lang="en-US" dirty="0">
              <a:latin typeface="Univers Condensed Light" panose="020B0306020202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2C03EF-C539-40F2-8EB4-8901BFD61D68}"/>
              </a:ext>
            </a:extLst>
          </p:cNvPr>
          <p:cNvSpPr txBox="1"/>
          <p:nvPr/>
        </p:nvSpPr>
        <p:spPr>
          <a:xfrm>
            <a:off x="3250170" y="297601"/>
            <a:ext cx="56865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1200" b="1" dirty="0">
                <a:solidFill>
                  <a:schemeClr val="bg1"/>
                </a:solidFill>
              </a:rPr>
              <a:t>UNIVERZITET U BANJOJ LUCI</a:t>
            </a:r>
            <a:endParaRPr lang="sr-Cyrl-RS" sz="1200" b="1" dirty="0">
              <a:solidFill>
                <a:schemeClr val="bg1"/>
              </a:solidFill>
            </a:endParaRPr>
          </a:p>
          <a:p>
            <a:pPr algn="ctr"/>
            <a:r>
              <a:rPr lang="en-US" sz="1000" dirty="0">
                <a:solidFill>
                  <a:schemeClr val="bg1"/>
                </a:solidFill>
              </a:rPr>
              <a:t>UNIVERSITY OF BANJA LUKA</a:t>
            </a:r>
            <a:endParaRPr lang="sr-Cyrl-RS" sz="1000" dirty="0">
              <a:solidFill>
                <a:schemeClr val="bg1"/>
              </a:solidFill>
            </a:endParaRPr>
          </a:p>
          <a:p>
            <a:pPr algn="ctr"/>
            <a:r>
              <a:rPr lang="sr-Latn-RS" sz="1200" b="1" dirty="0">
                <a:solidFill>
                  <a:schemeClr val="bg1"/>
                </a:solidFill>
              </a:rPr>
              <a:t>MEDICINSKI FAKULTET</a:t>
            </a:r>
            <a:endParaRPr lang="en-US" sz="1200" b="1" dirty="0">
              <a:solidFill>
                <a:schemeClr val="bg1"/>
              </a:solidFill>
            </a:endParaRPr>
          </a:p>
          <a:p>
            <a:pPr algn="ctr"/>
            <a:r>
              <a:rPr lang="en-US" sz="1000" dirty="0">
                <a:solidFill>
                  <a:schemeClr val="bg1"/>
                </a:solidFill>
              </a:rPr>
              <a:t>FACULTY OF MEDICINE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25BA6DD-B38A-469C-987B-EAFB84EC6C0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2603" y="365205"/>
            <a:ext cx="601679" cy="59409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117CF12-A6F9-4E91-B731-B9BA910760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7719" y="436124"/>
            <a:ext cx="446194" cy="52317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7C72869-0B93-418B-ADCF-DD547CB11928}"/>
              </a:ext>
            </a:extLst>
          </p:cNvPr>
          <p:cNvSpPr txBox="1"/>
          <p:nvPr/>
        </p:nvSpPr>
        <p:spPr>
          <a:xfrm>
            <a:off x="354412" y="5221547"/>
            <a:ext cx="9966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s-Latn-BA" baseline="30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Univers Condensed Light" panose="020B0306020202040204" pitchFamily="34" charset="0"/>
              </a:rPr>
              <a:t>1</a:t>
            </a:r>
            <a:r>
              <a:rPr lang="bs-Latn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Univers Condensed Light" panose="020B0306020202040204" pitchFamily="34" charset="0"/>
              </a:rPr>
              <a:t> Medicinski fakultet Univerziteta u Banjoj Luci, Banja Luka, Republika Srpska</a:t>
            </a:r>
          </a:p>
          <a:p>
            <a:r>
              <a:rPr lang="bs-Latn-BA" baseline="30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Univers Condensed Light" panose="020B0306020202040204" pitchFamily="34" charset="0"/>
              </a:rPr>
              <a:t>2 </a:t>
            </a:r>
            <a:r>
              <a:rPr lang="bs-Latn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Univers Condensed Light" panose="020B0306020202040204" pitchFamily="34" charset="0"/>
              </a:rPr>
              <a:t>Univerzitetsk</a:t>
            </a:r>
            <a:r>
              <a:rPr lang="en-US" dirty="0" err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Univers Condensed Light" panose="020B0306020202040204" pitchFamily="34" charset="0"/>
              </a:rPr>
              <a:t>i</a:t>
            </a:r>
            <a:r>
              <a:rPr lang="bs-Latn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Univers Condensed Light" panose="020B0306020202040204" pitchFamily="34" charset="0"/>
              </a:rPr>
              <a:t> klinički centar Republike Srpske, Banja Luka, Klinika za opštu i abdominalnu hirurgiju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Univers Condensed Light" panose="020B0306020202040204" pitchFamily="34" charset="0"/>
            </a:endParaRPr>
          </a:p>
          <a:p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Univers Condensed Light" panose="020B0306020202040204" pitchFamily="34" charset="0"/>
            </a:endParaRPr>
          </a:p>
          <a:p>
            <a:r>
              <a:rPr lang="en-US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Univers Condensed Light" panose="020B0306020202040204" pitchFamily="34" charset="0"/>
              </a:rPr>
              <a:t>  s</a:t>
            </a:r>
            <a:r>
              <a:rPr lang="bs-Latn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Univers Condensed Light" panose="020B0306020202040204" pitchFamily="34" charset="0"/>
              </a:rPr>
              <a:t>rdjan.krejic</a:t>
            </a:r>
            <a:r>
              <a:rPr lang="en-US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Univers Condensed Light" panose="020B0306020202040204" pitchFamily="34" charset="0"/>
              </a:rPr>
              <a:t>@yahoo.com</a:t>
            </a:r>
          </a:p>
        </p:txBody>
      </p:sp>
    </p:spTree>
    <p:extLst>
      <p:ext uri="{BB962C8B-B14F-4D97-AF65-F5344CB8AC3E}">
        <p14:creationId xmlns:p14="http://schemas.microsoft.com/office/powerpoint/2010/main" val="6169067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36AE51-62A3-4BCE-A96B-A033CCD253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0351" y="485775"/>
            <a:ext cx="9875520" cy="1009650"/>
          </a:xfrm>
        </p:spPr>
        <p:txBody>
          <a:bodyPr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sr-Latn-RS" b="1" dirty="0">
                <a:ln/>
                <a:solidFill>
                  <a:schemeClr val="accent3"/>
                </a:solidFill>
                <a:latin typeface="Univers Condensed Light" panose="020B0306020202040204" pitchFamily="34" charset="0"/>
              </a:rPr>
              <a:t>Sadržaj</a:t>
            </a:r>
            <a:endParaRPr lang="en-US" b="1" dirty="0">
              <a:ln/>
              <a:solidFill>
                <a:schemeClr val="accent3"/>
              </a:solidFill>
              <a:latin typeface="Univers Condensed Light" panose="020B030602020204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168B20-081F-464C-AF13-8D1ED0F752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9564" y="1733550"/>
            <a:ext cx="9872871" cy="4038600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</a:pPr>
            <a:r>
              <a:rPr lang="sr-Latn-RS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</a:rPr>
              <a:t>Uvod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</a:pPr>
            <a:r>
              <a:rPr lang="sr-Latn-RS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</a:rPr>
              <a:t>Istorija slučaja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</a:pPr>
            <a:r>
              <a:rPr lang="sr-Latn-RS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</a:rPr>
              <a:t>Diskusija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</a:pPr>
            <a:r>
              <a:rPr lang="sr-Latn-RS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</a:rPr>
              <a:t>Zaključak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</a:pPr>
            <a:r>
              <a:rPr lang="sr-Latn-RS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</a:rPr>
              <a:t>Reference</a:t>
            </a:r>
            <a:endParaRPr lang="en-US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Univers Condensed Light" panose="020B030602020204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12D9F8F-7CFE-44AF-B185-A92CAE6D81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51" y="5581472"/>
            <a:ext cx="12165123" cy="1276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7100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36AE51-62A3-4BCE-A96B-A033CCD253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0351" y="485775"/>
            <a:ext cx="9875520" cy="1009650"/>
          </a:xfrm>
        </p:spPr>
        <p:txBody>
          <a:bodyPr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b="1" dirty="0">
                <a:ln/>
                <a:solidFill>
                  <a:schemeClr val="accent3"/>
                </a:solidFill>
                <a:latin typeface="Univers Condensed Light" panose="020B0306020202040204" pitchFamily="34" charset="0"/>
              </a:rPr>
              <a:t>U</a:t>
            </a:r>
            <a:r>
              <a:rPr lang="sr-Latn-RS" b="1" dirty="0">
                <a:ln/>
                <a:solidFill>
                  <a:schemeClr val="accent3"/>
                </a:solidFill>
                <a:latin typeface="Univers Condensed Light" panose="020B0306020202040204" pitchFamily="34" charset="0"/>
              </a:rPr>
              <a:t>vod</a:t>
            </a:r>
            <a:endParaRPr lang="en-US" b="1" dirty="0">
              <a:ln/>
              <a:solidFill>
                <a:schemeClr val="accent3"/>
              </a:solidFill>
              <a:latin typeface="Univers Condensed Light" panose="020B030602020204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168B20-081F-464C-AF13-8D1ED0F752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9564" y="1885950"/>
            <a:ext cx="9872871" cy="4038600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Hijatalna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hernija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je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čest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entitet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koji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karakteriše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protruzija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jednjaka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,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želuca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ili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drugih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intraabdominalnih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organa u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zadnji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medijastinum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,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zbog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povećanja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intraabdominalnog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pritiska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.</a:t>
            </a:r>
            <a:r>
              <a:rPr lang="en-US" sz="2000" baseline="30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1</a:t>
            </a:r>
            <a:endParaRPr lang="en-US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Univers Condensed Light" panose="020B0306020202040204" pitchFamily="34" charset="0"/>
              <a:ea typeface="Calibri" panose="020F0502020204030204" pitchFamily="34" charset="0"/>
            </a:endParaRPr>
          </a:p>
          <a:p>
            <a:pPr marL="45720" indent="0" algn="just">
              <a:buNone/>
            </a:pPr>
            <a:endParaRPr lang="en-US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Univers Condensed Light" panose="020B0306020202040204" pitchFamily="34" charset="0"/>
            </a:endParaRPr>
          </a:p>
          <a:p>
            <a:pPr marL="45720" indent="0" algn="just">
              <a:buNone/>
            </a:pP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Učestalost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hijatus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hernije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raste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sa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životnom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dobi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,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tako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da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osobe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u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šezdesetim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godinama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imaju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prevalencu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od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oko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40-60%.</a:t>
            </a:r>
            <a:r>
              <a:rPr lang="en-US" sz="2000" baseline="30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sr-Latn-RS" sz="2000" baseline="30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2</a:t>
            </a:r>
            <a:endParaRPr lang="en-US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Univers Condensed Light" panose="020B0306020202040204" pitchFamily="34" charset="0"/>
              <a:ea typeface="Calibri" panose="020F0502020204030204" pitchFamily="34" charset="0"/>
            </a:endParaRPr>
          </a:p>
          <a:p>
            <a:pPr marL="45720" indent="0" algn="just">
              <a:buNone/>
            </a:pPr>
            <a:endParaRPr lang="en-US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Univers Condensed Light" panose="020B0306020202040204" pitchFamily="34" charset="0"/>
            </a:endParaRPr>
          </a:p>
          <a:p>
            <a:pPr marL="45720" indent="0" algn="just">
              <a:buNone/>
            </a:pP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Hijatus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hernije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možemo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klasifikovati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u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četiri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tipa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. Tip I koji se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često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naziva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i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sliding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hernija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je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i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najčešći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tip (95%).</a:t>
            </a:r>
            <a:r>
              <a:rPr lang="sr-Latn-RS" sz="2000" baseline="30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2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Times New Roman" panose="02020603050405020304" pitchFamily="18" charset="0"/>
              </a:rPr>
              <a:t>Ovaj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Times New Roman" panose="02020603050405020304" pitchFamily="18" charset="0"/>
              </a:rPr>
              <a:t> tip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Times New Roman" panose="02020603050405020304" pitchFamily="18" charset="0"/>
              </a:rPr>
              <a:t>hijatalne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Times New Roman" panose="02020603050405020304" pitchFamily="18" charset="0"/>
              </a:rPr>
              <a:t>hernije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Times New Roman" panose="02020603050405020304" pitchFamily="18" charset="0"/>
              </a:rPr>
              <a:t>često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Times New Roman" panose="02020603050405020304" pitchFamily="18" charset="0"/>
              </a:rPr>
              <a:t> je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Times New Roman" panose="02020603050405020304" pitchFamily="18" charset="0"/>
              </a:rPr>
              <a:t>povezana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Times New Roman" panose="02020603050405020304" pitchFamily="18" charset="0"/>
              </a:rPr>
              <a:t>sa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Times New Roman" panose="02020603050405020304" pitchFamily="18" charset="0"/>
              </a:rPr>
              <a:t>gastroezofagealnom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Times New Roman" panose="02020603050405020304" pitchFamily="18" charset="0"/>
              </a:rPr>
              <a:t>refluksnom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Times New Roman" panose="02020603050405020304" pitchFamily="18" charset="0"/>
              </a:rPr>
              <a:t>bolesti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Times New Roman" panose="02020603050405020304" pitchFamily="18" charset="0"/>
              </a:rPr>
              <a:t> (GERB),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Times New Roman" panose="02020603050405020304" pitchFamily="18" charset="0"/>
              </a:rPr>
              <a:t>te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Times New Roman" panose="02020603050405020304" pitchFamily="18" charset="0"/>
              </a:rPr>
              <a:t> se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Times New Roman" panose="02020603050405020304" pitchFamily="18" charset="0"/>
              </a:rPr>
              <a:t>često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Times New Roman" panose="02020603050405020304" pitchFamily="18" charset="0"/>
              </a:rPr>
              <a:t>kod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Times New Roman" panose="02020603050405020304" pitchFamily="18" charset="0"/>
              </a:rPr>
              <a:t>ovog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Times New Roman" panose="02020603050405020304" pitchFamily="18" charset="0"/>
              </a:rPr>
              <a:t>tipa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Times New Roman" panose="02020603050405020304" pitchFamily="18" charset="0"/>
              </a:rPr>
              <a:t>izvode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Times New Roman" panose="02020603050405020304" pitchFamily="18" charset="0"/>
              </a:rPr>
              <a:t>antirefluksione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Times New Roman" panose="02020603050405020304" pitchFamily="18" charset="0"/>
              </a:rPr>
              <a:t> procedure.</a:t>
            </a:r>
            <a:r>
              <a:rPr lang="en-US" sz="2000" baseline="30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sr-Latn-RS" sz="2000" baseline="30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3</a:t>
            </a:r>
            <a:endParaRPr lang="en-US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Univers Condensed Light" panose="020B0306020202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62700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36AE51-62A3-4BCE-A96B-A033CCD253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0351" y="485775"/>
            <a:ext cx="9875520" cy="1009650"/>
          </a:xfrm>
        </p:spPr>
        <p:txBody>
          <a:bodyPr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b="1" dirty="0" err="1">
                <a:ln/>
                <a:solidFill>
                  <a:schemeClr val="accent3"/>
                </a:solidFill>
                <a:latin typeface="Univers Condensed Light" panose="020B0306020202040204" pitchFamily="34" charset="0"/>
              </a:rPr>
              <a:t>Istorija</a:t>
            </a:r>
            <a:r>
              <a:rPr lang="en-US" b="1" dirty="0">
                <a:ln/>
                <a:solidFill>
                  <a:schemeClr val="accent3"/>
                </a:solidFill>
                <a:latin typeface="Univers Condensed Light" panose="020B0306020202040204" pitchFamily="34" charset="0"/>
              </a:rPr>
              <a:t> </a:t>
            </a:r>
            <a:r>
              <a:rPr lang="en-US" b="1" dirty="0" err="1">
                <a:ln/>
                <a:solidFill>
                  <a:schemeClr val="accent3"/>
                </a:solidFill>
                <a:latin typeface="Univers Condensed Light" panose="020B0306020202040204" pitchFamily="34" charset="0"/>
              </a:rPr>
              <a:t>slu</a:t>
            </a:r>
            <a:r>
              <a:rPr lang="sr-Latn-RS" b="1" dirty="0">
                <a:ln/>
                <a:solidFill>
                  <a:schemeClr val="accent3"/>
                </a:solidFill>
                <a:latin typeface="Univers Condensed Light" panose="020B0306020202040204" pitchFamily="34" charset="0"/>
              </a:rPr>
              <a:t>čaja</a:t>
            </a:r>
            <a:endParaRPr lang="en-US" b="1" dirty="0">
              <a:ln/>
              <a:solidFill>
                <a:schemeClr val="accent3"/>
              </a:solidFill>
              <a:latin typeface="Univers Condensed Light" panose="020B030602020204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168B20-081F-464C-AF13-8D1ED0F752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9564" y="2000250"/>
            <a:ext cx="9872871" cy="4038600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sr-Latn-R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Pacijent starosti 51. godinu - hospitalizovan u Kliniku za opštu i abdominalnu hirurgiju UKC RS radi elektivnog operativnog tretmana hijatalne hernije.</a:t>
            </a:r>
          </a:p>
          <a:p>
            <a:pPr marL="45720" indent="0" algn="just">
              <a:buNone/>
            </a:pPr>
            <a:endParaRPr lang="sr-Latn-RS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Univers Condensed Light" panose="020B0306020202040204" pitchFamily="34" charset="0"/>
              <a:ea typeface="Calibri" panose="020F0502020204030204" pitchFamily="34" charset="0"/>
            </a:endParaRPr>
          </a:p>
          <a:p>
            <a:pPr marL="45720" indent="0" algn="just">
              <a:buNone/>
            </a:pPr>
            <a:r>
              <a:rPr lang="sr-Latn-R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Pacijent unazad nekoliko godina ima tegobe u vidu periodičnog retrosternalnog bola, regurgitacije i podrigivanja.</a:t>
            </a:r>
          </a:p>
          <a:p>
            <a:pPr marL="45720" indent="0" algn="just">
              <a:buNone/>
            </a:pPr>
            <a:endParaRPr lang="en-US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Univers Condensed Light" panose="020B0306020202040204" pitchFamily="34" charset="0"/>
            </a:endParaRPr>
          </a:p>
          <a:p>
            <a:pPr marL="45720" indent="0" algn="just">
              <a:buNone/>
            </a:pPr>
            <a:r>
              <a:rPr lang="sr-Latn-R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Prethodno endoskopski (EGDS) dijagnostikovana velika  hijatalna hernija tip I koja je veća od 5cm sa znakovima ezofagitisa.</a:t>
            </a:r>
            <a:endParaRPr lang="en-US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Univers Condensed Light" panose="020B0306020202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98627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36AE51-62A3-4BCE-A96B-A033CCD253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702" y="466725"/>
            <a:ext cx="9875520" cy="1009650"/>
          </a:xfrm>
        </p:spPr>
        <p:txBody>
          <a:bodyPr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b="1" dirty="0" err="1">
                <a:ln/>
                <a:solidFill>
                  <a:schemeClr val="accent3"/>
                </a:solidFill>
                <a:latin typeface="Univers Condensed Light" panose="020B0306020202040204" pitchFamily="34" charset="0"/>
              </a:rPr>
              <a:t>Istorija</a:t>
            </a:r>
            <a:r>
              <a:rPr lang="en-US" b="1" dirty="0">
                <a:ln/>
                <a:solidFill>
                  <a:schemeClr val="accent3"/>
                </a:solidFill>
                <a:latin typeface="Univers Condensed Light" panose="020B0306020202040204" pitchFamily="34" charset="0"/>
              </a:rPr>
              <a:t> </a:t>
            </a:r>
            <a:r>
              <a:rPr lang="en-US" b="1" dirty="0" err="1">
                <a:ln/>
                <a:solidFill>
                  <a:schemeClr val="accent3"/>
                </a:solidFill>
                <a:latin typeface="Univers Condensed Light" panose="020B0306020202040204" pitchFamily="34" charset="0"/>
              </a:rPr>
              <a:t>slu</a:t>
            </a:r>
            <a:r>
              <a:rPr lang="sr-Latn-RS" b="1" dirty="0">
                <a:ln/>
                <a:solidFill>
                  <a:schemeClr val="accent3"/>
                </a:solidFill>
                <a:latin typeface="Univers Condensed Light" panose="020B0306020202040204" pitchFamily="34" charset="0"/>
              </a:rPr>
              <a:t>čaja</a:t>
            </a:r>
            <a:endParaRPr lang="en-US" b="1" dirty="0">
              <a:ln/>
              <a:solidFill>
                <a:schemeClr val="accent3"/>
              </a:solidFill>
              <a:latin typeface="Univers Condensed Light" panose="020B030602020204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168B20-081F-464C-AF13-8D1ED0F752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0351" y="1476375"/>
            <a:ext cx="9872871" cy="847725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sr-Latn-R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U opštoj endotrahealnoj anesteziji učini se laparoskopska hijatoplastika sa Bio-mrežicom i fundoplikacija po Toupet-u (slika 1,2).</a:t>
            </a:r>
          </a:p>
          <a:p>
            <a:pPr marL="45720" indent="0">
              <a:buNone/>
            </a:pPr>
            <a:endParaRPr lang="sr-Latn-RS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Univers Condensed Light" panose="020B0306020202040204" pitchFamily="34" charset="0"/>
              <a:ea typeface="Calibri" panose="020F05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4462F9C-8929-476A-9D11-2A93E8D558E5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8805" y="2324100"/>
            <a:ext cx="3291840" cy="32918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3F557F7-9BA9-4139-96B5-BEC80653682B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8505" y="2324100"/>
            <a:ext cx="3291840" cy="32918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3EA39A1-4F2B-49CC-BA4B-49489F47A66E}"/>
              </a:ext>
            </a:extLst>
          </p:cNvPr>
          <p:cNvSpPr/>
          <p:nvPr/>
        </p:nvSpPr>
        <p:spPr>
          <a:xfrm>
            <a:off x="1824990" y="5768340"/>
            <a:ext cx="3379470" cy="4514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400" b="1" dirty="0">
                <a:effectLst/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Slika 1</a:t>
            </a:r>
            <a:r>
              <a:rPr lang="sr-Latn-RS" sz="1400" dirty="0">
                <a:effectLst/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Plasiranje Bio-resorptivne mrežice</a:t>
            </a:r>
            <a:endParaRPr lang="en-US" sz="1400" dirty="0">
              <a:effectLst/>
              <a:latin typeface="Univers Condensed Light" panose="020B0306020202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8DEB4DB-5F3E-481B-BA05-1791910005AD}"/>
              </a:ext>
            </a:extLst>
          </p:cNvPr>
          <p:cNvSpPr/>
          <p:nvPr/>
        </p:nvSpPr>
        <p:spPr>
          <a:xfrm>
            <a:off x="7044690" y="5787390"/>
            <a:ext cx="3379470" cy="4514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400" b="1" dirty="0">
                <a:effectLst/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Slika 2.</a:t>
            </a:r>
            <a:r>
              <a:rPr lang="sr-Latn-RS" sz="1400" dirty="0">
                <a:effectLst/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Fundoplikacija po Toupet-u</a:t>
            </a:r>
            <a:endParaRPr lang="en-US" sz="1400" dirty="0">
              <a:effectLst/>
              <a:latin typeface="Univers Condensed Light" panose="020B0306020202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02722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36AE51-62A3-4BCE-A96B-A033CCD253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702" y="466725"/>
            <a:ext cx="9875520" cy="1009650"/>
          </a:xfrm>
        </p:spPr>
        <p:txBody>
          <a:bodyPr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b="1" dirty="0" err="1">
                <a:ln/>
                <a:solidFill>
                  <a:schemeClr val="accent3"/>
                </a:solidFill>
                <a:latin typeface="Univers Condensed Light" panose="020B0306020202040204" pitchFamily="34" charset="0"/>
              </a:rPr>
              <a:t>Istorija</a:t>
            </a:r>
            <a:r>
              <a:rPr lang="en-US" b="1" dirty="0">
                <a:ln/>
                <a:solidFill>
                  <a:schemeClr val="accent3"/>
                </a:solidFill>
                <a:latin typeface="Univers Condensed Light" panose="020B0306020202040204" pitchFamily="34" charset="0"/>
              </a:rPr>
              <a:t> </a:t>
            </a:r>
            <a:r>
              <a:rPr lang="en-US" b="1" dirty="0" err="1">
                <a:ln/>
                <a:solidFill>
                  <a:schemeClr val="accent3"/>
                </a:solidFill>
                <a:latin typeface="Univers Condensed Light" panose="020B0306020202040204" pitchFamily="34" charset="0"/>
              </a:rPr>
              <a:t>slu</a:t>
            </a:r>
            <a:r>
              <a:rPr lang="sr-Latn-RS" b="1" dirty="0">
                <a:ln/>
                <a:solidFill>
                  <a:schemeClr val="accent3"/>
                </a:solidFill>
                <a:latin typeface="Univers Condensed Light" panose="020B0306020202040204" pitchFamily="34" charset="0"/>
              </a:rPr>
              <a:t>čaja</a:t>
            </a:r>
            <a:endParaRPr lang="en-US" b="1" dirty="0">
              <a:ln/>
              <a:solidFill>
                <a:schemeClr val="accent3"/>
              </a:solidFill>
              <a:latin typeface="Univers Condensed Light" panose="020B030602020204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168B20-081F-464C-AF13-8D1ED0F752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702" y="1582519"/>
            <a:ext cx="9872871" cy="47625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sr-Latn-R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Na odjeljenju dva sata nakon operacije uradi se kontrolni RTG grudnog koša, koji je uredan (Sl. 3.).</a:t>
            </a:r>
          </a:p>
          <a:p>
            <a:pPr marL="45720" indent="0">
              <a:buNone/>
            </a:pPr>
            <a:endParaRPr lang="sr-Latn-RS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Univers Condensed Light" panose="020B0306020202040204" pitchFamily="34" charset="0"/>
              <a:ea typeface="Calibri" panose="020F0502020204030204" pitchFamily="34" charset="0"/>
            </a:endParaRPr>
          </a:p>
          <a:p>
            <a:pPr marL="45720" indent="0">
              <a:buNone/>
            </a:pPr>
            <a:endParaRPr lang="sr-Latn-RS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Univers Condensed Light" panose="020B0306020202040204" pitchFamily="34" charset="0"/>
              <a:ea typeface="Calibri" panose="020F050202020403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3EA39A1-4F2B-49CC-BA4B-49489F47A66E}"/>
              </a:ext>
            </a:extLst>
          </p:cNvPr>
          <p:cNvSpPr/>
          <p:nvPr/>
        </p:nvSpPr>
        <p:spPr>
          <a:xfrm>
            <a:off x="7631103" y="5806439"/>
            <a:ext cx="3379470" cy="4514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400" b="1" dirty="0">
                <a:effectLst/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Slika 3</a:t>
            </a:r>
            <a:r>
              <a:rPr lang="sr-Latn-RS" sz="1400" dirty="0">
                <a:effectLst/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Kontrolni RTG toraksa nakon operacije</a:t>
            </a:r>
            <a:endParaRPr lang="en-US" sz="1400" dirty="0">
              <a:effectLst/>
              <a:latin typeface="Univers Condensed Light" panose="020B0306020202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D90CAE6-CF99-460C-A03C-DFCCBBF044DF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918" y="2324100"/>
            <a:ext cx="3335655" cy="329183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EE02D34-9C25-4125-9BFD-60AA044788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9138" y="3443477"/>
            <a:ext cx="5551170" cy="217246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9FEB4835-39BB-45FB-8973-37E1A66B4BAD}"/>
              </a:ext>
            </a:extLst>
          </p:cNvPr>
          <p:cNvSpPr/>
          <p:nvPr/>
        </p:nvSpPr>
        <p:spPr>
          <a:xfrm>
            <a:off x="1301114" y="5806440"/>
            <a:ext cx="5290185" cy="4514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400" b="1" dirty="0">
                <a:effectLst/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Tabela 1</a:t>
            </a:r>
            <a:r>
              <a:rPr lang="sr-Latn-RS" sz="1400" dirty="0">
                <a:effectLst/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Praćenje laboratorisjkih parametara u toku hospitalnog preioda</a:t>
            </a:r>
            <a:endParaRPr lang="en-US" sz="1400" dirty="0">
              <a:effectLst/>
              <a:latin typeface="Univers Condensed Light" panose="020B0306020202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DB7570F-3845-4CBB-AB7F-563C6381A237}"/>
              </a:ext>
            </a:extLst>
          </p:cNvPr>
          <p:cNvSpPr txBox="1"/>
          <p:nvPr/>
        </p:nvSpPr>
        <p:spPr>
          <a:xfrm>
            <a:off x="1301114" y="2315944"/>
            <a:ext cx="5871211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Latn-R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 Tabeli 1., prikazani su laboratorijski parametri praćeni u toku hospitalnih dana, te je evidentno da nije bilo većih odstupanja u praćenim laboratorijskim parametrima.</a:t>
            </a:r>
            <a:endParaRPr lang="en-US" sz="2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Univers Condensed Light" panose="020B0306020202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3067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36AE51-62A3-4BCE-A96B-A033CCD253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702" y="466725"/>
            <a:ext cx="9875520" cy="1009650"/>
          </a:xfrm>
        </p:spPr>
        <p:txBody>
          <a:bodyPr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b="1" dirty="0" err="1">
                <a:ln/>
                <a:solidFill>
                  <a:schemeClr val="accent3"/>
                </a:solidFill>
                <a:latin typeface="Univers Condensed Light" panose="020B0306020202040204" pitchFamily="34" charset="0"/>
              </a:rPr>
              <a:t>Istorija</a:t>
            </a:r>
            <a:r>
              <a:rPr lang="en-US" b="1" dirty="0">
                <a:ln/>
                <a:solidFill>
                  <a:schemeClr val="accent3"/>
                </a:solidFill>
                <a:latin typeface="Univers Condensed Light" panose="020B0306020202040204" pitchFamily="34" charset="0"/>
              </a:rPr>
              <a:t> </a:t>
            </a:r>
            <a:r>
              <a:rPr lang="en-US" b="1" dirty="0" err="1">
                <a:ln/>
                <a:solidFill>
                  <a:schemeClr val="accent3"/>
                </a:solidFill>
                <a:latin typeface="Univers Condensed Light" panose="020B0306020202040204" pitchFamily="34" charset="0"/>
              </a:rPr>
              <a:t>slu</a:t>
            </a:r>
            <a:r>
              <a:rPr lang="sr-Latn-RS" b="1" dirty="0">
                <a:ln/>
                <a:solidFill>
                  <a:schemeClr val="accent3"/>
                </a:solidFill>
                <a:latin typeface="Univers Condensed Light" panose="020B0306020202040204" pitchFamily="34" charset="0"/>
              </a:rPr>
              <a:t>čaja</a:t>
            </a:r>
            <a:endParaRPr lang="en-US" b="1" dirty="0">
              <a:ln/>
              <a:solidFill>
                <a:schemeClr val="accent3"/>
              </a:solidFill>
              <a:latin typeface="Univers Condensed Light" panose="020B030602020204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FEB4835-39BB-45FB-8973-37E1A66B4BAD}"/>
              </a:ext>
            </a:extLst>
          </p:cNvPr>
          <p:cNvSpPr/>
          <p:nvPr/>
        </p:nvSpPr>
        <p:spPr>
          <a:xfrm>
            <a:off x="3430369" y="5939790"/>
            <a:ext cx="5290185" cy="4514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sz="1400" b="1" dirty="0">
                <a:effectLst/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Grafikon 1</a:t>
            </a:r>
            <a:r>
              <a:rPr lang="sr-Latn-RS" sz="1400" dirty="0">
                <a:effectLst/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Seceniranje sadržaja na abdominalni dren u toku hospitalizacije</a:t>
            </a:r>
            <a:endParaRPr lang="en-US" sz="1400" dirty="0">
              <a:effectLst/>
              <a:latin typeface="Univers Condensed Light" panose="020B0306020202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DB7570F-3845-4CBB-AB7F-563C6381A237}"/>
              </a:ext>
            </a:extLst>
          </p:cNvPr>
          <p:cNvSpPr txBox="1"/>
          <p:nvPr/>
        </p:nvSpPr>
        <p:spPr>
          <a:xfrm>
            <a:off x="1301114" y="1675297"/>
            <a:ext cx="97121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Latn-R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Sekrecija na abdominalni dren u kontinuiranom smanjenju, te se isti odstrani trećeg postoperativnog dana (Grafikon 1.).</a:t>
            </a:r>
            <a:endParaRPr lang="en-US" sz="2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Univers Condensed Light" panose="020B0306020202040204" pitchFamily="34" charset="0"/>
            </a:endParaRPr>
          </a:p>
        </p:txBody>
      </p:sp>
      <p:graphicFrame>
        <p:nvGraphicFramePr>
          <p:cNvPr id="12" name="Chart 11">
            <a:extLst>
              <a:ext uri="{FF2B5EF4-FFF2-40B4-BE49-F238E27FC236}">
                <a16:creationId xmlns:a16="http://schemas.microsoft.com/office/drawing/2014/main" id="{7F4249A9-4FF8-4BE2-97DD-B70931E4648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26674627"/>
              </p:ext>
            </p:extLst>
          </p:nvPr>
        </p:nvGraphicFramePr>
        <p:xfrm>
          <a:off x="3173757" y="2499360"/>
          <a:ext cx="5966822" cy="31514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0745086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36AE51-62A3-4BCE-A96B-A033CCD253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0351" y="485775"/>
            <a:ext cx="9875520" cy="1009650"/>
          </a:xfrm>
        </p:spPr>
        <p:txBody>
          <a:bodyPr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sr-Latn-RS" b="1" dirty="0">
                <a:ln/>
                <a:solidFill>
                  <a:schemeClr val="accent3"/>
                </a:solidFill>
                <a:latin typeface="Univers Condensed Light" panose="020B0306020202040204" pitchFamily="34" charset="0"/>
              </a:rPr>
              <a:t>Diskusija</a:t>
            </a:r>
            <a:endParaRPr lang="en-US" b="1" dirty="0">
              <a:ln/>
              <a:solidFill>
                <a:schemeClr val="accent3"/>
              </a:solidFill>
              <a:latin typeface="Univers Condensed Light" panose="020B030602020204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168B20-081F-464C-AF13-8D1ED0F752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9564" y="1885950"/>
            <a:ext cx="9872871" cy="4038600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sr-Latn-R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Bio-resorptivna mrežica je 3D mrežica koja je potpuno resorptivna kod koje sintetske polimere zamjenjuje meko tkivo u periodu od šest mjeseci.</a:t>
            </a:r>
            <a:r>
              <a:rPr lang="sr-Latn-RS" sz="2000" baseline="30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4</a:t>
            </a:r>
            <a:r>
              <a:rPr lang="sr-Latn-R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</a:p>
          <a:p>
            <a:pPr marL="45720" indent="0" algn="just">
              <a:buNone/>
            </a:pPr>
            <a:endParaRPr lang="en-US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Univers Condensed Light" panose="020B0306020202040204" pitchFamily="34" charset="0"/>
            </a:endParaRPr>
          </a:p>
          <a:p>
            <a:pPr marL="45720" indent="0" algn="just">
              <a:buNone/>
            </a:pP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Čini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se da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trenutni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naučni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dokazi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ne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mogu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dati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definitivan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odgovor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na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to da li je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upotreba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mrežice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u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konačnici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prednost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u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odnosu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na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direktnu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kruroplastiku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u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hirurškom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liječenju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hijatalnih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kila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.</a:t>
            </a:r>
            <a:r>
              <a:rPr lang="sr-Latn-RS" sz="2000" baseline="30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5</a:t>
            </a:r>
          </a:p>
          <a:p>
            <a:pPr marL="45720" indent="0" algn="just">
              <a:buNone/>
            </a:pPr>
            <a:endParaRPr lang="en-US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Univers Condensed Light" panose="020B0306020202040204" pitchFamily="34" charset="0"/>
            </a:endParaRPr>
          </a:p>
          <a:p>
            <a:pPr marL="45720" indent="0" algn="just">
              <a:buNone/>
            </a:pP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Dalja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randomizovana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kontrolna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ispitivanja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s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većim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uzorcima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i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dugoročnim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praćenjem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se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trebaju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sprovesti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kako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bi se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bolje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analizirali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ishodi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i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stope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recidiva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.</a:t>
            </a:r>
            <a:r>
              <a:rPr lang="en-US" sz="2000" baseline="30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 </a:t>
            </a:r>
            <a:r>
              <a:rPr lang="sr-Latn-RS" sz="2000" baseline="30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rPr>
              <a:t>6</a:t>
            </a:r>
            <a:endParaRPr lang="en-US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Univers Condensed Light" panose="020B0306020202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65801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36AE51-62A3-4BCE-A96B-A033CCD253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0351" y="485775"/>
            <a:ext cx="9875520" cy="1009650"/>
          </a:xfrm>
        </p:spPr>
        <p:txBody>
          <a:bodyPr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sr-Latn-RS" b="1" dirty="0">
                <a:ln/>
                <a:solidFill>
                  <a:schemeClr val="accent3"/>
                </a:solidFill>
                <a:latin typeface="Univers Condensed Light" panose="020B0306020202040204" pitchFamily="34" charset="0"/>
              </a:rPr>
              <a:t>Zaključak</a:t>
            </a:r>
            <a:endParaRPr lang="en-US" b="1" dirty="0">
              <a:ln/>
              <a:solidFill>
                <a:schemeClr val="accent3"/>
              </a:solidFill>
              <a:latin typeface="Univers Condensed Light" panose="020B030602020204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168B20-081F-464C-AF13-8D1ED0F752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9564" y="1885950"/>
            <a:ext cx="9872871" cy="4038600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  <a:spcAft>
                <a:spcPts val="800"/>
              </a:spcAft>
            </a:pPr>
            <a:r>
              <a:rPr lang="sr-Latn-R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Bio-resorptivne mrežice predstavljaju izuzetno dobar izbor u pojačanju hijatoplastike. </a:t>
            </a:r>
          </a:p>
          <a:p>
            <a:pPr algn="just">
              <a:lnSpc>
                <a:spcPct val="200000"/>
              </a:lnSpc>
              <a:spcAft>
                <a:spcPts val="800"/>
              </a:spcAft>
            </a:pPr>
            <a:r>
              <a:rPr lang="sr-Latn-R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Smanjuju stepena recidiva i postoperativnih komplikacija koje su povezane sa upotrebom mrežica</a:t>
            </a:r>
          </a:p>
          <a:p>
            <a:pPr algn="just">
              <a:lnSpc>
                <a:spcPct val="200000"/>
              </a:lnSpc>
              <a:spcAft>
                <a:spcPts val="800"/>
              </a:spcAft>
            </a:pPr>
            <a:r>
              <a:rPr lang="sr-Latn-R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Pogodne za laparoskopsku manipulaciju i postavljanje na željeni položaj.</a:t>
            </a:r>
            <a:endParaRPr lang="en-US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Univers Condensed Light" panose="020B0306020202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95421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36AE51-62A3-4BCE-A96B-A033CCD253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0351" y="485775"/>
            <a:ext cx="9875520" cy="1009650"/>
          </a:xfrm>
        </p:spPr>
        <p:txBody>
          <a:bodyPr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sr-Latn-RS" b="1" dirty="0">
                <a:ln/>
                <a:solidFill>
                  <a:schemeClr val="accent3"/>
                </a:solidFill>
                <a:latin typeface="Univers Condensed Light" panose="020B0306020202040204" pitchFamily="34" charset="0"/>
              </a:rPr>
              <a:t>Reference</a:t>
            </a:r>
            <a:endParaRPr lang="en-US" b="1" dirty="0">
              <a:ln/>
              <a:solidFill>
                <a:schemeClr val="accent3"/>
              </a:solidFill>
              <a:latin typeface="Univers Condensed Light" panose="020B030602020204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168B20-081F-464C-AF13-8D1ED0F752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0351" y="1571625"/>
            <a:ext cx="9872871" cy="4038600"/>
          </a:xfrm>
        </p:spPr>
        <p:txBody>
          <a:bodyPr>
            <a:noAutofit/>
          </a:bodyPr>
          <a:lstStyle/>
          <a:p>
            <a:pPr marL="342900" lvl="0" indent="-3429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1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Laxague</a:t>
            </a:r>
            <a:r>
              <a: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F, </a:t>
            </a:r>
            <a:r>
              <a:rPr lang="en-US" sz="1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Sadava</a:t>
            </a:r>
            <a:r>
              <a: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EE, </a:t>
            </a:r>
            <a:r>
              <a:rPr lang="en-US" sz="1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Herbella</a:t>
            </a:r>
            <a:r>
              <a: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F, </a:t>
            </a:r>
            <a:r>
              <a:rPr lang="en-US" sz="1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Schlottmann</a:t>
            </a:r>
            <a:r>
              <a: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F. When should we use mesh in laparoscopic hiatal hernia repair? A systematic review. Dis Esophagus. 2021 Jun 14;34(6):doaa125. </a:t>
            </a:r>
            <a:r>
              <a:rPr lang="en-US" sz="1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doi</a:t>
            </a:r>
            <a:r>
              <a: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10.1093/dote/doaa125. PMID: 33333552.</a:t>
            </a:r>
          </a:p>
          <a:p>
            <a:pPr marL="560070" indent="-51435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endParaRPr lang="sr-Latn-RS" sz="1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Univers Condensed Light" panose="020B0306020202040204" pitchFamily="34" charset="0"/>
            </a:endParaRPr>
          </a:p>
          <a:p>
            <a:pPr marL="342900" lvl="0" indent="-3429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Dean C, Etienne D, </a:t>
            </a:r>
            <a:r>
              <a:rPr lang="en-US" sz="1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Carpentier</a:t>
            </a:r>
            <a:r>
              <a: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B, </a:t>
            </a:r>
            <a:r>
              <a:rPr lang="en-US" sz="1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Gielecki</a:t>
            </a:r>
            <a:r>
              <a: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J, Tubbs RS, Loukas M. Hiatal hernias. Surg </a:t>
            </a:r>
            <a:r>
              <a:rPr lang="en-US" sz="1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Radiol</a:t>
            </a:r>
            <a:r>
              <a: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Anat. 2012 May;34(4):291-9. </a:t>
            </a:r>
            <a:r>
              <a:rPr lang="en-US" sz="1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doi</a:t>
            </a:r>
            <a:r>
              <a: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10.1007/s00276-011-0904-9. </a:t>
            </a:r>
            <a:r>
              <a:rPr lang="en-US" sz="1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Epub</a:t>
            </a:r>
            <a:r>
              <a: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2011 Nov 22. PMID: 22105688.</a:t>
            </a:r>
          </a:p>
          <a:p>
            <a:pPr marL="560070" indent="-51435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endParaRPr lang="sr-Latn-RS" sz="1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Univers Condensed Light" panose="020B0306020202040204" pitchFamily="34" charset="0"/>
            </a:endParaRPr>
          </a:p>
          <a:p>
            <a:pPr marL="342900" lvl="0" indent="-3429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1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Awais</a:t>
            </a:r>
            <a:r>
              <a: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O, </a:t>
            </a:r>
            <a:r>
              <a:rPr lang="en-US" sz="1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Luketich</a:t>
            </a:r>
            <a:r>
              <a: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JD. Management of giant </a:t>
            </a:r>
            <a:r>
              <a:rPr lang="en-US" sz="1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paraesophageal</a:t>
            </a:r>
            <a:r>
              <a: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hernia. Minerva </a:t>
            </a:r>
            <a:r>
              <a:rPr lang="en-US" sz="1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Chir</a:t>
            </a:r>
            <a:r>
              <a: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2009 Apr;64(2):159-68. PMID: 19365316.</a:t>
            </a:r>
          </a:p>
          <a:p>
            <a:pPr marL="560070" indent="-51435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endParaRPr lang="sr-Latn-RS" sz="1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Univers Condensed Light" panose="020B0306020202040204" pitchFamily="34" charset="0"/>
            </a:endParaRPr>
          </a:p>
          <a:p>
            <a:pPr marL="342900" lvl="0" indent="-3429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Romano G, </a:t>
            </a:r>
            <a:r>
              <a:rPr lang="en-US" sz="1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Agrusa</a:t>
            </a:r>
            <a:r>
              <a: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A, </a:t>
            </a:r>
            <a:r>
              <a:rPr lang="en-US" sz="1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Frazzetta</a:t>
            </a:r>
            <a:r>
              <a: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G, De Vita G, </a:t>
            </a:r>
            <a:r>
              <a:rPr lang="en-US" sz="1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Chianetta</a:t>
            </a:r>
            <a:r>
              <a: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D, Di </a:t>
            </a:r>
            <a:r>
              <a:rPr lang="en-US" sz="1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Buono</a:t>
            </a:r>
            <a:r>
              <a: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G, Amato G, </a:t>
            </a:r>
            <a:r>
              <a:rPr lang="en-US" sz="1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Gulotta</a:t>
            </a:r>
            <a:r>
              <a: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G. Laparoscopic drainage of liver abscess: case report and literature review. G </a:t>
            </a:r>
            <a:r>
              <a:rPr lang="en-US" sz="1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Chir</a:t>
            </a:r>
            <a:r>
              <a: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2013 May-Jun;34(5-6):180-2. </a:t>
            </a:r>
            <a:r>
              <a:rPr lang="en-US" sz="1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doi</a:t>
            </a:r>
            <a:r>
              <a: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10.11138/</a:t>
            </a:r>
            <a:r>
              <a:rPr lang="en-US" sz="1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gchir</a:t>
            </a:r>
            <a:r>
              <a: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/2013.34.5.180. PMID: 23837960; PMCID: PMC3915587.</a:t>
            </a:r>
          </a:p>
          <a:p>
            <a:pPr marL="388620" indent="-3429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1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Ardu</a:t>
            </a:r>
            <a:r>
              <a: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M, </a:t>
            </a:r>
            <a:r>
              <a:rPr lang="en-US" sz="1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Bisogni</a:t>
            </a:r>
            <a:r>
              <a: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D, </a:t>
            </a:r>
            <a:r>
              <a:rPr lang="en-US" sz="1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Bruscino</a:t>
            </a:r>
            <a:r>
              <a: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A, Tucci R, </a:t>
            </a:r>
            <a:r>
              <a:rPr lang="en-US" sz="1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Falchini</a:t>
            </a:r>
            <a:r>
              <a: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M, Valeri A, </a:t>
            </a:r>
            <a:r>
              <a:rPr lang="en-US" sz="1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Prosperi</a:t>
            </a:r>
            <a:r>
              <a: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P. Laparoscopic giant hiatal hernia repair with absorbable mesh. J Minim Access Surg. 2022 Apr-Jun;18(2):248-253. </a:t>
            </a:r>
            <a:r>
              <a:rPr lang="en-US" sz="1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doi</a:t>
            </a:r>
            <a:r>
              <a: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10.4103/jmas.JMAS_26_21. PMID: 35313434; PMCID: PMC8973483.</a:t>
            </a:r>
          </a:p>
          <a:p>
            <a:pPr marL="560070" indent="-51435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endParaRPr lang="sr-Latn-RS" sz="1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Univers Condensed Light" panose="020B0306020202040204" pitchFamily="34" charset="0"/>
            </a:endParaRPr>
          </a:p>
          <a:p>
            <a:pPr marL="388620" indent="-3429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Lima DL, de </a:t>
            </a:r>
            <a:r>
              <a:rPr lang="en-US" sz="1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Figueiredo</a:t>
            </a:r>
            <a:r>
              <a: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SMP, Pereira X, Murillo FR, </a:t>
            </a:r>
            <a:r>
              <a:rPr lang="en-US" sz="1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Sreeramoju</a:t>
            </a:r>
            <a:r>
              <a: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P, </a:t>
            </a:r>
            <a:r>
              <a:rPr lang="en-US" sz="1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Malcher</a:t>
            </a:r>
            <a:r>
              <a: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F, Damani T. Hiatal hernia repair with biosynthetic mesh reinforcement: a qualitative systematic review. Surg </a:t>
            </a:r>
            <a:r>
              <a:rPr lang="en-US" sz="1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Endosc</a:t>
            </a:r>
            <a:r>
              <a: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2023 Oct;37(10):7425-7436. </a:t>
            </a:r>
            <a:r>
              <a:rPr lang="en-US" sz="1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doi</a:t>
            </a:r>
            <a:r>
              <a: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10.1007/s00464-023-10379-1. </a:t>
            </a:r>
            <a:r>
              <a:rPr lang="en-US" sz="1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Epub</a:t>
            </a:r>
            <a:r>
              <a:rPr lang="en-US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2023 Sep 18. PMID: 37721592.</a:t>
            </a:r>
            <a:endParaRPr lang="en-US" sz="1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Univers Condensed Light" panose="020B0306020202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68941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36AE51-62A3-4BCE-A96B-A033CCD253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1678" y="2419350"/>
            <a:ext cx="9875520" cy="1009650"/>
          </a:xfrm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sr-Latn-RS" sz="7200" b="1" dirty="0">
                <a:ln/>
                <a:solidFill>
                  <a:schemeClr val="accent3"/>
                </a:solidFill>
                <a:latin typeface="Univers Condensed Light" panose="020B0306020202040204" pitchFamily="34" charset="0"/>
              </a:rPr>
              <a:t>Hvala na pažnji!</a:t>
            </a:r>
            <a:endParaRPr lang="en-US" sz="7200" b="1" dirty="0">
              <a:ln/>
              <a:solidFill>
                <a:schemeClr val="accent3"/>
              </a:solidFill>
              <a:latin typeface="Univers Condensed Light" panose="020B030602020204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1239821-E312-4F08-8696-5415D22D28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77" y="5581472"/>
            <a:ext cx="12165123" cy="1276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742532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55885775_Student does teacher does_v2.potx" id="{618315E5-C348-40CF-AD40-05C2F7C13378}" vid="{0C991BBE-F1C3-4926-9687-DBEAAE8C923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291512c1ee715ab617f4c07df79fc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8256c27c40ca5c40ce1cf6c44f0205df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ABF1ABED-93B7-45AC-A513-2CB1FF159AF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9B27744-7857-4992-B755-05855FC5914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D6CA70E-ED75-4FF0-A862-8EF12B737755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Student does, teacher does</Template>
  <TotalTime>118</TotalTime>
  <Words>864</Words>
  <Application>Microsoft Office PowerPoint</Application>
  <PresentationFormat>Widescreen</PresentationFormat>
  <Paragraphs>71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Calibri</vt:lpstr>
      <vt:lpstr>Corbel</vt:lpstr>
      <vt:lpstr>Tahoma</vt:lpstr>
      <vt:lpstr>Univers Condensed Light</vt:lpstr>
      <vt:lpstr>Basis</vt:lpstr>
      <vt:lpstr>Hernioplastika sa Bio-mrežicom kod hijatalnih hernija jednjaka: Naša iskustva</vt:lpstr>
      <vt:lpstr>Sadržaj</vt:lpstr>
      <vt:lpstr>Uvod</vt:lpstr>
      <vt:lpstr>Istorija slučaja</vt:lpstr>
      <vt:lpstr>Istorija slučaja</vt:lpstr>
      <vt:lpstr>Istorija slučaja</vt:lpstr>
      <vt:lpstr>Istorija slučaja</vt:lpstr>
      <vt:lpstr>Diskusija</vt:lpstr>
      <vt:lpstr>Zaključak</vt:lpstr>
      <vt:lpstr>Reference</vt:lpstr>
      <vt:lpstr>Hvala na pažnji!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Hernioplastika sa Bio-mrežicom kod hijatalnih hernija jednjaka: Naša iskustva</dc:title>
  <dc:creator>W10</dc:creator>
  <cp:lastModifiedBy>W10</cp:lastModifiedBy>
  <cp:revision>12</cp:revision>
  <dcterms:created xsi:type="dcterms:W3CDTF">2024-02-04T20:33:22Z</dcterms:created>
  <dcterms:modified xsi:type="dcterms:W3CDTF">2024-02-05T16:34:10Z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