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399288" cy="43200638"/>
  <p:notesSz cx="6858000" cy="9144000"/>
  <p:defaultTextStyle>
    <a:defPPr>
      <a:defRPr lang="sr-Latn-RS"/>
    </a:defPPr>
    <a:lvl1pPr marL="0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1pPr>
    <a:lvl2pPr marL="1814398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2pPr>
    <a:lvl3pPr marL="362879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3pPr>
    <a:lvl4pPr marL="5443195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4pPr>
    <a:lvl5pPr marL="7257593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5pPr>
    <a:lvl6pPr marL="9071991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6pPr>
    <a:lvl7pPr marL="10886389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7pPr>
    <a:lvl8pPr marL="12700787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8pPr>
    <a:lvl9pPr marL="1451518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Umereni stil 2 – Naglašav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Svetli stil 1 – Naglašav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30" d="100"/>
          <a:sy n="30" d="100"/>
        </p:scale>
        <p:origin x="444" y="-29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cuments\Desktop\doktorske\C71%202014-2018(06.12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cuments\Desktop\doktorske\C71%202014-2018(06.12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r-Latn-C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List2!$L$37</c:f>
              <c:strCache>
                <c:ptCount val="1"/>
                <c:pt idx="0">
                  <c:v>Muškarci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2731334408019993E-17"/>
                  <c:y val="1.844925634295712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0925337632079971E-17"/>
                  <c:y val="4.560367454068156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4.132764654418113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List2!$M$36:$S$36</c:f>
              <c:strCache>
                <c:ptCount val="7"/>
                <c:pt idx="0">
                  <c:v>Banja Luka</c:v>
                </c:pt>
                <c:pt idx="1">
                  <c:v>Bijeljina</c:v>
                </c:pt>
                <c:pt idx="2">
                  <c:v>Doboj</c:v>
                </c:pt>
                <c:pt idx="3">
                  <c:v>Foča</c:v>
                </c:pt>
                <c:pt idx="4">
                  <c:v>I. Sarajevo</c:v>
                </c:pt>
                <c:pt idx="5">
                  <c:v>Trebinje</c:v>
                </c:pt>
                <c:pt idx="6">
                  <c:v>Zvornik</c:v>
                </c:pt>
              </c:strCache>
            </c:strRef>
          </c:cat>
          <c:val>
            <c:numRef>
              <c:f>List2!$M$37:$S$37</c:f>
              <c:numCache>
                <c:formatCode>General</c:formatCode>
                <c:ptCount val="7"/>
                <c:pt idx="0">
                  <c:v>37</c:v>
                </c:pt>
                <c:pt idx="1">
                  <c:v>1</c:v>
                </c:pt>
                <c:pt idx="2">
                  <c:v>9</c:v>
                </c:pt>
                <c:pt idx="3">
                  <c:v>0</c:v>
                </c:pt>
                <c:pt idx="4">
                  <c:v>1</c:v>
                </c:pt>
                <c:pt idx="5">
                  <c:v>1</c:v>
                </c:pt>
                <c:pt idx="6">
                  <c:v>4</c:v>
                </c:pt>
              </c:numCache>
            </c:numRef>
          </c:val>
        </c:ser>
        <c:ser>
          <c:idx val="1"/>
          <c:order val="1"/>
          <c:tx>
            <c:strRef>
              <c:f>List2!$L$38</c:f>
              <c:strCache>
                <c:ptCount val="1"/>
                <c:pt idx="0">
                  <c:v>Žene</c:v>
                </c:pt>
              </c:strCache>
            </c:strRef>
          </c:tx>
          <c:spPr>
            <a:solidFill>
              <a:srgbClr val="E00A8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9.189997083697828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0925337632079971E-17"/>
                  <c:y val="4.381014873140772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0925337632079971E-17"/>
                  <c:y val="9.189997083697871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0185067526415994E-16"/>
                  <c:y val="8.886701662292129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0185067526415994E-16"/>
                  <c:y val="4.257072032662499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List2!$M$36:$S$36</c:f>
              <c:strCache>
                <c:ptCount val="7"/>
                <c:pt idx="0">
                  <c:v>Banja Luka</c:v>
                </c:pt>
                <c:pt idx="1">
                  <c:v>Bijeljina</c:v>
                </c:pt>
                <c:pt idx="2">
                  <c:v>Doboj</c:v>
                </c:pt>
                <c:pt idx="3">
                  <c:v>Foča</c:v>
                </c:pt>
                <c:pt idx="4">
                  <c:v>I. Sarajevo</c:v>
                </c:pt>
                <c:pt idx="5">
                  <c:v>Trebinje</c:v>
                </c:pt>
                <c:pt idx="6">
                  <c:v>Zvornik</c:v>
                </c:pt>
              </c:strCache>
            </c:strRef>
          </c:cat>
          <c:val>
            <c:numRef>
              <c:f>List2!$M$38:$S$38</c:f>
              <c:numCache>
                <c:formatCode>General</c:formatCode>
                <c:ptCount val="7"/>
                <c:pt idx="0">
                  <c:v>25</c:v>
                </c:pt>
                <c:pt idx="1">
                  <c:v>2</c:v>
                </c:pt>
                <c:pt idx="2">
                  <c:v>9</c:v>
                </c:pt>
                <c:pt idx="3">
                  <c:v>1</c:v>
                </c:pt>
                <c:pt idx="4">
                  <c:v>3</c:v>
                </c:pt>
                <c:pt idx="5">
                  <c:v>1</c:v>
                </c:pt>
                <c:pt idx="6">
                  <c:v>3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80615664"/>
        <c:axId val="103634608"/>
      </c:barChart>
      <c:catAx>
        <c:axId val="80615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03634608"/>
        <c:crosses val="autoZero"/>
        <c:auto val="1"/>
        <c:lblAlgn val="ctr"/>
        <c:lblOffset val="100"/>
        <c:noMultiLvlLbl val="0"/>
      </c:catAx>
      <c:valAx>
        <c:axId val="1036346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0615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r-Latn-C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List4!$C$1</c:f>
              <c:strCache>
                <c:ptCount val="1"/>
                <c:pt idx="0">
                  <c:v>S(t)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List4!$B$2:$B$66</c:f>
              <c:numCache>
                <c:formatCode>0</c:formatCode>
                <c:ptCount val="65"/>
                <c:pt idx="0">
                  <c:v>0</c:v>
                </c:pt>
                <c:pt idx="1">
                  <c:v>8.3333333333333329E-2</c:v>
                </c:pt>
                <c:pt idx="2">
                  <c:v>8.3333333333333329E-2</c:v>
                </c:pt>
                <c:pt idx="3">
                  <c:v>0.16666666666666666</c:v>
                </c:pt>
                <c:pt idx="4">
                  <c:v>0.16666666666666666</c:v>
                </c:pt>
                <c:pt idx="5">
                  <c:v>0.25</c:v>
                </c:pt>
                <c:pt idx="6">
                  <c:v>0.25</c:v>
                </c:pt>
                <c:pt idx="7">
                  <c:v>0.33333333333333331</c:v>
                </c:pt>
                <c:pt idx="8">
                  <c:v>0.33333333333333331</c:v>
                </c:pt>
                <c:pt idx="9">
                  <c:v>0.41666666666666669</c:v>
                </c:pt>
                <c:pt idx="10">
                  <c:v>0.41666666666666669</c:v>
                </c:pt>
                <c:pt idx="11">
                  <c:v>0.5</c:v>
                </c:pt>
                <c:pt idx="12">
                  <c:v>0.5</c:v>
                </c:pt>
                <c:pt idx="13">
                  <c:v>0.58333333333333337</c:v>
                </c:pt>
                <c:pt idx="14">
                  <c:v>0.58333333333333337</c:v>
                </c:pt>
                <c:pt idx="15">
                  <c:v>0.66666666666666663</c:v>
                </c:pt>
                <c:pt idx="16">
                  <c:v>0.66666666666666663</c:v>
                </c:pt>
                <c:pt idx="17">
                  <c:v>0.75</c:v>
                </c:pt>
                <c:pt idx="18">
                  <c:v>0.75</c:v>
                </c:pt>
                <c:pt idx="19">
                  <c:v>0.83333333333333337</c:v>
                </c:pt>
                <c:pt idx="20">
                  <c:v>0.83333333333333337</c:v>
                </c:pt>
                <c:pt idx="21">
                  <c:v>0.91666666666666663</c:v>
                </c:pt>
                <c:pt idx="22">
                  <c:v>0.91666666666666663</c:v>
                </c:pt>
                <c:pt idx="23">
                  <c:v>1</c:v>
                </c:pt>
                <c:pt idx="24">
                  <c:v>1</c:v>
                </c:pt>
                <c:pt idx="25">
                  <c:v>1.0833333333333333</c:v>
                </c:pt>
                <c:pt idx="26">
                  <c:v>1.0833333333333333</c:v>
                </c:pt>
                <c:pt idx="27">
                  <c:v>1.1666666666666667</c:v>
                </c:pt>
                <c:pt idx="28">
                  <c:v>1.1666666666666667</c:v>
                </c:pt>
                <c:pt idx="29">
                  <c:v>1.25</c:v>
                </c:pt>
                <c:pt idx="30">
                  <c:v>1.25</c:v>
                </c:pt>
                <c:pt idx="31">
                  <c:v>1.3333333333333333</c:v>
                </c:pt>
                <c:pt idx="32">
                  <c:v>1.3333333333333333</c:v>
                </c:pt>
                <c:pt idx="33">
                  <c:v>1.4166666666666667</c:v>
                </c:pt>
                <c:pt idx="34">
                  <c:v>1.4166666666666667</c:v>
                </c:pt>
                <c:pt idx="35">
                  <c:v>1.5</c:v>
                </c:pt>
                <c:pt idx="36">
                  <c:v>1.5</c:v>
                </c:pt>
                <c:pt idx="37">
                  <c:v>1.5833333333333333</c:v>
                </c:pt>
                <c:pt idx="38">
                  <c:v>1.5833333333333333</c:v>
                </c:pt>
                <c:pt idx="39">
                  <c:v>1.6666666666666667</c:v>
                </c:pt>
                <c:pt idx="40">
                  <c:v>1.6666666666666667</c:v>
                </c:pt>
                <c:pt idx="41">
                  <c:v>1.8333333333333333</c:v>
                </c:pt>
                <c:pt idx="42">
                  <c:v>1.8333333333333333</c:v>
                </c:pt>
                <c:pt idx="43">
                  <c:v>2</c:v>
                </c:pt>
                <c:pt idx="44">
                  <c:v>2</c:v>
                </c:pt>
                <c:pt idx="45">
                  <c:v>2.1666666666666665</c:v>
                </c:pt>
                <c:pt idx="46">
                  <c:v>2.1666666666666665</c:v>
                </c:pt>
                <c:pt idx="47">
                  <c:v>2.25</c:v>
                </c:pt>
                <c:pt idx="48">
                  <c:v>2.25</c:v>
                </c:pt>
                <c:pt idx="49">
                  <c:v>2.4166666666666665</c:v>
                </c:pt>
                <c:pt idx="50">
                  <c:v>2.4166666666666665</c:v>
                </c:pt>
                <c:pt idx="51">
                  <c:v>2.75</c:v>
                </c:pt>
                <c:pt idx="52">
                  <c:v>2.75</c:v>
                </c:pt>
                <c:pt idx="53">
                  <c:v>3.3333333333333335</c:v>
                </c:pt>
                <c:pt idx="54">
                  <c:v>3.3333333333333335</c:v>
                </c:pt>
                <c:pt idx="55">
                  <c:v>3.5</c:v>
                </c:pt>
                <c:pt idx="56">
                  <c:v>3.5</c:v>
                </c:pt>
                <c:pt idx="57">
                  <c:v>3.6666666666666665</c:v>
                </c:pt>
                <c:pt idx="58">
                  <c:v>3.6666666666666665</c:v>
                </c:pt>
                <c:pt idx="59">
                  <c:v>3.75</c:v>
                </c:pt>
                <c:pt idx="60">
                  <c:v>3.75</c:v>
                </c:pt>
                <c:pt idx="61">
                  <c:v>4.083333333333333</c:v>
                </c:pt>
                <c:pt idx="62">
                  <c:v>4.083333333333333</c:v>
                </c:pt>
                <c:pt idx="63">
                  <c:v>5</c:v>
                </c:pt>
                <c:pt idx="64">
                  <c:v>5</c:v>
                </c:pt>
              </c:numCache>
            </c:numRef>
          </c:xVal>
          <c:yVal>
            <c:numRef>
              <c:f>List4!$C$2:$C$66</c:f>
              <c:numCache>
                <c:formatCode>General</c:formatCode>
                <c:ptCount val="6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0.84523809523809523</c:v>
                </c:pt>
                <c:pt idx="5">
                  <c:v>0.84523809523809523</c:v>
                </c:pt>
                <c:pt idx="6">
                  <c:v>0.79174201326100058</c:v>
                </c:pt>
                <c:pt idx="7">
                  <c:v>0.79174201326100058</c:v>
                </c:pt>
                <c:pt idx="8">
                  <c:v>0.74951577255374724</c:v>
                </c:pt>
                <c:pt idx="9">
                  <c:v>0.74951577255374724</c:v>
                </c:pt>
                <c:pt idx="10">
                  <c:v>0.71828594869734108</c:v>
                </c:pt>
                <c:pt idx="11">
                  <c:v>0.71828594869734108</c:v>
                </c:pt>
                <c:pt idx="12">
                  <c:v>0.66468251969007686</c:v>
                </c:pt>
                <c:pt idx="13">
                  <c:v>0.66468251969007686</c:v>
                </c:pt>
                <c:pt idx="14">
                  <c:v>0.62248045494784976</c:v>
                </c:pt>
                <c:pt idx="15">
                  <c:v>0.62248045494784976</c:v>
                </c:pt>
                <c:pt idx="16">
                  <c:v>0.61244044760998118</c:v>
                </c:pt>
                <c:pt idx="17">
                  <c:v>0.61244044760998118</c:v>
                </c:pt>
                <c:pt idx="18">
                  <c:v>0.59202576602298185</c:v>
                </c:pt>
                <c:pt idx="19">
                  <c:v>0.59202576602298185</c:v>
                </c:pt>
                <c:pt idx="20">
                  <c:v>0.56086651517966701</c:v>
                </c:pt>
                <c:pt idx="21">
                  <c:v>0.56086651517966701</c:v>
                </c:pt>
                <c:pt idx="22">
                  <c:v>0.55085104169431576</c:v>
                </c:pt>
                <c:pt idx="23">
                  <c:v>0.55085104169431576</c:v>
                </c:pt>
                <c:pt idx="24">
                  <c:v>0.51967079405124128</c:v>
                </c:pt>
                <c:pt idx="25">
                  <c:v>0.51967079405124128</c:v>
                </c:pt>
                <c:pt idx="26">
                  <c:v>0.50967712493487127</c:v>
                </c:pt>
                <c:pt idx="27">
                  <c:v>0.50967712493487127</c:v>
                </c:pt>
                <c:pt idx="28">
                  <c:v>0.50967712493487127</c:v>
                </c:pt>
                <c:pt idx="29">
                  <c:v>0.50967712493487127</c:v>
                </c:pt>
                <c:pt idx="30">
                  <c:v>0.47847240300008326</c:v>
                </c:pt>
                <c:pt idx="31">
                  <c:v>0.47847240300008326</c:v>
                </c:pt>
                <c:pt idx="32">
                  <c:v>0.45811187521284569</c:v>
                </c:pt>
                <c:pt idx="33">
                  <c:v>0.45811187521284569</c:v>
                </c:pt>
                <c:pt idx="34">
                  <c:v>0.44815292140387081</c:v>
                </c:pt>
                <c:pt idx="35">
                  <c:v>0.44815292140387081</c:v>
                </c:pt>
                <c:pt idx="36">
                  <c:v>0.42778233406733124</c:v>
                </c:pt>
                <c:pt idx="37">
                  <c:v>0.42778233406733124</c:v>
                </c:pt>
                <c:pt idx="38">
                  <c:v>0.41783390769367235</c:v>
                </c:pt>
                <c:pt idx="39">
                  <c:v>0.41783390769367235</c:v>
                </c:pt>
                <c:pt idx="40">
                  <c:v>0.40788548132001345</c:v>
                </c:pt>
                <c:pt idx="41">
                  <c:v>0.40788548132001345</c:v>
                </c:pt>
                <c:pt idx="42">
                  <c:v>0.36495016749685416</c:v>
                </c:pt>
                <c:pt idx="43">
                  <c:v>0.36495016749685416</c:v>
                </c:pt>
                <c:pt idx="44">
                  <c:v>0.34467515819147337</c:v>
                </c:pt>
                <c:pt idx="45">
                  <c:v>0.34467515819147337</c:v>
                </c:pt>
                <c:pt idx="46">
                  <c:v>0.33482729652885984</c:v>
                </c:pt>
                <c:pt idx="47">
                  <c:v>0.33482729652885984</c:v>
                </c:pt>
                <c:pt idx="48">
                  <c:v>0.32497943486624631</c:v>
                </c:pt>
                <c:pt idx="49">
                  <c:v>0.32497943486624631</c:v>
                </c:pt>
                <c:pt idx="50">
                  <c:v>0.29352981213725471</c:v>
                </c:pt>
                <c:pt idx="51">
                  <c:v>0.29352981213725471</c:v>
                </c:pt>
                <c:pt idx="52">
                  <c:v>0.28374548506601288</c:v>
                </c:pt>
                <c:pt idx="53">
                  <c:v>0.28374548506601288</c:v>
                </c:pt>
                <c:pt idx="54">
                  <c:v>0.28374548506601288</c:v>
                </c:pt>
                <c:pt idx="55">
                  <c:v>0.28374548506601288</c:v>
                </c:pt>
                <c:pt idx="56">
                  <c:v>0.27396115799477105</c:v>
                </c:pt>
                <c:pt idx="57">
                  <c:v>0.27396115799477105</c:v>
                </c:pt>
                <c:pt idx="58">
                  <c:v>0.26417683092352923</c:v>
                </c:pt>
                <c:pt idx="59">
                  <c:v>0.26417683092352923</c:v>
                </c:pt>
                <c:pt idx="60">
                  <c:v>0.2543925038522874</c:v>
                </c:pt>
                <c:pt idx="61">
                  <c:v>0.2543925038522874</c:v>
                </c:pt>
                <c:pt idx="62">
                  <c:v>0.2543925038522874</c:v>
                </c:pt>
                <c:pt idx="63">
                  <c:v>0.2543925038522874</c:v>
                </c:pt>
                <c:pt idx="64">
                  <c:v>0.24460817678104557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3636848"/>
        <c:axId val="103637408"/>
      </c:scatterChart>
      <c:valAx>
        <c:axId val="1036368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03637408"/>
        <c:crosses val="autoZero"/>
        <c:crossBetween val="midCat"/>
      </c:valAx>
      <c:valAx>
        <c:axId val="103637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0363684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 algn="just"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sr-Latn-CS" smtClean="0"/>
              <a:t>Kliknite i uredite stil podnaslova mastera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697850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561943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514900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29976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999777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4182961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964314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719382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sr-Latn-CS" smtClean="0"/>
              <a:t>Kliknite na ikonu i dodajte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4218110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718349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983006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CS" smtClean="0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891CF-E041-49D5-9018-43EE2141203D}" type="datetimeFigureOut">
              <a:rPr lang="bs-Latn-BA" smtClean="0"/>
              <a:t>16.3.2023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049509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png"/><Relationship Id="rId7" Type="http://schemas.openxmlformats.org/officeDocument/2006/relationships/hyperlink" Target="https://www.mayoclinic.org/diseases-conditions/glioblastoma/cdc-20350148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3"/>
          <p:cNvSpPr>
            <a:spLocks noGrp="1"/>
          </p:cNvSpPr>
          <p:nvPr>
            <p:ph type="title"/>
          </p:nvPr>
        </p:nvSpPr>
        <p:spPr>
          <a:xfrm>
            <a:off x="0" y="0"/>
            <a:ext cx="32399288" cy="10250905"/>
          </a:xfrm>
          <a:solidFill>
            <a:srgbClr val="990033"/>
          </a:solidFill>
        </p:spPr>
        <p:txBody>
          <a:bodyPr>
            <a:normAutofit fontScale="90000"/>
          </a:bodyPr>
          <a:lstStyle/>
          <a:p>
            <a:pPr algn="ctr"/>
            <a:r>
              <a:rPr lang="sr-Latn-RS" sz="4900" b="1" dirty="0" smtClean="0">
                <a:solidFill>
                  <a:schemeClr val="bg1"/>
                </a:solidFill>
              </a:rPr>
              <a:t>UNIVERZITET </a:t>
            </a:r>
            <a:r>
              <a:rPr lang="sr-Latn-RS" sz="4900" b="1" dirty="0">
                <a:solidFill>
                  <a:schemeClr val="bg1"/>
                </a:solidFill>
              </a:rPr>
              <a:t>U BANJOJ LUCI</a:t>
            </a:r>
            <a:r>
              <a:rPr lang="sr-Cyrl-RS" sz="4900" b="1" dirty="0">
                <a:solidFill>
                  <a:schemeClr val="bg1"/>
                </a:solidFill>
              </a:rPr>
              <a:t/>
            </a:r>
            <a:br>
              <a:rPr lang="sr-Cyrl-RS" sz="4900" b="1" dirty="0">
                <a:solidFill>
                  <a:schemeClr val="bg1"/>
                </a:solidFill>
              </a:rPr>
            </a:br>
            <a:r>
              <a:rPr lang="en-US" sz="4900" dirty="0">
                <a:solidFill>
                  <a:schemeClr val="bg1"/>
                </a:solidFill>
              </a:rPr>
              <a:t>UNIVERSITY OF BANJA LUKA</a:t>
            </a:r>
            <a:r>
              <a:rPr lang="sr-Cyrl-RS" sz="4900" dirty="0">
                <a:solidFill>
                  <a:schemeClr val="bg1"/>
                </a:solidFill>
              </a:rPr>
              <a:t/>
            </a:r>
            <a:br>
              <a:rPr lang="sr-Cyrl-RS" sz="4900" dirty="0">
                <a:solidFill>
                  <a:schemeClr val="bg1"/>
                </a:solidFill>
              </a:rPr>
            </a:br>
            <a:r>
              <a:rPr lang="sr-Latn-RS" sz="4900" b="1" dirty="0">
                <a:solidFill>
                  <a:schemeClr val="bg1"/>
                </a:solidFill>
              </a:rPr>
              <a:t>MEDICINSKI FAKULTET</a:t>
            </a:r>
            <a:r>
              <a:rPr lang="en-US" sz="4900" b="1" dirty="0">
                <a:solidFill>
                  <a:schemeClr val="bg1"/>
                </a:solidFill>
              </a:rPr>
              <a:t/>
            </a:r>
            <a:br>
              <a:rPr lang="en-US" sz="4900" b="1" dirty="0">
                <a:solidFill>
                  <a:schemeClr val="bg1"/>
                </a:solidFill>
              </a:rPr>
            </a:br>
            <a:r>
              <a:rPr lang="en-US" sz="4900" dirty="0">
                <a:solidFill>
                  <a:schemeClr val="bg1"/>
                </a:solidFill>
              </a:rPr>
              <a:t>FACULTY OF MEDICINE </a:t>
            </a:r>
            <a:br>
              <a:rPr lang="en-US" sz="4900" dirty="0">
                <a:solidFill>
                  <a:schemeClr val="bg1"/>
                </a:solidFill>
              </a:rPr>
            </a:br>
            <a:r>
              <a:rPr lang="sr-Latn-RS" sz="10000" b="1" dirty="0"/>
              <a:t/>
            </a:r>
            <a:br>
              <a:rPr lang="sr-Latn-RS" sz="10000" b="1" dirty="0"/>
            </a:br>
            <a:r>
              <a:rPr lang="sr-Latn-RS" sz="10000" b="1" dirty="0" smtClean="0">
                <a:solidFill>
                  <a:schemeClr val="bg1"/>
                </a:solidFill>
              </a:rPr>
              <a:t>PREVALENCA </a:t>
            </a:r>
            <a:r>
              <a:rPr lang="sr-Latn-RS" sz="10000" b="1" dirty="0">
                <a:solidFill>
                  <a:schemeClr val="bg1"/>
                </a:solidFill>
              </a:rPr>
              <a:t>GLIOBLASTOMA MULTIFORME U REPUBLICI SRPSKOJ</a:t>
            </a:r>
            <a:r>
              <a:rPr lang="bs-Latn-BA" dirty="0">
                <a:solidFill>
                  <a:schemeClr val="bg1"/>
                </a:solidFill>
              </a:rPr>
              <a:t/>
            </a:r>
            <a:br>
              <a:rPr lang="bs-Latn-BA" dirty="0">
                <a:solidFill>
                  <a:schemeClr val="bg1"/>
                </a:solidFill>
              </a:rPr>
            </a:br>
            <a:r>
              <a:rPr lang="sr-Latn-RS" sz="7300" dirty="0" smtClean="0">
                <a:solidFill>
                  <a:schemeClr val="bg1"/>
                </a:solidFill>
              </a:rPr>
              <a:t>NATAŠA </a:t>
            </a:r>
            <a:r>
              <a:rPr lang="sr-Latn-RS" sz="7300" dirty="0">
                <a:solidFill>
                  <a:schemeClr val="bg1"/>
                </a:solidFill>
              </a:rPr>
              <a:t>JANJIĆ</a:t>
            </a:r>
            <a:r>
              <a:rPr lang="bs-Latn-BA" sz="7300" baseline="30000" dirty="0">
                <a:solidFill>
                  <a:schemeClr val="bg1"/>
                </a:solidFill>
              </a:rPr>
              <a:t>1,2</a:t>
            </a:r>
            <a:r>
              <a:rPr lang="bs-Latn-BA" sz="7300" dirty="0">
                <a:solidFill>
                  <a:schemeClr val="bg1"/>
                </a:solidFill>
              </a:rPr>
              <a:t/>
            </a:r>
            <a:br>
              <a:rPr lang="bs-Latn-BA" sz="7300" dirty="0">
                <a:solidFill>
                  <a:schemeClr val="bg1"/>
                </a:solidFill>
              </a:rPr>
            </a:br>
            <a:r>
              <a:rPr lang="bs-Latn-BA" sz="7300" baseline="30000" dirty="0">
                <a:solidFill>
                  <a:schemeClr val="bg1"/>
                </a:solidFill>
              </a:rPr>
              <a:t>1</a:t>
            </a:r>
            <a:r>
              <a:rPr lang="bs-Latn-BA" sz="7300" dirty="0">
                <a:solidFill>
                  <a:schemeClr val="bg1"/>
                </a:solidFill>
              </a:rPr>
              <a:t> Medicinski fakultet Univerziteta u Banjoj Luci, Banja Luka, Republika Srpska</a:t>
            </a:r>
            <a:br>
              <a:rPr lang="bs-Latn-BA" sz="7300" dirty="0">
                <a:solidFill>
                  <a:schemeClr val="bg1"/>
                </a:solidFill>
              </a:rPr>
            </a:br>
            <a:r>
              <a:rPr lang="bs-Latn-BA" sz="7300" baseline="30000" dirty="0">
                <a:solidFill>
                  <a:schemeClr val="bg1"/>
                </a:solidFill>
              </a:rPr>
              <a:t>2 </a:t>
            </a:r>
            <a:r>
              <a:rPr lang="bs-Latn-BA" sz="7300" dirty="0">
                <a:solidFill>
                  <a:schemeClr val="bg1"/>
                </a:solidFill>
              </a:rPr>
              <a:t>Javna zdravstvena ustanova Opšta bolnica „Sveti apostol Luka“ </a:t>
            </a:r>
            <a:r>
              <a:rPr lang="bs-Latn-BA" sz="7300" dirty="0" smtClean="0">
                <a:solidFill>
                  <a:schemeClr val="bg1"/>
                </a:solidFill>
              </a:rPr>
              <a:t>Doboj</a:t>
            </a:r>
            <a:r>
              <a:rPr lang="bs-Latn-BA" sz="4000" dirty="0">
                <a:solidFill>
                  <a:schemeClr val="bg1"/>
                </a:solidFill>
              </a:rPr>
              <a:t/>
            </a:r>
            <a:br>
              <a:rPr lang="bs-Latn-BA" sz="4000" dirty="0">
                <a:solidFill>
                  <a:schemeClr val="bg1"/>
                </a:solidFill>
              </a:rPr>
            </a:br>
            <a:endParaRPr lang="bs-Latn-BA" sz="4000" dirty="0">
              <a:solidFill>
                <a:schemeClr val="bg1"/>
              </a:solidFill>
            </a:endParaRPr>
          </a:p>
        </p:txBody>
      </p:sp>
      <p:sp>
        <p:nvSpPr>
          <p:cNvPr id="5" name="Čuvar mesta za sadržaj 4"/>
          <p:cNvSpPr>
            <a:spLocks noGrp="1"/>
          </p:cNvSpPr>
          <p:nvPr>
            <p:ph sz="half" idx="1"/>
          </p:nvPr>
        </p:nvSpPr>
        <p:spPr>
          <a:xfrm>
            <a:off x="947057" y="11500170"/>
            <a:ext cx="15050092" cy="274104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Latn-RS" sz="4400" b="1" dirty="0" smtClean="0"/>
              <a:t>Uvod</a:t>
            </a:r>
            <a:endParaRPr lang="bs-Latn-BA" sz="4400" b="1" dirty="0"/>
          </a:p>
          <a:p>
            <a:pPr marL="0" indent="0" algn="just">
              <a:buNone/>
            </a:pPr>
            <a:r>
              <a:rPr lang="bs-Latn-BA" sz="3200" dirty="0" smtClean="0"/>
              <a:t>Glioblastoma </a:t>
            </a:r>
            <a:r>
              <a:rPr lang="bs-Latn-BA" sz="3200" dirty="0"/>
              <a:t>multiforme (GBM) je agresivni tumor koji se javlja na mozgu ili kičmenoj moždini (1). To je najsmrtonosnija forma tumora mozga sa petogodišnjom smrtnosti većom od 90% i predstavlja oko 60% svih primarnih tumora mozga u odraslih sa godišnjom incidencom od 2-3 nova slučaja na 100,000 stanovnika (2,3,4). </a:t>
            </a:r>
            <a:endParaRPr lang="bs-Latn-BA" sz="3200" dirty="0" smtClean="0"/>
          </a:p>
          <a:p>
            <a:pPr marL="0" indent="0" algn="just">
              <a:buNone/>
            </a:pPr>
            <a:r>
              <a:rPr lang="bs-Latn-BA" sz="3200" dirty="0" smtClean="0"/>
              <a:t>GBM </a:t>
            </a:r>
            <a:r>
              <a:rPr lang="bs-Latn-BA" sz="3200" dirty="0"/>
              <a:t>je prisutan najčešće kod odraslih sa medijanom od 64 godine ali se može javiti u bilo kom uzrastu, uključujući i djetinjstvo, sa nešto većom incidencom javljanja kod muškaraca u odnosu na žene (1,6:1), a medijana preživljavanja je 12.6 mjeseci, (2,5). </a:t>
            </a:r>
            <a:endParaRPr lang="bs-Latn-BA" sz="3200" dirty="0" smtClean="0"/>
          </a:p>
          <a:p>
            <a:pPr marL="0" indent="0" algn="just">
              <a:buNone/>
            </a:pPr>
            <a:endParaRPr lang="sr-Latn-RS" sz="3200" dirty="0" smtClean="0"/>
          </a:p>
          <a:p>
            <a:pPr marL="0" indent="0" algn="just">
              <a:buNone/>
            </a:pPr>
            <a:r>
              <a:rPr lang="sr-Latn-RS" sz="4400" b="1" dirty="0" smtClean="0"/>
              <a:t>Cilj</a:t>
            </a:r>
          </a:p>
          <a:p>
            <a:pPr marL="0" indent="0" algn="just">
              <a:buNone/>
            </a:pPr>
            <a:r>
              <a:rPr lang="bs-Latn-BA" sz="3200" dirty="0"/>
              <a:t>Cilj ovog rada je utvrđivanje učestalosti GBM na teritoriji Republike Srpske, pojave ovog tumora u odnosu na dob, pol, te ishod</a:t>
            </a:r>
            <a:r>
              <a:rPr lang="bs-Latn-BA" sz="3200" dirty="0" smtClean="0"/>
              <a:t>.</a:t>
            </a:r>
          </a:p>
          <a:p>
            <a:pPr marL="0" indent="0" algn="just">
              <a:buNone/>
            </a:pPr>
            <a:endParaRPr lang="sr-Latn-RS" sz="3200" dirty="0"/>
          </a:p>
          <a:p>
            <a:pPr marL="0" indent="0" algn="just">
              <a:buNone/>
            </a:pPr>
            <a:r>
              <a:rPr lang="sr-Latn-RS" sz="4400" b="1" dirty="0" smtClean="0"/>
              <a:t>Materijal i metode</a:t>
            </a:r>
          </a:p>
          <a:p>
            <a:pPr marL="0" indent="0" algn="just">
              <a:buNone/>
            </a:pPr>
            <a:r>
              <a:rPr lang="bs-Latn-BA" sz="3200" dirty="0"/>
              <a:t>Ovom opservacionom retrospektivnom studijom presjeka obuhvaćeno je 97 pacijenata muškog i ženskog pola svih uzrasta sa teritorije RS kojima je patohistološki potvrđena dijagnoza GBM. Period posmatranja je od 1. januara 2014. do 31. decembra 2018. godine. </a:t>
            </a:r>
            <a:endParaRPr lang="bs-Latn-BA" sz="3200" dirty="0" smtClean="0"/>
          </a:p>
          <a:p>
            <a:pPr marL="0" indent="0" algn="just">
              <a:buNone/>
            </a:pPr>
            <a:r>
              <a:rPr lang="bs-Latn-BA" sz="3200" dirty="0" smtClean="0"/>
              <a:t>Podaci </a:t>
            </a:r>
            <a:r>
              <a:rPr lang="bs-Latn-BA" sz="3200" dirty="0"/>
              <a:t>koje smo koristili su podaci iz Nacionalnog registra za maligne neoplazme u Republici Srpskoj. Institut za javno zdravstvo Republike Srpske i njegovi regionalni centri vode registre za maligne neoplazme na teritoriji za koju su nadležni. U Institutu za javno zdravstvo se objedinjuju podaci o malignim oboljenjima za Republiku Srpsku</a:t>
            </a:r>
            <a:r>
              <a:rPr lang="bs-Latn-BA" sz="3200" dirty="0" smtClean="0"/>
              <a:t>.</a:t>
            </a:r>
          </a:p>
          <a:p>
            <a:pPr marL="0" indent="0" algn="just">
              <a:buNone/>
            </a:pPr>
            <a:r>
              <a:rPr lang="bs-Latn-BA" sz="3200" dirty="0"/>
              <a:t>Iz dostavljenih podataka od strane Instituta za javno zdravstvo Republike Srpske, koristili smo dob kada je dijagnoza postavljena, datum postavljanja dijagnoze, pol, ishod, prebivalište te podatke obradili u Microsoft Excel-u</a:t>
            </a:r>
            <a:r>
              <a:rPr lang="bs-Latn-BA" sz="3200" dirty="0" smtClean="0"/>
              <a:t>.</a:t>
            </a:r>
          </a:p>
          <a:p>
            <a:pPr marL="0" indent="0" algn="just">
              <a:buNone/>
            </a:pPr>
            <a:endParaRPr lang="sr-Latn-RS" sz="3200" dirty="0"/>
          </a:p>
          <a:p>
            <a:pPr marL="0" indent="0" algn="just">
              <a:buNone/>
            </a:pPr>
            <a:r>
              <a:rPr lang="sr-Latn-RS" sz="4400" b="1" dirty="0" smtClean="0"/>
              <a:t>Rezultati</a:t>
            </a:r>
          </a:p>
          <a:p>
            <a:pPr marL="0" indent="0" algn="just">
              <a:buNone/>
            </a:pPr>
            <a:r>
              <a:rPr lang="bs-Latn-BA" sz="3200" dirty="0"/>
              <a:t>Zastupljenost GMB među svim prijavljenim tumorima mozga u Republici Srpskoj u istraživanom periodu iznosio je 97 (15,13%). </a:t>
            </a:r>
            <a:endParaRPr lang="bs-Latn-BA" sz="3200" dirty="0" smtClean="0"/>
          </a:p>
          <a:p>
            <a:pPr marL="0" indent="0" algn="just">
              <a:buNone/>
            </a:pPr>
            <a:r>
              <a:rPr lang="bs-Latn-BA" sz="3200" dirty="0" smtClean="0"/>
              <a:t>Broj </a:t>
            </a:r>
            <a:r>
              <a:rPr lang="bs-Latn-BA" sz="3200" dirty="0"/>
              <a:t>osoba muškog pola oboljelih od GBM iznosio je 53 (54,64%) a ženskog 44 (45,36</a:t>
            </a:r>
            <a:r>
              <a:rPr lang="bs-Latn-BA" sz="3200" dirty="0" smtClean="0"/>
              <a:t>%).</a:t>
            </a:r>
          </a:p>
          <a:p>
            <a:pPr marL="0" indent="0" algn="just">
              <a:buNone/>
            </a:pPr>
            <a:r>
              <a:rPr lang="bs-Latn-BA" sz="3200" dirty="0" smtClean="0"/>
              <a:t>U </a:t>
            </a:r>
            <a:r>
              <a:rPr lang="bs-Latn-BA" sz="3200" dirty="0"/>
              <a:t>periodu od 1. januara 2014. do 31. decembra 2018. nije bilo prijava oboljelih starosti 18 godina i mlađih. Osoba uzrasti 18-65 bilo je 65 (67,01%) od čega muškaraca 38 (39,18%) a žena 27 (27,84%), a osoba starijih od 65 godina je bilo 32 (32,99%) od čega muškaraca 15 (15,46%) a žena 17 (17,53</a:t>
            </a:r>
            <a:r>
              <a:rPr lang="bs-Latn-BA" sz="3200" dirty="0" smtClean="0"/>
              <a:t>%).</a:t>
            </a:r>
          </a:p>
          <a:p>
            <a:pPr marL="0" indent="0" algn="just">
              <a:buNone/>
            </a:pPr>
            <a:endParaRPr lang="bs-Latn-BA" sz="3200" dirty="0"/>
          </a:p>
          <a:p>
            <a:pPr marL="0" indent="0" algn="just">
              <a:buNone/>
            </a:pPr>
            <a:endParaRPr lang="bs-Latn-BA" sz="3200" dirty="0"/>
          </a:p>
          <a:p>
            <a:pPr marL="0" indent="0" algn="just">
              <a:buNone/>
            </a:pPr>
            <a:endParaRPr lang="bs-Latn-BA" sz="3200" dirty="0"/>
          </a:p>
          <a:p>
            <a:pPr marL="0" indent="0" algn="just">
              <a:buNone/>
            </a:pPr>
            <a:endParaRPr lang="bs-Latn-BA" sz="3200" dirty="0"/>
          </a:p>
          <a:p>
            <a:pPr marL="0" indent="0" algn="just">
              <a:buNone/>
            </a:pPr>
            <a:endParaRPr lang="bs-Latn-BA" sz="4400" b="1" dirty="0" smtClean="0"/>
          </a:p>
          <a:p>
            <a:pPr marL="0" indent="0" algn="just">
              <a:buNone/>
            </a:pPr>
            <a:endParaRPr lang="sr-Latn-RS" sz="3200" b="1" dirty="0"/>
          </a:p>
          <a:p>
            <a:pPr marL="0" indent="0" algn="just">
              <a:buNone/>
            </a:pPr>
            <a:endParaRPr lang="bs-Latn-BA" sz="3200" b="1" dirty="0"/>
          </a:p>
          <a:p>
            <a:pPr marL="0" indent="0">
              <a:buNone/>
            </a:pPr>
            <a:endParaRPr lang="sr-Latn-RS" sz="4400" dirty="0" smtClean="0"/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xmlns="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42" y="0"/>
            <a:ext cx="4353184" cy="4298275"/>
          </a:xfrm>
          <a:prstGeom prst="rect">
            <a:avLst/>
          </a:prstGeom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xmlns="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8274" y="-1"/>
            <a:ext cx="3771040" cy="4421617"/>
          </a:xfrm>
          <a:prstGeom prst="rect">
            <a:avLst/>
          </a:prstGeom>
        </p:spPr>
      </p:pic>
      <p:pic>
        <p:nvPicPr>
          <p:cNvPr id="9" name="Picture 28" descr="LOGO ZNAK.png">
            <a:extLst>
              <a:ext uri="{FF2B5EF4-FFF2-40B4-BE49-F238E27FC236}">
                <a16:creationId xmlns="" xmlns:a16="http://schemas.microsoft.com/office/drawing/2014/main" id="{B2F09F2F-C542-9B12-BA80-354DEA0C783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47056" y="40982885"/>
            <a:ext cx="3891885" cy="2023626"/>
          </a:xfrm>
          <a:prstGeom prst="rect">
            <a:avLst/>
          </a:prstGeom>
        </p:spPr>
      </p:pic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565124"/>
              </p:ext>
            </p:extLst>
          </p:nvPr>
        </p:nvGraphicFramePr>
        <p:xfrm>
          <a:off x="18526896" y="11574976"/>
          <a:ext cx="11656898" cy="6167341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2514810"/>
                <a:gridCol w="1642429"/>
                <a:gridCol w="1820231"/>
                <a:gridCol w="1813835"/>
                <a:gridCol w="1812557"/>
                <a:gridCol w="2053036"/>
              </a:tblGrid>
              <a:tr h="340358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Regija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N(%)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Pol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bs-Latn-BA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Preživjeli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Preminuli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9704">
                <a:tc vMerge="1">
                  <a:txBody>
                    <a:bodyPr/>
                    <a:lstStyle/>
                    <a:p>
                      <a:endParaRPr lang="bs-Latn-B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s-Latn-B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M(%)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Ž(%)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bs-Latn-B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s-Latn-BA"/>
                    </a:p>
                  </a:txBody>
                  <a:tcPr/>
                </a:tc>
              </a:tr>
              <a:tr h="6964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Banja Luka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62 (63,92%)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37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(38,14%)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25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(25,77%)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(12,37%)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50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(51,55%)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964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Bijeljina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3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(3,09%)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(1,03%)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(2,06%)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(-)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(3,09%)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964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Doboj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18 (18,56%)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9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(9,28%)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9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(9,28%)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(2,06%)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16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(16,49%)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964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Foča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(1,03%)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(-)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(1,03%)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(-)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(1,03%)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964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Istočno Sarajevo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(4,12%)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1,03%)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(3,09%)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(-)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(4,12%)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964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Trebinje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2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(2,06%)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(1,03%)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(1,03%)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(-)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(2,06%)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964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Zvornik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7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(7,22%)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(4,12%)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(3,09%)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(3,09%)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(4,12%)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822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Ukupno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97 (100%)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53 (54,64%)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44 (45,36%)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>
                          <a:effectLst/>
                        </a:rPr>
                        <a:t>17 (17,53%)</a:t>
                      </a:r>
                      <a:endParaRPr lang="bs-Latn-BA" sz="18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800" dirty="0">
                          <a:effectLst/>
                        </a:rPr>
                        <a:t>80 (82,47%)</a:t>
                      </a:r>
                      <a:endParaRPr lang="bs-Latn-BA" sz="18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2" name="Čuvar mesta za sadržaj 11"/>
          <p:cNvSpPr>
            <a:spLocks noGrp="1"/>
          </p:cNvSpPr>
          <p:nvPr>
            <p:ph sz="half" idx="2"/>
          </p:nvPr>
        </p:nvSpPr>
        <p:spPr>
          <a:xfrm>
            <a:off x="17079686" y="17896114"/>
            <a:ext cx="14271172" cy="210144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sr-Latn-RS" sz="4400" b="1" dirty="0" smtClean="0"/>
              <a:t>Diskusija</a:t>
            </a:r>
          </a:p>
          <a:p>
            <a:pPr marL="0" indent="0" algn="just">
              <a:buNone/>
            </a:pPr>
            <a:r>
              <a:rPr lang="bs-Latn-BA" sz="3200" dirty="0"/>
              <a:t>Ovo je prva studija presjeka u Republici Srpskoj o prevalenci GBM. </a:t>
            </a:r>
            <a:endParaRPr lang="bs-Latn-BA" sz="3200" dirty="0" smtClean="0"/>
          </a:p>
          <a:p>
            <a:pPr marL="0" indent="0" algn="just">
              <a:buNone/>
            </a:pPr>
            <a:r>
              <a:rPr lang="bs-Latn-BA" sz="3200" dirty="0" smtClean="0"/>
              <a:t>GBM </a:t>
            </a:r>
            <a:r>
              <a:rPr lang="bs-Latn-BA" sz="3200" dirty="0"/>
              <a:t>je jedan od najagresivnijih maligniteta i predstavlja 14,5% svih tumora mozga u svijetu </a:t>
            </a:r>
            <a:r>
              <a:rPr lang="bs-Latn-BA" sz="3200" dirty="0" smtClean="0"/>
              <a:t>(</a:t>
            </a:r>
            <a:r>
              <a:rPr lang="bs-Latn-BA" sz="3200" dirty="0"/>
              <a:t>6</a:t>
            </a:r>
            <a:r>
              <a:rPr lang="bs-Latn-BA" sz="3200" dirty="0" smtClean="0"/>
              <a:t>), </a:t>
            </a:r>
            <a:r>
              <a:rPr lang="bs-Latn-BA" sz="3200" dirty="0"/>
              <a:t>što odgovara prevalenci GBM u petogodišnjem periodu na teritoriji Republike Srpske u našem istraživanju koja je iznosila 15,13%. </a:t>
            </a:r>
            <a:endParaRPr lang="bs-Latn-BA" sz="3200" dirty="0" smtClean="0"/>
          </a:p>
          <a:p>
            <a:pPr marL="0" indent="0" algn="just">
              <a:buNone/>
            </a:pPr>
            <a:r>
              <a:rPr lang="bs-Latn-BA" sz="3200" dirty="0" smtClean="0"/>
              <a:t>Mnoge </a:t>
            </a:r>
            <a:r>
              <a:rPr lang="bs-Latn-BA" sz="3200" dirty="0"/>
              <a:t>studije pokazale su da dob značajno utiče na pojavu GBM, što je potvrđeno i od strane autora Kai i sar. </a:t>
            </a:r>
            <a:r>
              <a:rPr lang="bs-Latn-BA" sz="3200" dirty="0" smtClean="0"/>
              <a:t>(6,7) </a:t>
            </a:r>
            <a:r>
              <a:rPr lang="bs-Latn-BA" sz="3200" dirty="0"/>
              <a:t>gdje je 47,9% osoba kojima je dijagnostikovan GBM bilo imalo =&gt;65 godina, a 46,3% osoba u rasponu dobi 40-64 godine. U našoj studiji, najveća prevalenca GBM bila je u starosnom rasponu 19-65 godina sa 67,01%. </a:t>
            </a:r>
          </a:p>
          <a:p>
            <a:pPr marL="0" indent="0" algn="just">
              <a:buNone/>
            </a:pPr>
            <a:r>
              <a:rPr lang="bs-Latn-BA" sz="3200" dirty="0"/>
              <a:t>Odnos muškaraca naspram žena iznosio je 1,2 : 1,0 dok je prema američkim autorima odnos iznosio 1,3 : 1,0 </a:t>
            </a:r>
            <a:r>
              <a:rPr lang="bs-Latn-BA" sz="3200" dirty="0" smtClean="0"/>
              <a:t>(</a:t>
            </a:r>
            <a:r>
              <a:rPr lang="bs-Latn-BA" sz="3200" dirty="0"/>
              <a:t>7</a:t>
            </a:r>
            <a:r>
              <a:rPr lang="bs-Latn-BA" sz="3200" dirty="0" smtClean="0"/>
              <a:t>). </a:t>
            </a:r>
            <a:r>
              <a:rPr lang="bs-Latn-BA" sz="3200" dirty="0"/>
              <a:t>Procenat preživljavanja u Republici Srpskoj prema našoj studiji iznosio je 17,53%, a u Velikoj Britaniji je procenat iznosio 15,3% </a:t>
            </a:r>
            <a:r>
              <a:rPr lang="bs-Latn-BA" sz="3200" dirty="0" smtClean="0"/>
              <a:t>(</a:t>
            </a:r>
            <a:r>
              <a:rPr lang="bs-Latn-BA" sz="3200" dirty="0"/>
              <a:t>8</a:t>
            </a:r>
            <a:r>
              <a:rPr lang="bs-Latn-BA" sz="3200" dirty="0" smtClean="0"/>
              <a:t>).</a:t>
            </a:r>
          </a:p>
          <a:p>
            <a:pPr marL="0" indent="0" algn="just">
              <a:buNone/>
            </a:pPr>
            <a:endParaRPr lang="bs-Latn-BA" sz="3200" dirty="0"/>
          </a:p>
          <a:p>
            <a:pPr marL="0" indent="0" algn="just">
              <a:buNone/>
            </a:pPr>
            <a:endParaRPr lang="sr-Latn-RS" sz="4400" b="1" dirty="0" smtClean="0"/>
          </a:p>
          <a:p>
            <a:pPr marL="0" indent="0" algn="just">
              <a:buNone/>
            </a:pPr>
            <a:endParaRPr lang="sr-Latn-RS" sz="4400" b="1" dirty="0"/>
          </a:p>
          <a:p>
            <a:pPr marL="0" indent="0" algn="just">
              <a:buNone/>
            </a:pPr>
            <a:endParaRPr lang="sr-Latn-RS" sz="4400" b="1" dirty="0" smtClean="0"/>
          </a:p>
          <a:p>
            <a:pPr marL="0" indent="0" algn="just">
              <a:buNone/>
            </a:pPr>
            <a:endParaRPr lang="sr-Latn-RS" sz="4400" b="1" dirty="0"/>
          </a:p>
          <a:p>
            <a:pPr marL="0" indent="0" algn="just">
              <a:buNone/>
            </a:pPr>
            <a:endParaRPr lang="sr-Latn-RS" sz="4400" b="1" dirty="0"/>
          </a:p>
          <a:p>
            <a:pPr marL="0" indent="0" algn="just">
              <a:buNone/>
            </a:pPr>
            <a:r>
              <a:rPr lang="sr-Latn-RS" sz="4400" b="1" dirty="0" smtClean="0"/>
              <a:t>Zaključak</a:t>
            </a:r>
          </a:p>
          <a:p>
            <a:pPr marL="0" indent="0" algn="just">
              <a:buNone/>
            </a:pPr>
            <a:r>
              <a:rPr lang="bs-Latn-BA" sz="3200" dirty="0"/>
              <a:t>GBM je najsmrtonosnija a i jedna od najčešćih formi tumora mozga, a javlja se uglavnom kod odraslih. </a:t>
            </a:r>
            <a:endParaRPr lang="bs-Latn-BA" sz="3200" dirty="0" smtClean="0"/>
          </a:p>
          <a:p>
            <a:pPr marL="0" indent="0" algn="just">
              <a:buNone/>
            </a:pPr>
            <a:r>
              <a:rPr lang="bs-Latn-BA" sz="3200" dirty="0" smtClean="0"/>
              <a:t>U </a:t>
            </a:r>
            <a:r>
              <a:rPr lang="bs-Latn-BA" sz="3200" dirty="0"/>
              <a:t>našoj studiji, došli smo do spoznaje da je u periodu 1. januar 2014. - 31. decembar 2018. godine dijagnostikovano i patohistološki potvrđeno 97 slučajeva GBM u Republici Srpskoj, što je 15,13% od svih prijavljenih tumora mozga u datom periodu, sa nešto većom učestalosti javljanja kod muškog u odnosu na ženski pol. </a:t>
            </a:r>
            <a:endParaRPr lang="bs-Latn-BA" sz="3200" dirty="0" smtClean="0"/>
          </a:p>
          <a:p>
            <a:pPr marL="0" indent="0" algn="just">
              <a:buNone/>
            </a:pPr>
            <a:r>
              <a:rPr lang="bs-Latn-BA" sz="3200" dirty="0" smtClean="0"/>
              <a:t>Smrtnost </a:t>
            </a:r>
            <a:r>
              <a:rPr lang="bs-Latn-BA" sz="3200" dirty="0"/>
              <a:t>je izuzetno visoka, i iznosila je 82,47</a:t>
            </a:r>
            <a:r>
              <a:rPr lang="bs-Latn-BA" sz="3200" dirty="0" smtClean="0"/>
              <a:t>%.</a:t>
            </a:r>
            <a:endParaRPr lang="bs-Latn-BA" sz="3200" dirty="0"/>
          </a:p>
        </p:txBody>
      </p:sp>
      <p:graphicFrame>
        <p:nvGraphicFramePr>
          <p:cNvPr id="13" name="Čuvar mesta za sadržaj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7046881"/>
              </p:ext>
            </p:extLst>
          </p:nvPr>
        </p:nvGraphicFramePr>
        <p:xfrm>
          <a:off x="3884718" y="33836236"/>
          <a:ext cx="8005851" cy="56121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Okvir za tekst 14"/>
          <p:cNvSpPr txBox="1"/>
          <p:nvPr/>
        </p:nvSpPr>
        <p:spPr>
          <a:xfrm>
            <a:off x="3429943" y="39469678"/>
            <a:ext cx="90605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Latn-BA" sz="2400" dirty="0"/>
              <a:t>Grafikon 1. Odnos pacijenata oboljelih od GBM prema polu po regijama</a:t>
            </a:r>
          </a:p>
          <a:p>
            <a:endParaRPr lang="bs-Latn-BA" sz="3200" dirty="0"/>
          </a:p>
        </p:txBody>
      </p:sp>
      <p:sp>
        <p:nvSpPr>
          <p:cNvPr id="16" name="Okvir za tekst 15"/>
          <p:cNvSpPr txBox="1"/>
          <p:nvPr/>
        </p:nvSpPr>
        <p:spPr>
          <a:xfrm>
            <a:off x="18337837" y="11006967"/>
            <a:ext cx="11754870" cy="1560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sz="2400" dirty="0"/>
              <a:t>Tabela 1. Oboljeli od GBM prema regijama</a:t>
            </a:r>
          </a:p>
          <a:p>
            <a:endParaRPr lang="bs-Latn-BA" dirty="0"/>
          </a:p>
        </p:txBody>
      </p:sp>
      <p:graphicFrame>
        <p:nvGraphicFramePr>
          <p:cNvPr id="17" name="Grafikon 16"/>
          <p:cNvGraphicFramePr/>
          <p:nvPr>
            <p:extLst>
              <p:ext uri="{D42A27DB-BD31-4B8C-83A1-F6EECF244321}">
                <p14:modId xmlns:p14="http://schemas.microsoft.com/office/powerpoint/2010/main" val="3888338107"/>
              </p:ext>
            </p:extLst>
          </p:nvPr>
        </p:nvGraphicFramePr>
        <p:xfrm>
          <a:off x="19578817" y="25198830"/>
          <a:ext cx="8719457" cy="4984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8" name="Okvir za tekst 17"/>
          <p:cNvSpPr txBox="1"/>
          <p:nvPr/>
        </p:nvSpPr>
        <p:spPr>
          <a:xfrm>
            <a:off x="18337837" y="30024818"/>
            <a:ext cx="11387047" cy="193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sz="2400" dirty="0"/>
              <a:t>Grafikon 2. Kaplan Meier-ova kriva preživljavanja pacijenata oboljelih od GBM u Republici Srpskoj u petogodišnjem periodu (Januar 2014</a:t>
            </a:r>
            <a:r>
              <a:rPr lang="bs-Latn-BA" sz="2400" dirty="0" smtClean="0"/>
              <a:t>.-</a:t>
            </a:r>
            <a:r>
              <a:rPr lang="bs-Latn-BA" sz="2400" dirty="0" smtClean="0"/>
              <a:t>Decemb</a:t>
            </a:r>
            <a:r>
              <a:rPr lang="bs-Latn-BA" sz="2400" dirty="0" smtClean="0"/>
              <a:t>ar 2018. </a:t>
            </a:r>
            <a:r>
              <a:rPr lang="bs-Latn-BA" sz="2400" dirty="0"/>
              <a:t>godine)</a:t>
            </a:r>
          </a:p>
          <a:p>
            <a:endParaRPr lang="bs-Latn-BA" dirty="0"/>
          </a:p>
        </p:txBody>
      </p:sp>
      <p:sp>
        <p:nvSpPr>
          <p:cNvPr id="19" name="Okvir za tekst 18"/>
          <p:cNvSpPr txBox="1"/>
          <p:nvPr/>
        </p:nvSpPr>
        <p:spPr>
          <a:xfrm>
            <a:off x="4838942" y="41994698"/>
            <a:ext cx="46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400" dirty="0" smtClean="0"/>
              <a:t>Javna zdravstvena ustanova Opšta bolnica „Sveti apostol Luka“ Doboj</a:t>
            </a:r>
            <a:endParaRPr lang="bs-Latn-BA" sz="2400" dirty="0"/>
          </a:p>
        </p:txBody>
      </p:sp>
      <p:sp>
        <p:nvSpPr>
          <p:cNvPr id="22" name="Okvir za tekst 21"/>
          <p:cNvSpPr txBox="1"/>
          <p:nvPr/>
        </p:nvSpPr>
        <p:spPr>
          <a:xfrm>
            <a:off x="17051127" y="37252319"/>
            <a:ext cx="13030211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4400" b="1" dirty="0" smtClean="0"/>
              <a:t>Reference:</a:t>
            </a:r>
          </a:p>
          <a:p>
            <a:pPr lvl="0"/>
            <a:r>
              <a:rPr lang="bs-Latn-BA" sz="1800" dirty="0" smtClean="0"/>
              <a:t>(1) </a:t>
            </a:r>
            <a:r>
              <a:rPr lang="bs-Latn-BA" sz="1800" u="sng" dirty="0" smtClean="0">
                <a:hlinkClick r:id="rId7"/>
              </a:rPr>
              <a:t>https</a:t>
            </a:r>
            <a:r>
              <a:rPr lang="bs-Latn-BA" sz="1800" u="sng" dirty="0">
                <a:hlinkClick r:id="rId7"/>
              </a:rPr>
              <a:t>://</a:t>
            </a:r>
            <a:r>
              <a:rPr lang="bs-Latn-BA" sz="1800" u="sng" dirty="0" smtClean="0">
                <a:hlinkClick r:id="rId7"/>
              </a:rPr>
              <a:t>www.mayoclinic.org/diseases-conditions/glioblastoma/cdc-20350148</a:t>
            </a:r>
            <a:endParaRPr lang="bs-Latn-BA" sz="1800" dirty="0"/>
          </a:p>
          <a:p>
            <a:pPr lvl="0"/>
            <a:r>
              <a:rPr lang="bs-Latn-BA" sz="1800" dirty="0" smtClean="0"/>
              <a:t>(2) Carlsson </a:t>
            </a:r>
            <a:r>
              <a:rPr lang="bs-Latn-BA" sz="1800" dirty="0"/>
              <a:t>SK, Brothers SP, Wahlestedt C. Emerging treatment strategies for glioblastoma multiforme. EMBO Mol Med. 2014 Nov;6(11):1359-70. doi: 10.15252/emmm.201302627. PMID: 25312641; PMCID: PMC4237465.</a:t>
            </a:r>
          </a:p>
          <a:p>
            <a:pPr lvl="0"/>
            <a:r>
              <a:rPr lang="bs-Latn-BA" sz="1800" dirty="0" smtClean="0"/>
              <a:t>(3)Attia </a:t>
            </a:r>
            <a:r>
              <a:rPr lang="bs-Latn-BA" sz="1800" dirty="0"/>
              <a:t>N, Mashal M, Pemminati S, Omole A, Edmondson C, Jones W, et al. Cell-Based Therapy for the Treatment of Glioblastoma: An Update from Preclinical to Clinical Studies. Cells. 2021 Dec 30;11(1):116. doi: 10.3390/cells11010116. PMID: 35011678; PMCID: PMC8750228.</a:t>
            </a:r>
          </a:p>
          <a:p>
            <a:pPr lvl="0"/>
            <a:r>
              <a:rPr lang="bs-Latn-BA" sz="1800" dirty="0" smtClean="0"/>
              <a:t>(4) Peredo-Harvey </a:t>
            </a:r>
            <a:r>
              <a:rPr lang="bs-Latn-BA" sz="1800" dirty="0"/>
              <a:t>I, Rahbar A, Söderberg-Nauclér C. Presence of the Human Cytomegalovirus in Glioblastomas-A Systematic Review. Cancers (Basel). 2021 Oct 9;13(20):5051. doi: 10.3390/cancers13205051. PMID: 34680198; PMCID: PMC8533734.</a:t>
            </a:r>
          </a:p>
          <a:p>
            <a:pPr lvl="0"/>
            <a:r>
              <a:rPr lang="bs-Latn-BA" sz="1800" dirty="0" smtClean="0"/>
              <a:t>(5) Davis </a:t>
            </a:r>
            <a:r>
              <a:rPr lang="bs-Latn-BA" sz="1800" dirty="0"/>
              <a:t>ME. Glioblastoma: Overview of Disease and Treatment. Clin J Oncol Nurs. 2016 Oct 1;20(5 Suppl):S2-8. doi: 10.1188/16.CJON.S1.2-8. PMID: 27668386; PMCID: PMC5123811</a:t>
            </a:r>
            <a:r>
              <a:rPr lang="bs-Latn-BA" sz="1800" dirty="0" smtClean="0"/>
              <a:t>.</a:t>
            </a:r>
          </a:p>
          <a:p>
            <a:r>
              <a:rPr lang="sr-Latn-RS" sz="1800" dirty="0" smtClean="0"/>
              <a:t>(6) </a:t>
            </a:r>
            <a:r>
              <a:rPr lang="bs-Latn-BA" sz="1800" dirty="0"/>
              <a:t>Grochans S, Cybulska AM, Simińska D, Korbecki J, Kojder K, Chlubek D, Baranowska-Bosiacka I. Epidemiology of Glioblastoma Multiforme-Literature Review. Cancers (Basel). 2022 May 13;14(10):2412. doi: 10.3390/cancers14102412. PMID: 35626018; PMCID: PMC9139611. </a:t>
            </a:r>
          </a:p>
          <a:p>
            <a:r>
              <a:rPr lang="sr-Latn-RS" sz="1800" dirty="0" smtClean="0"/>
              <a:t>(7)</a:t>
            </a:r>
            <a:r>
              <a:rPr lang="bs-Latn-BA" sz="1800" dirty="0"/>
              <a:t> Li K, Lu D, Guo Y, Wang C, Liu X, Liu Y, Liu D. Trends and patterns of incidence of diffuse glioma in adults in the United States, 1973-2014. Cancer Med. 2018 Oct;7(10):5281-5290. doi: 10.1002/cam4.1757. Epub 2018 Sep 2. PMID: 30175510; PMCID: PMC6198197. </a:t>
            </a:r>
            <a:endParaRPr lang="bs-Latn-BA" sz="1800" dirty="0" smtClean="0"/>
          </a:p>
          <a:p>
            <a:pPr lvl="0"/>
            <a:r>
              <a:rPr lang="sr-Latn-RS" sz="1800" dirty="0" smtClean="0"/>
              <a:t>(8) </a:t>
            </a:r>
            <a:r>
              <a:rPr lang="bs-Latn-BA" sz="1800" dirty="0"/>
              <a:t>Brodbelt A, Greenberg D, Winters T, Williams M, Vernon S, Collins VP; (UK) National Cancer Information Network Brain Tumour Group. Glioblastoma in England: 2007-2011. Eur J Cancer. 2015 Mar;51(4):533-542. doi: 10.1016/j.ejca.2014.12.014. Epub 2015 Feb 3. PMID: 25661102.</a:t>
            </a:r>
          </a:p>
          <a:p>
            <a:endParaRPr lang="bs-Latn-BA" sz="1800" dirty="0"/>
          </a:p>
          <a:p>
            <a:pPr lvl="0"/>
            <a:endParaRPr lang="bs-Latn-BA" sz="1800" dirty="0"/>
          </a:p>
          <a:p>
            <a:endParaRPr lang="bs-Latn-BA" sz="4400" b="1" dirty="0"/>
          </a:p>
        </p:txBody>
      </p:sp>
      <p:pic>
        <p:nvPicPr>
          <p:cNvPr id="23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886" y="41553546"/>
            <a:ext cx="1272149" cy="1272149"/>
          </a:xfrm>
          <a:prstGeom prst="rect">
            <a:avLst/>
          </a:prstGeom>
          <a:effectLst>
            <a:glow rad="127000">
              <a:schemeClr val="bg1">
                <a:lumMod val="65000"/>
              </a:schemeClr>
            </a:glow>
            <a:outerShdw blurRad="50800" dist="50800" dir="5400000" algn="ctr" rotWithShape="0">
              <a:srgbClr val="000000"/>
            </a:outerShdw>
            <a:reflection blurRad="6350" stA="50000" endA="300" endPos="55500" dist="50800" dir="5400000" sy="-100000" algn="bl" rotWithShape="0"/>
          </a:effectLst>
        </p:spPr>
      </p:pic>
      <p:sp>
        <p:nvSpPr>
          <p:cNvPr id="24" name="Okvir za tekst 23"/>
          <p:cNvSpPr txBox="1"/>
          <p:nvPr/>
        </p:nvSpPr>
        <p:spPr>
          <a:xfrm>
            <a:off x="11083397" y="41803794"/>
            <a:ext cx="569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400" dirty="0" smtClean="0"/>
              <a:t>Nataša Janjić, doktor medicine i </a:t>
            </a:r>
            <a:r>
              <a:rPr lang="sr-Latn-RS" sz="2400" dirty="0" err="1" smtClean="0"/>
              <a:t>specijalizant</a:t>
            </a:r>
            <a:r>
              <a:rPr lang="sr-Latn-RS" sz="2400" dirty="0" smtClean="0"/>
              <a:t> neurologije</a:t>
            </a:r>
          </a:p>
          <a:p>
            <a:r>
              <a:rPr lang="sr-Latn-RS" sz="2400" dirty="0" smtClean="0"/>
              <a:t>Natasa_janjic@hotmail.com</a:t>
            </a:r>
            <a:endParaRPr lang="bs-Latn-BA" sz="2400" dirty="0"/>
          </a:p>
        </p:txBody>
      </p:sp>
    </p:spTree>
    <p:extLst>
      <p:ext uri="{BB962C8B-B14F-4D97-AF65-F5344CB8AC3E}">
        <p14:creationId xmlns:p14="http://schemas.microsoft.com/office/powerpoint/2010/main" val="16011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</TotalTime>
  <Words>1245</Words>
  <Application>Microsoft Office PowerPoint</Application>
  <PresentationFormat>Prilagođavanje</PresentationFormat>
  <Paragraphs>152</Paragraphs>
  <Slides>1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tema</vt:lpstr>
      <vt:lpstr>UNIVERZITET U BANJOJ LUCI UNIVERSITY OF BANJA LUKA MEDICINSKI FAKULTET FACULTY OF MEDICINE   PREVALENCA GLIOBLASTOMA MULTIFORME U REPUBLICI SRPSKOJ NATAŠA JANJIĆ1,2 1 Medicinski fakultet Univerziteta u Banjoj Luci, Banja Luka, Republika Srpska 2 Javna zdravstvena ustanova Opšta bolnica „Sveti apostol Luka“ Doboj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PREVALENCA GLIOBLASTOMA MULTIFORME U REPUBLICI SRPSKOJ NATAŠA JANJIĆ1,2 1 Medicinski fakultet Univerziteta u Banjoj Luci, Banja Luka, Republika Srpska 2 Javna zdravstvena ustanova Opšta bolnica „Sveti apostol Luka“ Doboj</dc:title>
  <dc:creator>Office</dc:creator>
  <cp:lastModifiedBy>Office</cp:lastModifiedBy>
  <cp:revision>15</cp:revision>
  <dcterms:created xsi:type="dcterms:W3CDTF">2023-03-14T18:10:21Z</dcterms:created>
  <dcterms:modified xsi:type="dcterms:W3CDTF">2023-03-16T14:56:21Z</dcterms:modified>
</cp:coreProperties>
</file>