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4"/>
  </p:notesMasterIdLst>
  <p:sldIdLst>
    <p:sldId id="271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Umereni stil 4 – Naglašav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3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Desktop\doktorske\C71%202014-2018(06.12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cuments\Desktop\doktorske\C71%202014-2018(06.1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C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List2!$L$37</c:f>
              <c:strCache>
                <c:ptCount val="1"/>
                <c:pt idx="0">
                  <c:v>Muškarci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2731334408019993E-17"/>
                  <c:y val="1.844925634295712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0925337632079971E-17"/>
                  <c:y val="4.560367454068156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4.132764654418113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List2!$M$36:$S$36</c:f>
              <c:strCache>
                <c:ptCount val="7"/>
                <c:pt idx="0">
                  <c:v>Banja Luka</c:v>
                </c:pt>
                <c:pt idx="1">
                  <c:v>Bijeljina</c:v>
                </c:pt>
                <c:pt idx="2">
                  <c:v>Doboj</c:v>
                </c:pt>
                <c:pt idx="3">
                  <c:v>Foča</c:v>
                </c:pt>
                <c:pt idx="4">
                  <c:v>I. Sarajevo</c:v>
                </c:pt>
                <c:pt idx="5">
                  <c:v>Trebinje</c:v>
                </c:pt>
                <c:pt idx="6">
                  <c:v>Zvornik</c:v>
                </c:pt>
              </c:strCache>
            </c:strRef>
          </c:cat>
          <c:val>
            <c:numRef>
              <c:f>List2!$M$37:$S$37</c:f>
              <c:numCache>
                <c:formatCode>General</c:formatCode>
                <c:ptCount val="7"/>
                <c:pt idx="0">
                  <c:v>37</c:v>
                </c:pt>
                <c:pt idx="1">
                  <c:v>1</c:v>
                </c:pt>
                <c:pt idx="2">
                  <c:v>9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4</c:v>
                </c:pt>
              </c:numCache>
            </c:numRef>
          </c:val>
        </c:ser>
        <c:ser>
          <c:idx val="1"/>
          <c:order val="1"/>
          <c:tx>
            <c:strRef>
              <c:f>List2!$L$38</c:f>
              <c:strCache>
                <c:ptCount val="1"/>
                <c:pt idx="0">
                  <c:v>Žene</c:v>
                </c:pt>
              </c:strCache>
            </c:strRef>
          </c:tx>
          <c:spPr>
            <a:solidFill>
              <a:srgbClr val="E00A8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9.18999708369782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0925337632079971E-17"/>
                  <c:y val="4.381014873140772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0925337632079971E-17"/>
                  <c:y val="9.189997083697871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185067526415994E-16"/>
                  <c:y val="8.886701662292129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0185067526415994E-16"/>
                  <c:y val="4.257072032662499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List2!$M$36:$S$36</c:f>
              <c:strCache>
                <c:ptCount val="7"/>
                <c:pt idx="0">
                  <c:v>Banja Luka</c:v>
                </c:pt>
                <c:pt idx="1">
                  <c:v>Bijeljina</c:v>
                </c:pt>
                <c:pt idx="2">
                  <c:v>Doboj</c:v>
                </c:pt>
                <c:pt idx="3">
                  <c:v>Foča</c:v>
                </c:pt>
                <c:pt idx="4">
                  <c:v>I. Sarajevo</c:v>
                </c:pt>
                <c:pt idx="5">
                  <c:v>Trebinje</c:v>
                </c:pt>
                <c:pt idx="6">
                  <c:v>Zvornik</c:v>
                </c:pt>
              </c:strCache>
            </c:strRef>
          </c:cat>
          <c:val>
            <c:numRef>
              <c:f>List2!$M$38:$S$38</c:f>
              <c:numCache>
                <c:formatCode>General</c:formatCode>
                <c:ptCount val="7"/>
                <c:pt idx="0">
                  <c:v>25</c:v>
                </c:pt>
                <c:pt idx="1">
                  <c:v>2</c:v>
                </c:pt>
                <c:pt idx="2">
                  <c:v>9</c:v>
                </c:pt>
                <c:pt idx="3">
                  <c:v>1</c:v>
                </c:pt>
                <c:pt idx="4">
                  <c:v>3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05093248"/>
        <c:axId val="105093808"/>
      </c:barChart>
      <c:catAx>
        <c:axId val="105093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05093808"/>
        <c:crosses val="autoZero"/>
        <c:auto val="1"/>
        <c:lblAlgn val="ctr"/>
        <c:lblOffset val="100"/>
        <c:noMultiLvlLbl val="0"/>
      </c:catAx>
      <c:valAx>
        <c:axId val="1050938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5093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 algn="just"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C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List4!$C$1</c:f>
              <c:strCache>
                <c:ptCount val="1"/>
                <c:pt idx="0">
                  <c:v>S(t)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List4!$B$2:$B$66</c:f>
              <c:numCache>
                <c:formatCode>0</c:formatCode>
                <c:ptCount val="65"/>
                <c:pt idx="0">
                  <c:v>0</c:v>
                </c:pt>
                <c:pt idx="1">
                  <c:v>8.3333333333333329E-2</c:v>
                </c:pt>
                <c:pt idx="2">
                  <c:v>8.3333333333333329E-2</c:v>
                </c:pt>
                <c:pt idx="3">
                  <c:v>0.16666666666666666</c:v>
                </c:pt>
                <c:pt idx="4">
                  <c:v>0.16666666666666666</c:v>
                </c:pt>
                <c:pt idx="5">
                  <c:v>0.25</c:v>
                </c:pt>
                <c:pt idx="6">
                  <c:v>0.25</c:v>
                </c:pt>
                <c:pt idx="7">
                  <c:v>0.33333333333333331</c:v>
                </c:pt>
                <c:pt idx="8">
                  <c:v>0.33333333333333331</c:v>
                </c:pt>
                <c:pt idx="9">
                  <c:v>0.41666666666666669</c:v>
                </c:pt>
                <c:pt idx="10">
                  <c:v>0.41666666666666669</c:v>
                </c:pt>
                <c:pt idx="11">
                  <c:v>0.5</c:v>
                </c:pt>
                <c:pt idx="12">
                  <c:v>0.5</c:v>
                </c:pt>
                <c:pt idx="13">
                  <c:v>0.58333333333333337</c:v>
                </c:pt>
                <c:pt idx="14">
                  <c:v>0.58333333333333337</c:v>
                </c:pt>
                <c:pt idx="15">
                  <c:v>0.66666666666666663</c:v>
                </c:pt>
                <c:pt idx="16">
                  <c:v>0.66666666666666663</c:v>
                </c:pt>
                <c:pt idx="17">
                  <c:v>0.75</c:v>
                </c:pt>
                <c:pt idx="18">
                  <c:v>0.75</c:v>
                </c:pt>
                <c:pt idx="19">
                  <c:v>0.83333333333333337</c:v>
                </c:pt>
                <c:pt idx="20">
                  <c:v>0.83333333333333337</c:v>
                </c:pt>
                <c:pt idx="21">
                  <c:v>0.91666666666666663</c:v>
                </c:pt>
                <c:pt idx="22">
                  <c:v>0.91666666666666663</c:v>
                </c:pt>
                <c:pt idx="23">
                  <c:v>1</c:v>
                </c:pt>
                <c:pt idx="24">
                  <c:v>1</c:v>
                </c:pt>
                <c:pt idx="25">
                  <c:v>1.0833333333333333</c:v>
                </c:pt>
                <c:pt idx="26">
                  <c:v>1.0833333333333333</c:v>
                </c:pt>
                <c:pt idx="27">
                  <c:v>1.1666666666666667</c:v>
                </c:pt>
                <c:pt idx="28">
                  <c:v>1.1666666666666667</c:v>
                </c:pt>
                <c:pt idx="29">
                  <c:v>1.25</c:v>
                </c:pt>
                <c:pt idx="30">
                  <c:v>1.25</c:v>
                </c:pt>
                <c:pt idx="31">
                  <c:v>1.3333333333333333</c:v>
                </c:pt>
                <c:pt idx="32">
                  <c:v>1.3333333333333333</c:v>
                </c:pt>
                <c:pt idx="33">
                  <c:v>1.4166666666666667</c:v>
                </c:pt>
                <c:pt idx="34">
                  <c:v>1.4166666666666667</c:v>
                </c:pt>
                <c:pt idx="35">
                  <c:v>1.5</c:v>
                </c:pt>
                <c:pt idx="36">
                  <c:v>1.5</c:v>
                </c:pt>
                <c:pt idx="37">
                  <c:v>1.5833333333333333</c:v>
                </c:pt>
                <c:pt idx="38">
                  <c:v>1.5833333333333333</c:v>
                </c:pt>
                <c:pt idx="39">
                  <c:v>1.6666666666666667</c:v>
                </c:pt>
                <c:pt idx="40">
                  <c:v>1.6666666666666667</c:v>
                </c:pt>
                <c:pt idx="41">
                  <c:v>1.8333333333333333</c:v>
                </c:pt>
                <c:pt idx="42">
                  <c:v>1.8333333333333333</c:v>
                </c:pt>
                <c:pt idx="43">
                  <c:v>2</c:v>
                </c:pt>
                <c:pt idx="44">
                  <c:v>2</c:v>
                </c:pt>
                <c:pt idx="45">
                  <c:v>2.1666666666666665</c:v>
                </c:pt>
                <c:pt idx="46">
                  <c:v>2.1666666666666665</c:v>
                </c:pt>
                <c:pt idx="47">
                  <c:v>2.25</c:v>
                </c:pt>
                <c:pt idx="48">
                  <c:v>2.25</c:v>
                </c:pt>
                <c:pt idx="49">
                  <c:v>2.4166666666666665</c:v>
                </c:pt>
                <c:pt idx="50">
                  <c:v>2.4166666666666665</c:v>
                </c:pt>
                <c:pt idx="51">
                  <c:v>2.75</c:v>
                </c:pt>
                <c:pt idx="52">
                  <c:v>2.75</c:v>
                </c:pt>
                <c:pt idx="53">
                  <c:v>3.3333333333333335</c:v>
                </c:pt>
                <c:pt idx="54">
                  <c:v>3.3333333333333335</c:v>
                </c:pt>
                <c:pt idx="55">
                  <c:v>3.5</c:v>
                </c:pt>
                <c:pt idx="56">
                  <c:v>3.5</c:v>
                </c:pt>
                <c:pt idx="57">
                  <c:v>3.6666666666666665</c:v>
                </c:pt>
                <c:pt idx="58">
                  <c:v>3.6666666666666665</c:v>
                </c:pt>
                <c:pt idx="59">
                  <c:v>3.75</c:v>
                </c:pt>
                <c:pt idx="60">
                  <c:v>3.75</c:v>
                </c:pt>
                <c:pt idx="61">
                  <c:v>4.083333333333333</c:v>
                </c:pt>
                <c:pt idx="62">
                  <c:v>4.083333333333333</c:v>
                </c:pt>
                <c:pt idx="63">
                  <c:v>5</c:v>
                </c:pt>
                <c:pt idx="64">
                  <c:v>5</c:v>
                </c:pt>
              </c:numCache>
            </c:numRef>
          </c:xVal>
          <c:yVal>
            <c:numRef>
              <c:f>List4!$C$2:$C$66</c:f>
              <c:numCache>
                <c:formatCode>General</c:formatCode>
                <c:ptCount val="6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0.84523809523809523</c:v>
                </c:pt>
                <c:pt idx="5">
                  <c:v>0.84523809523809523</c:v>
                </c:pt>
                <c:pt idx="6">
                  <c:v>0.79174201326100058</c:v>
                </c:pt>
                <c:pt idx="7">
                  <c:v>0.79174201326100058</c:v>
                </c:pt>
                <c:pt idx="8">
                  <c:v>0.74951577255374724</c:v>
                </c:pt>
                <c:pt idx="9">
                  <c:v>0.74951577255374724</c:v>
                </c:pt>
                <c:pt idx="10">
                  <c:v>0.71828594869734108</c:v>
                </c:pt>
                <c:pt idx="11">
                  <c:v>0.71828594869734108</c:v>
                </c:pt>
                <c:pt idx="12">
                  <c:v>0.66468251969007686</c:v>
                </c:pt>
                <c:pt idx="13">
                  <c:v>0.66468251969007686</c:v>
                </c:pt>
                <c:pt idx="14">
                  <c:v>0.62248045494784976</c:v>
                </c:pt>
                <c:pt idx="15">
                  <c:v>0.62248045494784976</c:v>
                </c:pt>
                <c:pt idx="16">
                  <c:v>0.61244044760998118</c:v>
                </c:pt>
                <c:pt idx="17">
                  <c:v>0.61244044760998118</c:v>
                </c:pt>
                <c:pt idx="18">
                  <c:v>0.59202576602298185</c:v>
                </c:pt>
                <c:pt idx="19">
                  <c:v>0.59202576602298185</c:v>
                </c:pt>
                <c:pt idx="20">
                  <c:v>0.56086651517966701</c:v>
                </c:pt>
                <c:pt idx="21">
                  <c:v>0.56086651517966701</c:v>
                </c:pt>
                <c:pt idx="22">
                  <c:v>0.55085104169431576</c:v>
                </c:pt>
                <c:pt idx="23">
                  <c:v>0.55085104169431576</c:v>
                </c:pt>
                <c:pt idx="24">
                  <c:v>0.51967079405124128</c:v>
                </c:pt>
                <c:pt idx="25">
                  <c:v>0.51967079405124128</c:v>
                </c:pt>
                <c:pt idx="26">
                  <c:v>0.50967712493487127</c:v>
                </c:pt>
                <c:pt idx="27">
                  <c:v>0.50967712493487127</c:v>
                </c:pt>
                <c:pt idx="28">
                  <c:v>0.50967712493487127</c:v>
                </c:pt>
                <c:pt idx="29">
                  <c:v>0.50967712493487127</c:v>
                </c:pt>
                <c:pt idx="30">
                  <c:v>0.47847240300008326</c:v>
                </c:pt>
                <c:pt idx="31">
                  <c:v>0.47847240300008326</c:v>
                </c:pt>
                <c:pt idx="32">
                  <c:v>0.45811187521284569</c:v>
                </c:pt>
                <c:pt idx="33">
                  <c:v>0.45811187521284569</c:v>
                </c:pt>
                <c:pt idx="34">
                  <c:v>0.44815292140387081</c:v>
                </c:pt>
                <c:pt idx="35">
                  <c:v>0.44815292140387081</c:v>
                </c:pt>
                <c:pt idx="36">
                  <c:v>0.42778233406733124</c:v>
                </c:pt>
                <c:pt idx="37">
                  <c:v>0.42778233406733124</c:v>
                </c:pt>
                <c:pt idx="38">
                  <c:v>0.41783390769367235</c:v>
                </c:pt>
                <c:pt idx="39">
                  <c:v>0.41783390769367235</c:v>
                </c:pt>
                <c:pt idx="40">
                  <c:v>0.40788548132001345</c:v>
                </c:pt>
                <c:pt idx="41">
                  <c:v>0.40788548132001345</c:v>
                </c:pt>
                <c:pt idx="42">
                  <c:v>0.36495016749685416</c:v>
                </c:pt>
                <c:pt idx="43">
                  <c:v>0.36495016749685416</c:v>
                </c:pt>
                <c:pt idx="44">
                  <c:v>0.34467515819147337</c:v>
                </c:pt>
                <c:pt idx="45">
                  <c:v>0.34467515819147337</c:v>
                </c:pt>
                <c:pt idx="46">
                  <c:v>0.33482729652885984</c:v>
                </c:pt>
                <c:pt idx="47">
                  <c:v>0.33482729652885984</c:v>
                </c:pt>
                <c:pt idx="48">
                  <c:v>0.32497943486624631</c:v>
                </c:pt>
                <c:pt idx="49">
                  <c:v>0.32497943486624631</c:v>
                </c:pt>
                <c:pt idx="50">
                  <c:v>0.29352981213725471</c:v>
                </c:pt>
                <c:pt idx="51">
                  <c:v>0.29352981213725471</c:v>
                </c:pt>
                <c:pt idx="52">
                  <c:v>0.28374548506601288</c:v>
                </c:pt>
                <c:pt idx="53">
                  <c:v>0.28374548506601288</c:v>
                </c:pt>
                <c:pt idx="54">
                  <c:v>0.28374548506601288</c:v>
                </c:pt>
                <c:pt idx="55">
                  <c:v>0.28374548506601288</c:v>
                </c:pt>
                <c:pt idx="56">
                  <c:v>0.27396115799477105</c:v>
                </c:pt>
                <c:pt idx="57">
                  <c:v>0.27396115799477105</c:v>
                </c:pt>
                <c:pt idx="58">
                  <c:v>0.26417683092352923</c:v>
                </c:pt>
                <c:pt idx="59">
                  <c:v>0.26417683092352923</c:v>
                </c:pt>
                <c:pt idx="60">
                  <c:v>0.2543925038522874</c:v>
                </c:pt>
                <c:pt idx="61">
                  <c:v>0.2543925038522874</c:v>
                </c:pt>
                <c:pt idx="62">
                  <c:v>0.2543925038522874</c:v>
                </c:pt>
                <c:pt idx="63">
                  <c:v>0.2543925038522874</c:v>
                </c:pt>
                <c:pt idx="64">
                  <c:v>0.24460817678104557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9572304"/>
        <c:axId val="159572864"/>
      </c:scatterChart>
      <c:valAx>
        <c:axId val="1595723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59572864"/>
        <c:crosses val="autoZero"/>
        <c:crossBetween val="midCat"/>
      </c:valAx>
      <c:valAx>
        <c:axId val="159572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5957230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t>3/16/2023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t>3/16/2023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t>3/16/2023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natasa.janjic.treciciklus@student.med.unibl.org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6E8601D-C1EC-4117-A63D-BE06A36A281A}"/>
              </a:ext>
            </a:extLst>
          </p:cNvPr>
          <p:cNvSpPr/>
          <p:nvPr/>
        </p:nvSpPr>
        <p:spPr>
          <a:xfrm>
            <a:off x="0" y="249794"/>
            <a:ext cx="5949593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Latn-RS" sz="4400" b="1" spc="50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PREVALENCA GLIOBLASTOMA MULTIFORME U REPUBLICI SRPSKOJ</a:t>
            </a:r>
            <a:endParaRPr lang="en-US" sz="4400" b="1" spc="50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6" name="Okvir za tekst 5"/>
          <p:cNvSpPr txBox="1"/>
          <p:nvPr/>
        </p:nvSpPr>
        <p:spPr>
          <a:xfrm>
            <a:off x="0" y="3734873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/>
              <a:t>NATAŠA JANJIĆ</a:t>
            </a:r>
            <a:r>
              <a:rPr lang="bs-Latn-BA" sz="2400" baseline="30000" dirty="0" smtClean="0"/>
              <a:t>1,2</a:t>
            </a:r>
          </a:p>
          <a:p>
            <a:endParaRPr lang="bs-Latn-BA" dirty="0"/>
          </a:p>
          <a:p>
            <a:r>
              <a:rPr lang="bs-Latn-BA" baseline="30000" dirty="0"/>
              <a:t>1</a:t>
            </a:r>
            <a:r>
              <a:rPr lang="bs-Latn-BA" dirty="0"/>
              <a:t> Medicinski fakultet Univerziteta u Banjoj Luci, Banja Luka, Republika Srpska</a:t>
            </a:r>
          </a:p>
          <a:p>
            <a:r>
              <a:rPr lang="bs-Latn-BA" baseline="30000" dirty="0"/>
              <a:t>2 </a:t>
            </a:r>
            <a:r>
              <a:rPr lang="bs-Latn-BA" dirty="0"/>
              <a:t>Javna zdravstvena ustanova Opšta bolnica „Sveti apostol Luka“ Doboj</a:t>
            </a:r>
          </a:p>
          <a:p>
            <a:r>
              <a:rPr lang="bs-Latn-BA" dirty="0"/>
              <a:t> </a:t>
            </a:r>
          </a:p>
          <a:p>
            <a:r>
              <a:rPr lang="bs-Latn-BA" dirty="0">
                <a:hlinkClick r:id="rId5"/>
              </a:rPr>
              <a:t>natasa.janjic.treciciklus@student.med.unibl.org</a:t>
            </a:r>
            <a:endParaRPr lang="bs-Latn-BA" dirty="0"/>
          </a:p>
          <a:p>
            <a:r>
              <a:rPr lang="bs-Latn-BA" dirty="0"/>
              <a:t>+38766/248-017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UVOD</a:t>
            </a:r>
            <a:endParaRPr lang="bs-Latn-BA" b="1" dirty="0"/>
          </a:p>
        </p:txBody>
      </p:sp>
      <p:sp>
        <p:nvSpPr>
          <p:cNvPr id="5" name="Čuvar mesta za sadržaj 4"/>
          <p:cNvSpPr>
            <a:spLocks noGrp="1"/>
          </p:cNvSpPr>
          <p:nvPr>
            <p:ph idx="1"/>
          </p:nvPr>
        </p:nvSpPr>
        <p:spPr>
          <a:xfrm>
            <a:off x="639619" y="2132576"/>
            <a:ext cx="7886700" cy="3868979"/>
          </a:xfrm>
        </p:spPr>
        <p:txBody>
          <a:bodyPr/>
          <a:lstStyle/>
          <a:p>
            <a:r>
              <a:rPr lang="bs-Latn-BA" dirty="0"/>
              <a:t>Glioblastoma multiforme (GBM) je agresivni tumor koji se javlja na mozgu ili kičmenoj </a:t>
            </a:r>
            <a:r>
              <a:rPr lang="bs-Latn-BA" dirty="0" smtClean="0"/>
              <a:t>moždini. </a:t>
            </a:r>
          </a:p>
          <a:p>
            <a:r>
              <a:rPr lang="bs-Latn-BA" dirty="0" smtClean="0"/>
              <a:t>Predstavlja najsmrtonosniju formu </a:t>
            </a:r>
            <a:r>
              <a:rPr lang="bs-Latn-BA" dirty="0"/>
              <a:t>tumora mozga sa petogodišnjom smrtnosti većom od 90% </a:t>
            </a:r>
            <a:r>
              <a:rPr lang="bs-Latn-BA" dirty="0" smtClean="0"/>
              <a:t>i čini oko </a:t>
            </a:r>
            <a:r>
              <a:rPr lang="bs-Latn-BA" dirty="0"/>
              <a:t>60% svih primarnih tumora mozga u odraslih sa godišnjom incidencom od 2-3 nova slučaja na 100,000 </a:t>
            </a:r>
            <a:r>
              <a:rPr lang="bs-Latn-BA" dirty="0" smtClean="0"/>
              <a:t>stanovnika. </a:t>
            </a:r>
          </a:p>
          <a:p>
            <a:r>
              <a:rPr lang="bs-Latn-BA" dirty="0"/>
              <a:t>Javlja se uglavnom kod odraslih, ali može da se javi u bilo kom uzrastu.</a:t>
            </a:r>
          </a:p>
          <a:p>
            <a:pPr marL="0" indent="0">
              <a:buNone/>
            </a:pPr>
            <a:endParaRPr lang="bs-Latn-B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2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UNIVERZITET U BANJOJ LUCI</a:t>
            </a:r>
            <a:endParaRPr lang="sr-Cyrl-RS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UNIVERSITY OF BANJA LUKA</a:t>
            </a:r>
            <a:endParaRPr lang="sr-Cyrl-RS" sz="7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sr-Latn-RS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MEDICINSKI FAKULTET</a:t>
            </a:r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3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CILJ</a:t>
            </a:r>
            <a:endParaRPr lang="bs-Latn-BA" b="1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628650" y="2187575"/>
            <a:ext cx="7886700" cy="3904132"/>
          </a:xfrm>
        </p:spPr>
        <p:txBody>
          <a:bodyPr/>
          <a:lstStyle/>
          <a:p>
            <a:r>
              <a:rPr lang="bs-Latn-BA" dirty="0"/>
              <a:t>U</a:t>
            </a:r>
            <a:r>
              <a:rPr lang="bs-Latn-BA" dirty="0" smtClean="0"/>
              <a:t>tvrđivanje </a:t>
            </a:r>
            <a:r>
              <a:rPr lang="bs-Latn-BA" dirty="0"/>
              <a:t>učestalosti GBM na teritoriji Republike </a:t>
            </a:r>
            <a:r>
              <a:rPr lang="bs-Latn-BA" dirty="0" smtClean="0"/>
              <a:t>Srpske i </a:t>
            </a:r>
            <a:r>
              <a:rPr lang="bs-Latn-BA" dirty="0"/>
              <a:t>pojave ovog tumora u odnosu </a:t>
            </a:r>
            <a:r>
              <a:rPr lang="bs-Latn-BA" dirty="0" smtClean="0"/>
              <a:t>na: </a:t>
            </a:r>
          </a:p>
          <a:p>
            <a:pPr lvl="1"/>
            <a:r>
              <a:rPr lang="bs-Latn-BA" sz="2100" dirty="0" smtClean="0"/>
              <a:t>Dob</a:t>
            </a:r>
          </a:p>
          <a:p>
            <a:pPr lvl="1"/>
            <a:r>
              <a:rPr lang="bs-Latn-BA" sz="2100" dirty="0" smtClean="0"/>
              <a:t>Pol</a:t>
            </a:r>
          </a:p>
          <a:p>
            <a:pPr lvl="1"/>
            <a:r>
              <a:rPr lang="bs-Latn-BA" sz="2100" dirty="0"/>
              <a:t>I</a:t>
            </a:r>
            <a:r>
              <a:rPr lang="bs-Latn-BA" sz="2100" dirty="0" smtClean="0"/>
              <a:t>shod</a:t>
            </a:r>
            <a:r>
              <a:rPr lang="bs-Latn-BA" sz="2100" dirty="0"/>
              <a:t>.</a:t>
            </a:r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62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MATERIJAL I METODE</a:t>
            </a:r>
            <a:endParaRPr lang="bs-Latn-BA" b="1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351338"/>
          </a:xfrm>
        </p:spPr>
        <p:txBody>
          <a:bodyPr/>
          <a:lstStyle/>
          <a:p>
            <a:r>
              <a:rPr lang="bs-Latn-BA" dirty="0"/>
              <a:t>Ovom opservacionom retrospektivnom studijom presjeka obuhvaćeno je 97 pacijenata muškog i ženskog pola svih uzrasta sa teritorije RS kojima je patohistološki potvrđena dijagnoza GBM. </a:t>
            </a:r>
            <a:endParaRPr lang="bs-Latn-BA" dirty="0" smtClean="0"/>
          </a:p>
          <a:p>
            <a:r>
              <a:rPr lang="bs-Latn-BA" dirty="0" smtClean="0"/>
              <a:t>Period posmatranja: 1</a:t>
            </a:r>
            <a:r>
              <a:rPr lang="bs-Latn-BA" dirty="0"/>
              <a:t>. </a:t>
            </a:r>
            <a:r>
              <a:rPr lang="bs-Latn-BA" dirty="0" smtClean="0"/>
              <a:t>januar </a:t>
            </a:r>
            <a:r>
              <a:rPr lang="bs-Latn-BA" dirty="0"/>
              <a:t>2014. </a:t>
            </a:r>
            <a:r>
              <a:rPr lang="bs-Latn-BA" dirty="0" smtClean="0"/>
              <a:t>- 31</a:t>
            </a:r>
            <a:r>
              <a:rPr lang="bs-Latn-BA" dirty="0"/>
              <a:t>. </a:t>
            </a:r>
            <a:r>
              <a:rPr lang="bs-Latn-BA" dirty="0" smtClean="0"/>
              <a:t>decembar </a:t>
            </a:r>
            <a:r>
              <a:rPr lang="bs-Latn-BA" dirty="0"/>
              <a:t>2018. godine. </a:t>
            </a:r>
            <a:endParaRPr lang="bs-Latn-BA" dirty="0" smtClean="0"/>
          </a:p>
          <a:p>
            <a:r>
              <a:rPr lang="bs-Latn-BA" dirty="0"/>
              <a:t>P</a:t>
            </a:r>
            <a:r>
              <a:rPr lang="bs-Latn-BA" dirty="0" smtClean="0"/>
              <a:t>odaci dobijeni iz </a:t>
            </a:r>
            <a:r>
              <a:rPr lang="bs-Latn-BA" dirty="0"/>
              <a:t>Nacionalnog registra za maligne neoplazme u Republici </a:t>
            </a:r>
            <a:r>
              <a:rPr lang="bs-Latn-BA" dirty="0" smtClean="0"/>
              <a:t>Srpskoj</a:t>
            </a:r>
            <a:r>
              <a:rPr lang="bs-Latn-BA" dirty="0"/>
              <a:t> </a:t>
            </a:r>
            <a:r>
              <a:rPr lang="bs-Latn-BA" dirty="0" smtClean="0"/>
              <a:t>Instituta za Javno zdravstvo Republike Srpske</a:t>
            </a:r>
          </a:p>
          <a:p>
            <a:r>
              <a:rPr lang="bs-Latn-BA" dirty="0"/>
              <a:t>Iz dostavljenih </a:t>
            </a:r>
            <a:r>
              <a:rPr lang="bs-Latn-BA" dirty="0" smtClean="0"/>
              <a:t>podataka koristili smo: </a:t>
            </a:r>
          </a:p>
          <a:p>
            <a:pPr lvl="1"/>
            <a:r>
              <a:rPr lang="bs-Latn-BA" dirty="0" smtClean="0"/>
              <a:t>dob </a:t>
            </a:r>
            <a:r>
              <a:rPr lang="bs-Latn-BA" dirty="0"/>
              <a:t>kada je dijagnoza postavljena, </a:t>
            </a:r>
            <a:endParaRPr lang="bs-Latn-BA" dirty="0" smtClean="0"/>
          </a:p>
          <a:p>
            <a:pPr lvl="1"/>
            <a:r>
              <a:rPr lang="bs-Latn-BA" dirty="0" smtClean="0"/>
              <a:t>datum </a:t>
            </a:r>
            <a:r>
              <a:rPr lang="bs-Latn-BA" dirty="0"/>
              <a:t>postavljanja dijagnoze, </a:t>
            </a:r>
            <a:endParaRPr lang="bs-Latn-BA" dirty="0" smtClean="0"/>
          </a:p>
          <a:p>
            <a:pPr lvl="1"/>
            <a:r>
              <a:rPr lang="bs-Latn-BA" dirty="0" smtClean="0"/>
              <a:t>pol</a:t>
            </a:r>
            <a:r>
              <a:rPr lang="bs-Latn-BA" dirty="0"/>
              <a:t>, </a:t>
            </a:r>
            <a:endParaRPr lang="bs-Latn-BA" dirty="0" smtClean="0"/>
          </a:p>
          <a:p>
            <a:pPr lvl="1"/>
            <a:r>
              <a:rPr lang="bs-Latn-BA" dirty="0" smtClean="0"/>
              <a:t>ishod</a:t>
            </a:r>
            <a:r>
              <a:rPr lang="bs-Latn-BA" dirty="0"/>
              <a:t>, </a:t>
            </a:r>
            <a:endParaRPr lang="bs-Latn-BA" dirty="0" smtClean="0"/>
          </a:p>
          <a:p>
            <a:pPr lvl="1"/>
            <a:r>
              <a:rPr lang="bs-Latn-BA" dirty="0"/>
              <a:t>p</a:t>
            </a:r>
            <a:r>
              <a:rPr lang="bs-Latn-BA" dirty="0" smtClean="0"/>
              <a:t>rebivalište.</a:t>
            </a:r>
          </a:p>
          <a:p>
            <a:r>
              <a:rPr lang="bs-Latn-BA" dirty="0" smtClean="0"/>
              <a:t> Podaci obrađeni </a:t>
            </a:r>
            <a:r>
              <a:rPr lang="bs-Latn-BA" dirty="0"/>
              <a:t>u Microsoft Excel-u.</a:t>
            </a:r>
          </a:p>
          <a:p>
            <a:endParaRPr lang="bs-Latn-BA" dirty="0" smtClean="0"/>
          </a:p>
          <a:p>
            <a:endParaRPr lang="bs-Latn-BA" dirty="0"/>
          </a:p>
          <a:p>
            <a:endParaRPr lang="bs-Latn-BA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9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REZULTATI</a:t>
            </a:r>
            <a:endParaRPr lang="bs-Latn-BA" b="1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dirty="0"/>
              <a:t>Zastupljenost GMB među svim prijavljenim tumorima mozga u Republici Srpskoj u istraživanom periodu iznosio je 97 (15,13%). </a:t>
            </a:r>
            <a:endParaRPr lang="bs-Latn-BA" dirty="0" smtClean="0"/>
          </a:p>
          <a:p>
            <a:r>
              <a:rPr lang="bs-Latn-BA" dirty="0" smtClean="0"/>
              <a:t>Broj </a:t>
            </a:r>
            <a:r>
              <a:rPr lang="bs-Latn-BA" dirty="0"/>
              <a:t>osoba muškog pola oboljelih od GBM iznosio je 53 (54,64%) a ženskog 44 (45,36%). </a:t>
            </a:r>
            <a:endParaRPr lang="bs-Latn-BA" dirty="0" smtClean="0"/>
          </a:p>
          <a:p>
            <a:r>
              <a:rPr lang="bs-Latn-BA" dirty="0" smtClean="0"/>
              <a:t>U istraživanom periodu nije </a:t>
            </a:r>
            <a:r>
              <a:rPr lang="bs-Latn-BA" dirty="0"/>
              <a:t>bilo prijava oboljelih starosti 18 godina i mlađih. </a:t>
            </a:r>
            <a:endParaRPr lang="bs-Latn-BA" dirty="0" smtClean="0"/>
          </a:p>
          <a:p>
            <a:r>
              <a:rPr lang="bs-Latn-BA" dirty="0" smtClean="0"/>
              <a:t>Osoba </a:t>
            </a:r>
            <a:r>
              <a:rPr lang="bs-Latn-BA" dirty="0"/>
              <a:t>uzrasti 18-65 bilo je 65 (67,01%) od čega muškaraca 38 (39,18%) a žena 27 (27,84</a:t>
            </a:r>
            <a:r>
              <a:rPr lang="bs-Latn-BA" dirty="0" smtClean="0"/>
              <a:t>%).</a:t>
            </a:r>
          </a:p>
          <a:p>
            <a:r>
              <a:rPr lang="bs-Latn-BA" dirty="0"/>
              <a:t>O</a:t>
            </a:r>
            <a:r>
              <a:rPr lang="bs-Latn-BA" dirty="0" smtClean="0"/>
              <a:t>soba </a:t>
            </a:r>
            <a:r>
              <a:rPr lang="bs-Latn-BA" dirty="0"/>
              <a:t>starijih od 65 godina je bilo 32 (32,99%) od čega muškaraca 15 (15,46%) a žena 17 (17,53%).</a:t>
            </a:r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49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REZULTATI</a:t>
            </a:r>
            <a:endParaRPr lang="bs-Latn-BA" b="1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Čuvar mesta za sadržaj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1844703"/>
              </p:ext>
            </p:extLst>
          </p:nvPr>
        </p:nvGraphicFramePr>
        <p:xfrm>
          <a:off x="886227" y="1297590"/>
          <a:ext cx="7304736" cy="3841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Okvir za tekst 5"/>
          <p:cNvSpPr txBox="1"/>
          <p:nvPr/>
        </p:nvSpPr>
        <p:spPr>
          <a:xfrm>
            <a:off x="1081825" y="5267459"/>
            <a:ext cx="7173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dirty="0" smtClean="0"/>
              <a:t>Grafikon 1. Odnos </a:t>
            </a:r>
            <a:r>
              <a:rPr lang="bs-Latn-BA" dirty="0"/>
              <a:t>pacijenata oboljelih od GBM prema polu po regijama</a:t>
            </a:r>
          </a:p>
        </p:txBody>
      </p:sp>
    </p:spTree>
    <p:extLst>
      <p:ext uri="{BB962C8B-B14F-4D97-AF65-F5344CB8AC3E}">
        <p14:creationId xmlns:p14="http://schemas.microsoft.com/office/powerpoint/2010/main" val="45053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sr-Latn-RS" b="1" dirty="0" smtClean="0"/>
              <a:t>REZULTATI</a:t>
            </a:r>
            <a:endParaRPr lang="bs-Latn-BA" b="1" dirty="0"/>
          </a:p>
        </p:txBody>
      </p:sp>
      <p:graphicFrame>
        <p:nvGraphicFramePr>
          <p:cNvPr id="5" name="Čuvar mesta za sadržaj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789701"/>
              </p:ext>
            </p:extLst>
          </p:nvPr>
        </p:nvGraphicFramePr>
        <p:xfrm>
          <a:off x="160984" y="1618115"/>
          <a:ext cx="8822029" cy="4013777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903227"/>
                <a:gridCol w="1243003"/>
                <a:gridCol w="1377564"/>
                <a:gridCol w="1372725"/>
                <a:gridCol w="1371757"/>
                <a:gridCol w="1553753"/>
              </a:tblGrid>
              <a:tr h="22050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Regija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N(%)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Pol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Preživjeli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Preminuli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8947"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M(%)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Ž(%)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s-Latn-BA"/>
                    </a:p>
                  </a:txBody>
                  <a:tcPr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Banja Luka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62 (63,92%)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37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(38,14%)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25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(25,77%)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(12,37%)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50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(51,55%)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Bijeljina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(3,09%)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(1,03%)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(2,06%)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(-)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(3,09%)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Doboj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18 (18,56%)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9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(9,28%)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9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(9,28%)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(2,06%)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16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(16,49%)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Foča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(1,03%)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(-)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(1,03%)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(-)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(1,03%)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Istočno Sarajevo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(4,12%)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1,03%)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(3,09%)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(-)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(4,12%)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Trebinje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(2,06%)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(1,03%)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(1,03%)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(-)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(2,06%)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0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Zvornik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7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(7,22%)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(4,12%)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(3,09%)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(3,09%)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(4,12%)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05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Ukupno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97 (100%)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53 (54,64%)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44 (45,36%)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17 (17,53%)</a:t>
                      </a:r>
                      <a:endParaRPr lang="bs-Latn-BA" sz="14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80 (82,47%)</a:t>
                      </a:r>
                      <a:endParaRPr lang="bs-Latn-BA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7</a:t>
            </a:fld>
            <a:endParaRPr lang="en-US"/>
          </a:p>
        </p:txBody>
      </p:sp>
      <p:sp>
        <p:nvSpPr>
          <p:cNvPr id="6" name="Okvir za tekst 5"/>
          <p:cNvSpPr txBox="1"/>
          <p:nvPr/>
        </p:nvSpPr>
        <p:spPr>
          <a:xfrm>
            <a:off x="450760" y="1111139"/>
            <a:ext cx="8242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dirty="0"/>
              <a:t>Tabela 1. Oboljeli od GBM prema regijama</a:t>
            </a:r>
          </a:p>
          <a:p>
            <a:pPr algn="ctr"/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352514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28650" y="94669"/>
            <a:ext cx="7886700" cy="1325563"/>
          </a:xfrm>
        </p:spPr>
        <p:txBody>
          <a:bodyPr/>
          <a:lstStyle/>
          <a:p>
            <a:pPr algn="ctr"/>
            <a:r>
              <a:rPr lang="sr-Latn-RS" b="1" dirty="0" smtClean="0"/>
              <a:t>DISKUSIJA</a:t>
            </a:r>
            <a:endParaRPr lang="bs-Latn-BA" b="1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628650" y="1258954"/>
            <a:ext cx="7886700" cy="4351338"/>
          </a:xfrm>
        </p:spPr>
        <p:txBody>
          <a:bodyPr>
            <a:normAutofit lnSpcReduction="10000"/>
          </a:bodyPr>
          <a:lstStyle/>
          <a:p>
            <a:r>
              <a:rPr lang="bs-Latn-BA" dirty="0"/>
              <a:t>Ovo je prva studija presjeka u Republici Srpskoj o prevalenci GBM</a:t>
            </a:r>
            <a:r>
              <a:rPr lang="bs-Latn-BA" dirty="0" smtClean="0"/>
              <a:t>.</a:t>
            </a:r>
          </a:p>
          <a:p>
            <a:r>
              <a:rPr lang="bs-Latn-BA" dirty="0" smtClean="0"/>
              <a:t> </a:t>
            </a:r>
            <a:r>
              <a:rPr lang="bs-Latn-BA" dirty="0"/>
              <a:t>GBM je jedan od najagresivnijih maligniteta i predstavlja 14,5% svih tumora mozga u </a:t>
            </a:r>
            <a:r>
              <a:rPr lang="bs-Latn-BA" dirty="0" smtClean="0"/>
              <a:t>svijetu, </a:t>
            </a:r>
            <a:r>
              <a:rPr lang="bs-Latn-BA" dirty="0"/>
              <a:t>što odgovara prevalenci GBM u petogodišnjem periodu na teritoriji Republike Srpske u našem istraživanju koja je iznosila 15,13%. </a:t>
            </a:r>
            <a:endParaRPr lang="bs-Latn-BA" dirty="0" smtClean="0"/>
          </a:p>
          <a:p>
            <a:r>
              <a:rPr lang="bs-Latn-BA" dirty="0"/>
              <a:t>Mnoge studije pokazale su da dob značajno utiče na pojavu </a:t>
            </a:r>
            <a:r>
              <a:rPr lang="bs-Latn-BA" dirty="0" smtClean="0"/>
              <a:t>GBM</a:t>
            </a:r>
            <a:r>
              <a:rPr lang="bs-Latn-BA" dirty="0"/>
              <a:t> </a:t>
            </a:r>
            <a:r>
              <a:rPr lang="bs-Latn-BA" dirty="0" smtClean="0"/>
              <a:t>(Kai </a:t>
            </a:r>
            <a:r>
              <a:rPr lang="bs-Latn-BA" dirty="0"/>
              <a:t>i </a:t>
            </a:r>
            <a:r>
              <a:rPr lang="bs-Latn-BA" dirty="0" smtClean="0"/>
              <a:t>sar., gdje </a:t>
            </a:r>
            <a:r>
              <a:rPr lang="bs-Latn-BA" dirty="0"/>
              <a:t>je 47,9% osoba kojima je dijagnostikovan GBM bilo imalo =&gt;65 </a:t>
            </a:r>
            <a:r>
              <a:rPr lang="bs-Latn-BA" dirty="0" smtClean="0"/>
              <a:t>godina, </a:t>
            </a:r>
            <a:r>
              <a:rPr lang="bs-Latn-BA" dirty="0"/>
              <a:t>a 46,3% osoba u rasponu dobi 40-64 </a:t>
            </a:r>
            <a:r>
              <a:rPr lang="bs-Latn-BA" dirty="0" smtClean="0"/>
              <a:t>godine). </a:t>
            </a:r>
            <a:r>
              <a:rPr lang="bs-Latn-BA" dirty="0"/>
              <a:t>U našoj studiji, najveća prevalenca GBM bila je u starosnom rasponu 19-65 godina sa 67,01%. </a:t>
            </a:r>
            <a:endParaRPr lang="bs-Latn-BA" dirty="0" smtClean="0"/>
          </a:p>
          <a:p>
            <a:r>
              <a:rPr lang="bs-Latn-BA" dirty="0"/>
              <a:t>Odnos muškaraca naspram žena iznosio je 1,2 : 1,0 dok je prema američkim autorima odnos iznosio 1,3 : </a:t>
            </a:r>
            <a:r>
              <a:rPr lang="bs-Latn-BA" dirty="0" smtClean="0"/>
              <a:t>1,0. </a:t>
            </a:r>
          </a:p>
          <a:p>
            <a:r>
              <a:rPr lang="bs-Latn-BA" dirty="0" smtClean="0"/>
              <a:t>Procenat </a:t>
            </a:r>
            <a:r>
              <a:rPr lang="bs-Latn-BA" dirty="0"/>
              <a:t>preživljavanja u Republici Srpskoj prema našoj studiji iznosio je 17,53%, a u Velikoj Britaniji je procenat iznosio 15,3% </a:t>
            </a:r>
            <a:endParaRPr lang="bs-Latn-BA" dirty="0" smtClean="0"/>
          </a:p>
          <a:p>
            <a:endParaRPr lang="bs-Latn-BA" dirty="0"/>
          </a:p>
          <a:p>
            <a:endParaRPr lang="bs-Latn-BA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92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431295178"/>
              </p:ext>
            </p:extLst>
          </p:nvPr>
        </p:nvGraphicFramePr>
        <p:xfrm>
          <a:off x="450761" y="270456"/>
          <a:ext cx="8461419" cy="4826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Okvir za tekst 5"/>
          <p:cNvSpPr txBox="1"/>
          <p:nvPr/>
        </p:nvSpPr>
        <p:spPr>
          <a:xfrm>
            <a:off x="721217" y="5177307"/>
            <a:ext cx="8062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b="1" dirty="0"/>
              <a:t>Grafikon 2. </a:t>
            </a:r>
            <a:r>
              <a:rPr lang="bs-Latn-BA" dirty="0"/>
              <a:t>Kaplan Meier-ova kriva preživljavanja pacijenata oboljelih od GBM u Republici Srpskoj u petogodišnjem periodu (Januar </a:t>
            </a:r>
            <a:r>
              <a:rPr lang="bs-Latn-BA"/>
              <a:t>2014</a:t>
            </a:r>
            <a:r>
              <a:rPr lang="bs-Latn-BA" smtClean="0"/>
              <a:t>.-</a:t>
            </a:r>
            <a:r>
              <a:rPr lang="bs-Latn-BA" smtClean="0"/>
              <a:t>Decemb</a:t>
            </a:r>
            <a:r>
              <a:rPr lang="bs-Latn-BA" smtClean="0"/>
              <a:t>ar 2018. </a:t>
            </a:r>
            <a:r>
              <a:rPr lang="bs-Latn-BA" dirty="0"/>
              <a:t>godine)</a:t>
            </a:r>
          </a:p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val="25926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2"/>
          <p:cNvSpPr>
            <a:spLocks noGrp="1"/>
          </p:cNvSpPr>
          <p:nvPr>
            <p:ph type="title"/>
          </p:nvPr>
        </p:nvSpPr>
        <p:spPr>
          <a:xfrm>
            <a:off x="628650" y="1318162"/>
            <a:ext cx="7886700" cy="1325563"/>
          </a:xfrm>
        </p:spPr>
        <p:txBody>
          <a:bodyPr/>
          <a:lstStyle/>
          <a:p>
            <a:pPr algn="ctr"/>
            <a:r>
              <a:rPr lang="sr-Latn-RS" b="1" dirty="0" smtClean="0"/>
              <a:t>NEDOSTACI</a:t>
            </a:r>
            <a:endParaRPr lang="bs-Latn-BA" b="1" dirty="0"/>
          </a:p>
        </p:txBody>
      </p:sp>
      <p:sp>
        <p:nvSpPr>
          <p:cNvPr id="4" name="Čuvar mesta za sadržaj 3"/>
          <p:cNvSpPr>
            <a:spLocks noGrp="1"/>
          </p:cNvSpPr>
          <p:nvPr>
            <p:ph idx="1"/>
          </p:nvPr>
        </p:nvSpPr>
        <p:spPr>
          <a:xfrm>
            <a:off x="628650" y="3190785"/>
            <a:ext cx="7886700" cy="4351338"/>
          </a:xfrm>
        </p:spPr>
        <p:txBody>
          <a:bodyPr/>
          <a:lstStyle/>
          <a:p>
            <a:r>
              <a:rPr lang="bs-Latn-BA" dirty="0" smtClean="0"/>
              <a:t>Nedostatak ove studije je što su posljednji </a:t>
            </a:r>
            <a:r>
              <a:rPr lang="bs-Latn-BA" dirty="0"/>
              <a:t>obrađeni podaci o GBM u Registru za maligna oboljenja Republike Srpske Instituta za javno zdravstvo Republike Srpske zaključni sa 2018. godinom.</a:t>
            </a:r>
          </a:p>
          <a:p>
            <a:endParaRPr lang="bs-Latn-BA" dirty="0"/>
          </a:p>
        </p:txBody>
      </p:sp>
      <p:sp>
        <p:nvSpPr>
          <p:cNvPr id="2" name="Čuvar mesta za broj slajd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4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 smtClean="0"/>
              <a:t>ZAKLJUČAK</a:t>
            </a:r>
            <a:endParaRPr lang="bs-Latn-BA" b="1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s-Latn-BA" dirty="0"/>
              <a:t>GBM je najsmrtonosnija a i jedna od najčešćih formi tumora mozga, a javlja se uglavnom kod odraslih. </a:t>
            </a:r>
            <a:endParaRPr lang="bs-Latn-BA" dirty="0" smtClean="0"/>
          </a:p>
          <a:p>
            <a:r>
              <a:rPr lang="bs-Latn-BA" dirty="0" smtClean="0"/>
              <a:t>U </a:t>
            </a:r>
            <a:r>
              <a:rPr lang="bs-Latn-BA" dirty="0"/>
              <a:t>našoj studiji, došli smo do spoznaje da je u periodu 1. januar 2014. - 31. decembar 2018. godine dijagnostikovano i patohistološki potvrđeno 97 slučajeva GBM u Republici Srpskoj, što je 15,13% od svih prijavljenih tumora mozga u datom </a:t>
            </a:r>
            <a:r>
              <a:rPr lang="bs-Latn-BA" dirty="0" smtClean="0"/>
              <a:t>periodu.</a:t>
            </a:r>
          </a:p>
          <a:p>
            <a:r>
              <a:rPr lang="bs-Latn-BA" dirty="0" smtClean="0"/>
              <a:t>Utvrđena je nešto veća učestalost </a:t>
            </a:r>
            <a:r>
              <a:rPr lang="bs-Latn-BA" dirty="0"/>
              <a:t>javljanja kod muškog u odnosu na ženski pol. </a:t>
            </a:r>
            <a:endParaRPr lang="bs-Latn-BA" dirty="0" smtClean="0"/>
          </a:p>
          <a:p>
            <a:r>
              <a:rPr lang="bs-Latn-BA" dirty="0" smtClean="0"/>
              <a:t>Smrtnost </a:t>
            </a:r>
            <a:r>
              <a:rPr lang="bs-Latn-BA" dirty="0"/>
              <a:t>je izuzetno visoka, i iznosila je 82,47%.</a:t>
            </a:r>
          </a:p>
          <a:p>
            <a:endParaRPr lang="bs-Latn-BA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62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12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017CBE-6092-4BBC-9071-0875796BA37A}"/>
              </a:ext>
            </a:extLst>
          </p:cNvPr>
          <p:cNvSpPr/>
          <p:nvPr/>
        </p:nvSpPr>
        <p:spPr>
          <a:xfrm>
            <a:off x="4559829" y="5037451"/>
            <a:ext cx="40123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Hvala na pažnji</a:t>
            </a:r>
            <a:r>
              <a:rPr lang="sr-Cyrl-RS" sz="4400" b="1" spc="50" dirty="0">
                <a:ln w="0"/>
                <a:solidFill>
                  <a:schemeClr val="tx1">
                    <a:lumMod val="65000"/>
                    <a:lumOff val="3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!</a:t>
            </a:r>
            <a:endParaRPr lang="en-US" sz="4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6018477-B8A2-4326-9FE3-DAEE99F3C44D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850</TotalTime>
  <Words>863</Words>
  <Application>Microsoft Office PowerPoint</Application>
  <PresentationFormat>Projekcija na ekranu (4:3)</PresentationFormat>
  <Paragraphs>176</Paragraphs>
  <Slides>12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PowerPoint prezentacija</vt:lpstr>
      <vt:lpstr>UVOD</vt:lpstr>
      <vt:lpstr>CILJ</vt:lpstr>
      <vt:lpstr>MATERIJAL I METODE</vt:lpstr>
      <vt:lpstr>REZULTATI</vt:lpstr>
      <vt:lpstr>REZULTATI</vt:lpstr>
      <vt:lpstr>REZULTATI</vt:lpstr>
      <vt:lpstr>DISKUSIJA</vt:lpstr>
      <vt:lpstr>PowerPoint prezentacija</vt:lpstr>
      <vt:lpstr>NEDOSTACI</vt:lpstr>
      <vt:lpstr>ZAKLJUČAK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Office</cp:lastModifiedBy>
  <cp:revision>114</cp:revision>
  <dcterms:created xsi:type="dcterms:W3CDTF">2017-11-08T08:09:10Z</dcterms:created>
  <dcterms:modified xsi:type="dcterms:W3CDTF">2023-03-16T14:56:48Z</dcterms:modified>
</cp:coreProperties>
</file>