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32004000" cy="42976800"/>
  <p:notesSz cx="6858000" cy="9144000"/>
  <p:defaultTextStyle>
    <a:defPPr>
      <a:defRPr lang="en-US"/>
    </a:defPPr>
    <a:lvl1pPr marL="0" algn="l" defTabSz="4284604" rtl="0" eaLnBrk="1" latinLnBrk="0" hangingPunct="1">
      <a:defRPr sz="8400" kern="1200">
        <a:solidFill>
          <a:schemeClr val="tx1"/>
        </a:solidFill>
        <a:latin typeface="+mn-lt"/>
        <a:ea typeface="+mn-ea"/>
        <a:cs typeface="+mn-cs"/>
      </a:defRPr>
    </a:lvl1pPr>
    <a:lvl2pPr marL="2142302" algn="l" defTabSz="4284604" rtl="0" eaLnBrk="1" latinLnBrk="0" hangingPunct="1">
      <a:defRPr sz="8400" kern="1200">
        <a:solidFill>
          <a:schemeClr val="tx1"/>
        </a:solidFill>
        <a:latin typeface="+mn-lt"/>
        <a:ea typeface="+mn-ea"/>
        <a:cs typeface="+mn-cs"/>
      </a:defRPr>
    </a:lvl2pPr>
    <a:lvl3pPr marL="4284604" algn="l" defTabSz="4284604" rtl="0" eaLnBrk="1" latinLnBrk="0" hangingPunct="1">
      <a:defRPr sz="8400" kern="1200">
        <a:solidFill>
          <a:schemeClr val="tx1"/>
        </a:solidFill>
        <a:latin typeface="+mn-lt"/>
        <a:ea typeface="+mn-ea"/>
        <a:cs typeface="+mn-cs"/>
      </a:defRPr>
    </a:lvl3pPr>
    <a:lvl4pPr marL="6426906" algn="l" defTabSz="4284604" rtl="0" eaLnBrk="1" latinLnBrk="0" hangingPunct="1">
      <a:defRPr sz="8400" kern="1200">
        <a:solidFill>
          <a:schemeClr val="tx1"/>
        </a:solidFill>
        <a:latin typeface="+mn-lt"/>
        <a:ea typeface="+mn-ea"/>
        <a:cs typeface="+mn-cs"/>
      </a:defRPr>
    </a:lvl4pPr>
    <a:lvl5pPr marL="8569208" algn="l" defTabSz="4284604" rtl="0" eaLnBrk="1" latinLnBrk="0" hangingPunct="1">
      <a:defRPr sz="8400" kern="1200">
        <a:solidFill>
          <a:schemeClr val="tx1"/>
        </a:solidFill>
        <a:latin typeface="+mn-lt"/>
        <a:ea typeface="+mn-ea"/>
        <a:cs typeface="+mn-cs"/>
      </a:defRPr>
    </a:lvl5pPr>
    <a:lvl6pPr marL="10711510" algn="l" defTabSz="4284604" rtl="0" eaLnBrk="1" latinLnBrk="0" hangingPunct="1">
      <a:defRPr sz="8400" kern="1200">
        <a:solidFill>
          <a:schemeClr val="tx1"/>
        </a:solidFill>
        <a:latin typeface="+mn-lt"/>
        <a:ea typeface="+mn-ea"/>
        <a:cs typeface="+mn-cs"/>
      </a:defRPr>
    </a:lvl6pPr>
    <a:lvl7pPr marL="12853812" algn="l" defTabSz="4284604" rtl="0" eaLnBrk="1" latinLnBrk="0" hangingPunct="1">
      <a:defRPr sz="8400" kern="1200">
        <a:solidFill>
          <a:schemeClr val="tx1"/>
        </a:solidFill>
        <a:latin typeface="+mn-lt"/>
        <a:ea typeface="+mn-ea"/>
        <a:cs typeface="+mn-cs"/>
      </a:defRPr>
    </a:lvl7pPr>
    <a:lvl8pPr marL="14996114" algn="l" defTabSz="4284604" rtl="0" eaLnBrk="1" latinLnBrk="0" hangingPunct="1">
      <a:defRPr sz="8400" kern="1200">
        <a:solidFill>
          <a:schemeClr val="tx1"/>
        </a:solidFill>
        <a:latin typeface="+mn-lt"/>
        <a:ea typeface="+mn-ea"/>
        <a:cs typeface="+mn-cs"/>
      </a:defRPr>
    </a:lvl8pPr>
    <a:lvl9pPr marL="17138416" algn="l" defTabSz="4284604" rtl="0" eaLnBrk="1" latinLnBrk="0" hangingPunct="1">
      <a:defRPr sz="8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3536">
          <p15:clr>
            <a:srgbClr val="A4A3A4"/>
          </p15:clr>
        </p15:guide>
        <p15:guide id="2" pos="100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15620"/>
    <p:restoredTop sz="99771" autoAdjust="0"/>
  </p:normalViewPr>
  <p:slideViewPr>
    <p:cSldViewPr>
      <p:cViewPr>
        <p:scale>
          <a:sx n="33" d="100"/>
          <a:sy n="33" d="100"/>
        </p:scale>
        <p:origin x="480" y="-5736"/>
      </p:cViewPr>
      <p:guideLst>
        <p:guide orient="horz" pos="13536"/>
        <p:guide pos="100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hr-HR"/>
              <a:t>Incidencija CVID-a u zemljama jugoistočne europe na kompletnom stanovništvu</a:t>
            </a:r>
            <a:endParaRPr lang="en-US"/>
          </a:p>
        </c:rich>
      </c:tx>
      <c:layout>
        <c:manualLayout>
          <c:xMode val="edge"/>
          <c:yMode val="edge"/>
          <c:x val="0.16491133232698243"/>
          <c:y val="1.6684073486482556E-2"/>
        </c:manualLayout>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sr-Latn-RS"/>
        </a:p>
      </c:txPr>
    </c:title>
    <c:autoTitleDeleted val="0"/>
    <c:plotArea>
      <c:layout/>
      <c:barChart>
        <c:barDir val="col"/>
        <c:grouping val="clustered"/>
        <c:varyColors val="0"/>
        <c:ser>
          <c:idx val="0"/>
          <c:order val="0"/>
          <c:tx>
            <c:strRef>
              <c:f>Sheet1!$B$1</c:f>
              <c:strCache>
                <c:ptCount val="1"/>
                <c:pt idx="0">
                  <c:v>Broj Pacienata </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2800" b="0" i="0" u="none" strike="noStrike" kern="1200" baseline="0">
                    <a:solidFill>
                      <a:schemeClr val="tx1">
                        <a:lumMod val="75000"/>
                        <a:lumOff val="25000"/>
                      </a:schemeClr>
                    </a:solidFill>
                    <a:latin typeface="+mn-lt"/>
                    <a:ea typeface="+mn-ea"/>
                    <a:cs typeface="+mn-cs"/>
                  </a:defRPr>
                </a:pPr>
                <a:endParaRPr lang="sr-Latn-R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6"/>
                <c:pt idx="0">
                  <c:v>Bosna i Hercegovina</c:v>
                </c:pt>
                <c:pt idx="1">
                  <c:v>Hrvatska</c:v>
                </c:pt>
                <c:pt idx="2">
                  <c:v>Srbija</c:v>
                </c:pt>
                <c:pt idx="3">
                  <c:v>Mađarska</c:v>
                </c:pt>
                <c:pt idx="4">
                  <c:v>Crna Gora</c:v>
                </c:pt>
                <c:pt idx="5">
                  <c:v>Slovenija  </c:v>
                </c:pt>
              </c:strCache>
            </c:strRef>
          </c:cat>
          <c:val>
            <c:numRef>
              <c:f>Sheet1!$B$2:$B$8</c:f>
              <c:numCache>
                <c:formatCode>General</c:formatCode>
                <c:ptCount val="7"/>
                <c:pt idx="0">
                  <c:v>116</c:v>
                </c:pt>
                <c:pt idx="1">
                  <c:v>133</c:v>
                </c:pt>
                <c:pt idx="2">
                  <c:v>240</c:v>
                </c:pt>
                <c:pt idx="3">
                  <c:v>316</c:v>
                </c:pt>
                <c:pt idx="4">
                  <c:v>21</c:v>
                </c:pt>
                <c:pt idx="5">
                  <c:v>63</c:v>
                </c:pt>
              </c:numCache>
            </c:numRef>
          </c:val>
          <c:extLst>
            <c:ext xmlns:c16="http://schemas.microsoft.com/office/drawing/2014/chart" uri="{C3380CC4-5D6E-409C-BE32-E72D297353CC}">
              <c16:uniqueId val="{00000001-7566-4CFA-9C0D-DDFADABACF98}"/>
            </c:ext>
          </c:extLst>
        </c:ser>
        <c:dLbls>
          <c:dLblPos val="inEnd"/>
          <c:showLegendKey val="0"/>
          <c:showVal val="1"/>
          <c:showCatName val="0"/>
          <c:showSerName val="0"/>
          <c:showPercent val="0"/>
          <c:showBubbleSize val="0"/>
        </c:dLbls>
        <c:gapWidth val="219"/>
        <c:overlap val="-27"/>
        <c:axId val="376879808"/>
        <c:axId val="376871168"/>
      </c:barChart>
      <c:catAx>
        <c:axId val="37687980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sr-Latn-RS"/>
          </a:p>
        </c:txPr>
        <c:crossAx val="376871168"/>
        <c:crosses val="autoZero"/>
        <c:auto val="1"/>
        <c:lblAlgn val="ctr"/>
        <c:lblOffset val="100"/>
        <c:noMultiLvlLbl val="0"/>
      </c:catAx>
      <c:valAx>
        <c:axId val="37687116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sr-Latn-RS"/>
          </a:p>
        </c:txPr>
        <c:crossAx val="376879808"/>
        <c:crosses val="autoZero"/>
        <c:crossBetween val="between"/>
      </c:valAx>
      <c:sp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sr-Latn-R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sr-Latn-R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00300" y="13350666"/>
            <a:ext cx="27203400" cy="9212157"/>
          </a:xfrm>
        </p:spPr>
        <p:txBody>
          <a:bodyPr/>
          <a:lstStyle/>
          <a:p>
            <a:r>
              <a:rPr lang="en-US"/>
              <a:t>Click to edit Master title style</a:t>
            </a:r>
          </a:p>
        </p:txBody>
      </p:sp>
      <p:sp>
        <p:nvSpPr>
          <p:cNvPr id="3" name="Subtitle 2"/>
          <p:cNvSpPr>
            <a:spLocks noGrp="1"/>
          </p:cNvSpPr>
          <p:nvPr>
            <p:ph type="subTitle" idx="1"/>
          </p:nvPr>
        </p:nvSpPr>
        <p:spPr>
          <a:xfrm>
            <a:off x="4800600" y="24353520"/>
            <a:ext cx="22402800" cy="10982960"/>
          </a:xfrm>
        </p:spPr>
        <p:txBody>
          <a:bodyPr/>
          <a:lstStyle>
            <a:lvl1pPr marL="0" indent="0" algn="ctr">
              <a:buNone/>
              <a:defRPr>
                <a:solidFill>
                  <a:schemeClr val="tx1">
                    <a:tint val="75000"/>
                  </a:schemeClr>
                </a:solidFill>
              </a:defRPr>
            </a:lvl1pPr>
            <a:lvl2pPr marL="2142302" indent="0" algn="ctr">
              <a:buNone/>
              <a:defRPr>
                <a:solidFill>
                  <a:schemeClr val="tx1">
                    <a:tint val="75000"/>
                  </a:schemeClr>
                </a:solidFill>
              </a:defRPr>
            </a:lvl2pPr>
            <a:lvl3pPr marL="4284604" indent="0" algn="ctr">
              <a:buNone/>
              <a:defRPr>
                <a:solidFill>
                  <a:schemeClr val="tx1">
                    <a:tint val="75000"/>
                  </a:schemeClr>
                </a:solidFill>
              </a:defRPr>
            </a:lvl3pPr>
            <a:lvl4pPr marL="6426906" indent="0" algn="ctr">
              <a:buNone/>
              <a:defRPr>
                <a:solidFill>
                  <a:schemeClr val="tx1">
                    <a:tint val="75000"/>
                  </a:schemeClr>
                </a:solidFill>
              </a:defRPr>
            </a:lvl4pPr>
            <a:lvl5pPr marL="8569208" indent="0" algn="ctr">
              <a:buNone/>
              <a:defRPr>
                <a:solidFill>
                  <a:schemeClr val="tx1">
                    <a:tint val="75000"/>
                  </a:schemeClr>
                </a:solidFill>
              </a:defRPr>
            </a:lvl5pPr>
            <a:lvl6pPr marL="10711510" indent="0" algn="ctr">
              <a:buNone/>
              <a:defRPr>
                <a:solidFill>
                  <a:schemeClr val="tx1">
                    <a:tint val="75000"/>
                  </a:schemeClr>
                </a:solidFill>
              </a:defRPr>
            </a:lvl6pPr>
            <a:lvl7pPr marL="12853812" indent="0" algn="ctr">
              <a:buNone/>
              <a:defRPr>
                <a:solidFill>
                  <a:schemeClr val="tx1">
                    <a:tint val="75000"/>
                  </a:schemeClr>
                </a:solidFill>
              </a:defRPr>
            </a:lvl7pPr>
            <a:lvl8pPr marL="14996114" indent="0" algn="ctr">
              <a:buNone/>
              <a:defRPr>
                <a:solidFill>
                  <a:schemeClr val="tx1">
                    <a:tint val="75000"/>
                  </a:schemeClr>
                </a:solidFill>
              </a:defRPr>
            </a:lvl8pPr>
            <a:lvl9pPr marL="17138416"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5/27/2024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28096" y="27616576"/>
            <a:ext cx="27203400" cy="8535670"/>
          </a:xfrm>
        </p:spPr>
        <p:txBody>
          <a:bodyPr anchor="t"/>
          <a:lstStyle>
            <a:lvl1pPr algn="l">
              <a:defRPr sz="18700" b="1" cap="all"/>
            </a:lvl1pPr>
          </a:lstStyle>
          <a:p>
            <a:r>
              <a:rPr lang="en-US"/>
              <a:t>Click to edit Master title style</a:t>
            </a:r>
          </a:p>
        </p:txBody>
      </p:sp>
      <p:sp>
        <p:nvSpPr>
          <p:cNvPr id="3" name="Text Placeholder 2"/>
          <p:cNvSpPr>
            <a:spLocks noGrp="1"/>
          </p:cNvSpPr>
          <p:nvPr>
            <p:ph type="body" idx="1"/>
          </p:nvPr>
        </p:nvSpPr>
        <p:spPr>
          <a:xfrm>
            <a:off x="2528096" y="18215405"/>
            <a:ext cx="27203400" cy="9401172"/>
          </a:xfrm>
        </p:spPr>
        <p:txBody>
          <a:bodyPr anchor="b"/>
          <a:lstStyle>
            <a:lvl1pPr marL="0" indent="0">
              <a:buNone/>
              <a:defRPr sz="9400">
                <a:solidFill>
                  <a:schemeClr val="tx1">
                    <a:tint val="75000"/>
                  </a:schemeClr>
                </a:solidFill>
              </a:defRPr>
            </a:lvl1pPr>
            <a:lvl2pPr marL="2142302" indent="0">
              <a:buNone/>
              <a:defRPr sz="8400">
                <a:solidFill>
                  <a:schemeClr val="tx1">
                    <a:tint val="75000"/>
                  </a:schemeClr>
                </a:solidFill>
              </a:defRPr>
            </a:lvl2pPr>
            <a:lvl3pPr marL="4284604" indent="0">
              <a:buNone/>
              <a:defRPr sz="7500">
                <a:solidFill>
                  <a:schemeClr val="tx1">
                    <a:tint val="75000"/>
                  </a:schemeClr>
                </a:solidFill>
              </a:defRPr>
            </a:lvl3pPr>
            <a:lvl4pPr marL="6426906" indent="0">
              <a:buNone/>
              <a:defRPr sz="6600">
                <a:solidFill>
                  <a:schemeClr val="tx1">
                    <a:tint val="75000"/>
                  </a:schemeClr>
                </a:solidFill>
              </a:defRPr>
            </a:lvl4pPr>
            <a:lvl5pPr marL="8569208" indent="0">
              <a:buNone/>
              <a:defRPr sz="6600">
                <a:solidFill>
                  <a:schemeClr val="tx1">
                    <a:tint val="75000"/>
                  </a:schemeClr>
                </a:solidFill>
              </a:defRPr>
            </a:lvl5pPr>
            <a:lvl6pPr marL="10711510" indent="0">
              <a:buNone/>
              <a:defRPr sz="6600">
                <a:solidFill>
                  <a:schemeClr val="tx1">
                    <a:tint val="75000"/>
                  </a:schemeClr>
                </a:solidFill>
              </a:defRPr>
            </a:lvl6pPr>
            <a:lvl7pPr marL="12853812" indent="0">
              <a:buNone/>
              <a:defRPr sz="6600">
                <a:solidFill>
                  <a:schemeClr val="tx1">
                    <a:tint val="75000"/>
                  </a:schemeClr>
                </a:solidFill>
              </a:defRPr>
            </a:lvl7pPr>
            <a:lvl8pPr marL="14996114" indent="0">
              <a:buNone/>
              <a:defRPr sz="6600">
                <a:solidFill>
                  <a:schemeClr val="tx1">
                    <a:tint val="75000"/>
                  </a:schemeClr>
                </a:solidFill>
              </a:defRPr>
            </a:lvl8pPr>
            <a:lvl9pPr marL="17138416" indent="0">
              <a:buNone/>
              <a:defRPr sz="6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600200" y="10027923"/>
            <a:ext cx="14135100" cy="28362701"/>
          </a:xfrm>
        </p:spPr>
        <p:txBody>
          <a:bodyPr/>
          <a:lstStyle>
            <a:lvl1pPr>
              <a:defRPr sz="13100"/>
            </a:lvl1pPr>
            <a:lvl2pPr>
              <a:defRPr sz="11200"/>
            </a:lvl2pPr>
            <a:lvl3pPr>
              <a:defRPr sz="9400"/>
            </a:lvl3pPr>
            <a:lvl4pPr>
              <a:defRPr sz="8400"/>
            </a:lvl4pPr>
            <a:lvl5pPr>
              <a:defRPr sz="8400"/>
            </a:lvl5pPr>
            <a:lvl6pPr>
              <a:defRPr sz="8400"/>
            </a:lvl6pPr>
            <a:lvl7pPr>
              <a:defRPr sz="8400"/>
            </a:lvl7pPr>
            <a:lvl8pPr>
              <a:defRPr sz="8400"/>
            </a:lvl8pPr>
            <a:lvl9pPr>
              <a:defRPr sz="8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6268700" y="10027923"/>
            <a:ext cx="14135100" cy="28362701"/>
          </a:xfrm>
        </p:spPr>
        <p:txBody>
          <a:bodyPr/>
          <a:lstStyle>
            <a:lvl1pPr>
              <a:defRPr sz="13100"/>
            </a:lvl1pPr>
            <a:lvl2pPr>
              <a:defRPr sz="11200"/>
            </a:lvl2pPr>
            <a:lvl3pPr>
              <a:defRPr sz="9400"/>
            </a:lvl3pPr>
            <a:lvl4pPr>
              <a:defRPr sz="8400"/>
            </a:lvl4pPr>
            <a:lvl5pPr>
              <a:defRPr sz="8400"/>
            </a:lvl5pPr>
            <a:lvl6pPr>
              <a:defRPr sz="8400"/>
            </a:lvl6pPr>
            <a:lvl7pPr>
              <a:defRPr sz="8400"/>
            </a:lvl7pPr>
            <a:lvl8pPr>
              <a:defRPr sz="8400"/>
            </a:lvl8pPr>
            <a:lvl9pPr>
              <a:defRPr sz="8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5/27/2024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600200" y="9620042"/>
            <a:ext cx="14140658" cy="4009175"/>
          </a:xfrm>
        </p:spPr>
        <p:txBody>
          <a:bodyPr anchor="b"/>
          <a:lstStyle>
            <a:lvl1pPr marL="0" indent="0">
              <a:buNone/>
              <a:defRPr sz="11200" b="1"/>
            </a:lvl1pPr>
            <a:lvl2pPr marL="2142302" indent="0">
              <a:buNone/>
              <a:defRPr sz="9400" b="1"/>
            </a:lvl2pPr>
            <a:lvl3pPr marL="4284604" indent="0">
              <a:buNone/>
              <a:defRPr sz="8400" b="1"/>
            </a:lvl3pPr>
            <a:lvl4pPr marL="6426906" indent="0">
              <a:buNone/>
              <a:defRPr sz="7500" b="1"/>
            </a:lvl4pPr>
            <a:lvl5pPr marL="8569208" indent="0">
              <a:buNone/>
              <a:defRPr sz="7500" b="1"/>
            </a:lvl5pPr>
            <a:lvl6pPr marL="10711510" indent="0">
              <a:buNone/>
              <a:defRPr sz="7500" b="1"/>
            </a:lvl6pPr>
            <a:lvl7pPr marL="12853812" indent="0">
              <a:buNone/>
              <a:defRPr sz="7500" b="1"/>
            </a:lvl7pPr>
            <a:lvl8pPr marL="14996114" indent="0">
              <a:buNone/>
              <a:defRPr sz="7500" b="1"/>
            </a:lvl8pPr>
            <a:lvl9pPr marL="17138416" indent="0">
              <a:buNone/>
              <a:defRPr sz="7500" b="1"/>
            </a:lvl9pPr>
          </a:lstStyle>
          <a:p>
            <a:pPr lvl="0"/>
            <a:r>
              <a:rPr lang="en-US"/>
              <a:t>Click to edit Master text styles</a:t>
            </a:r>
          </a:p>
        </p:txBody>
      </p:sp>
      <p:sp>
        <p:nvSpPr>
          <p:cNvPr id="4" name="Content Placeholder 3"/>
          <p:cNvSpPr>
            <a:spLocks noGrp="1"/>
          </p:cNvSpPr>
          <p:nvPr>
            <p:ph sz="half" idx="2"/>
          </p:nvPr>
        </p:nvSpPr>
        <p:spPr>
          <a:xfrm>
            <a:off x="1600200" y="13629217"/>
            <a:ext cx="14140658" cy="24761405"/>
          </a:xfrm>
        </p:spPr>
        <p:txBody>
          <a:bodyPr/>
          <a:lstStyle>
            <a:lvl1pPr>
              <a:defRPr sz="11200"/>
            </a:lvl1pPr>
            <a:lvl2pPr>
              <a:defRPr sz="9400"/>
            </a:lvl2pPr>
            <a:lvl3pPr>
              <a:defRPr sz="8400"/>
            </a:lvl3pPr>
            <a:lvl4pPr>
              <a:defRPr sz="7500"/>
            </a:lvl4pPr>
            <a:lvl5pPr>
              <a:defRPr sz="7500"/>
            </a:lvl5pPr>
            <a:lvl6pPr>
              <a:defRPr sz="7500"/>
            </a:lvl6pPr>
            <a:lvl7pPr>
              <a:defRPr sz="7500"/>
            </a:lvl7pPr>
            <a:lvl8pPr>
              <a:defRPr sz="7500"/>
            </a:lvl8pPr>
            <a:lvl9pPr>
              <a:defRPr sz="7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6257589" y="9620042"/>
            <a:ext cx="14146213" cy="4009175"/>
          </a:xfrm>
        </p:spPr>
        <p:txBody>
          <a:bodyPr anchor="b"/>
          <a:lstStyle>
            <a:lvl1pPr marL="0" indent="0">
              <a:buNone/>
              <a:defRPr sz="11200" b="1"/>
            </a:lvl1pPr>
            <a:lvl2pPr marL="2142302" indent="0">
              <a:buNone/>
              <a:defRPr sz="9400" b="1"/>
            </a:lvl2pPr>
            <a:lvl3pPr marL="4284604" indent="0">
              <a:buNone/>
              <a:defRPr sz="8400" b="1"/>
            </a:lvl3pPr>
            <a:lvl4pPr marL="6426906" indent="0">
              <a:buNone/>
              <a:defRPr sz="7500" b="1"/>
            </a:lvl4pPr>
            <a:lvl5pPr marL="8569208" indent="0">
              <a:buNone/>
              <a:defRPr sz="7500" b="1"/>
            </a:lvl5pPr>
            <a:lvl6pPr marL="10711510" indent="0">
              <a:buNone/>
              <a:defRPr sz="7500" b="1"/>
            </a:lvl6pPr>
            <a:lvl7pPr marL="12853812" indent="0">
              <a:buNone/>
              <a:defRPr sz="7500" b="1"/>
            </a:lvl7pPr>
            <a:lvl8pPr marL="14996114" indent="0">
              <a:buNone/>
              <a:defRPr sz="7500" b="1"/>
            </a:lvl8pPr>
            <a:lvl9pPr marL="17138416" indent="0">
              <a:buNone/>
              <a:defRPr sz="7500" b="1"/>
            </a:lvl9pPr>
          </a:lstStyle>
          <a:p>
            <a:pPr lvl="0"/>
            <a:r>
              <a:rPr lang="en-US"/>
              <a:t>Click to edit Master text styles</a:t>
            </a:r>
          </a:p>
        </p:txBody>
      </p:sp>
      <p:sp>
        <p:nvSpPr>
          <p:cNvPr id="6" name="Content Placeholder 5"/>
          <p:cNvSpPr>
            <a:spLocks noGrp="1"/>
          </p:cNvSpPr>
          <p:nvPr>
            <p:ph sz="quarter" idx="4"/>
          </p:nvPr>
        </p:nvSpPr>
        <p:spPr>
          <a:xfrm>
            <a:off x="16257589" y="13629217"/>
            <a:ext cx="14146213" cy="24761405"/>
          </a:xfrm>
        </p:spPr>
        <p:txBody>
          <a:bodyPr/>
          <a:lstStyle>
            <a:lvl1pPr>
              <a:defRPr sz="11200"/>
            </a:lvl1pPr>
            <a:lvl2pPr>
              <a:defRPr sz="9400"/>
            </a:lvl2pPr>
            <a:lvl3pPr>
              <a:defRPr sz="8400"/>
            </a:lvl3pPr>
            <a:lvl4pPr>
              <a:defRPr sz="7500"/>
            </a:lvl4pPr>
            <a:lvl5pPr>
              <a:defRPr sz="7500"/>
            </a:lvl5pPr>
            <a:lvl6pPr>
              <a:defRPr sz="7500"/>
            </a:lvl6pPr>
            <a:lvl7pPr>
              <a:defRPr sz="7500"/>
            </a:lvl7pPr>
            <a:lvl8pPr>
              <a:defRPr sz="7500"/>
            </a:lvl8pPr>
            <a:lvl9pPr>
              <a:defRPr sz="7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5/27/2024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5/27/2024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00202" y="1711113"/>
            <a:ext cx="10529096" cy="7282180"/>
          </a:xfrm>
        </p:spPr>
        <p:txBody>
          <a:bodyPr anchor="b"/>
          <a:lstStyle>
            <a:lvl1pPr algn="l">
              <a:defRPr sz="9400" b="1"/>
            </a:lvl1pPr>
          </a:lstStyle>
          <a:p>
            <a:r>
              <a:rPr lang="en-US"/>
              <a:t>Click to edit Master title style</a:t>
            </a:r>
          </a:p>
        </p:txBody>
      </p:sp>
      <p:sp>
        <p:nvSpPr>
          <p:cNvPr id="3" name="Content Placeholder 2"/>
          <p:cNvSpPr>
            <a:spLocks noGrp="1"/>
          </p:cNvSpPr>
          <p:nvPr>
            <p:ph idx="1"/>
          </p:nvPr>
        </p:nvSpPr>
        <p:spPr>
          <a:xfrm>
            <a:off x="12512675" y="1711117"/>
            <a:ext cx="17891125" cy="36679508"/>
          </a:xfrm>
        </p:spPr>
        <p:txBody>
          <a:bodyPr/>
          <a:lstStyle>
            <a:lvl1pPr>
              <a:defRPr sz="15000"/>
            </a:lvl1pPr>
            <a:lvl2pPr>
              <a:defRPr sz="13100"/>
            </a:lvl2pPr>
            <a:lvl3pPr>
              <a:defRPr sz="11200"/>
            </a:lvl3pPr>
            <a:lvl4pPr>
              <a:defRPr sz="9400"/>
            </a:lvl4pPr>
            <a:lvl5pPr>
              <a:defRPr sz="9400"/>
            </a:lvl5pPr>
            <a:lvl6pPr>
              <a:defRPr sz="9400"/>
            </a:lvl6pPr>
            <a:lvl7pPr>
              <a:defRPr sz="9400"/>
            </a:lvl7pPr>
            <a:lvl8pPr>
              <a:defRPr sz="9400"/>
            </a:lvl8pPr>
            <a:lvl9pPr>
              <a:defRPr sz="9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600202" y="8993297"/>
            <a:ext cx="10529096" cy="29397328"/>
          </a:xfrm>
        </p:spPr>
        <p:txBody>
          <a:bodyPr/>
          <a:lstStyle>
            <a:lvl1pPr marL="0" indent="0">
              <a:buNone/>
              <a:defRPr sz="6600"/>
            </a:lvl1pPr>
            <a:lvl2pPr marL="2142302" indent="0">
              <a:buNone/>
              <a:defRPr sz="5600"/>
            </a:lvl2pPr>
            <a:lvl3pPr marL="4284604" indent="0">
              <a:buNone/>
              <a:defRPr sz="4700"/>
            </a:lvl3pPr>
            <a:lvl4pPr marL="6426906" indent="0">
              <a:buNone/>
              <a:defRPr sz="4200"/>
            </a:lvl4pPr>
            <a:lvl5pPr marL="8569208" indent="0">
              <a:buNone/>
              <a:defRPr sz="4200"/>
            </a:lvl5pPr>
            <a:lvl6pPr marL="10711510" indent="0">
              <a:buNone/>
              <a:defRPr sz="4200"/>
            </a:lvl6pPr>
            <a:lvl7pPr marL="12853812" indent="0">
              <a:buNone/>
              <a:defRPr sz="4200"/>
            </a:lvl7pPr>
            <a:lvl8pPr marL="14996114" indent="0">
              <a:buNone/>
              <a:defRPr sz="4200"/>
            </a:lvl8pPr>
            <a:lvl9pPr marL="17138416" indent="0">
              <a:buNone/>
              <a:defRPr sz="42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73008" y="30083760"/>
            <a:ext cx="19202400" cy="3551558"/>
          </a:xfrm>
        </p:spPr>
        <p:txBody>
          <a:bodyPr anchor="b"/>
          <a:lstStyle>
            <a:lvl1pPr algn="l">
              <a:defRPr sz="9400" b="1"/>
            </a:lvl1pPr>
          </a:lstStyle>
          <a:p>
            <a:r>
              <a:rPr lang="en-US"/>
              <a:t>Click to edit Master title style</a:t>
            </a:r>
          </a:p>
        </p:txBody>
      </p:sp>
      <p:sp>
        <p:nvSpPr>
          <p:cNvPr id="3" name="Picture Placeholder 2"/>
          <p:cNvSpPr>
            <a:spLocks noGrp="1"/>
          </p:cNvSpPr>
          <p:nvPr>
            <p:ph type="pic" idx="1"/>
          </p:nvPr>
        </p:nvSpPr>
        <p:spPr>
          <a:xfrm>
            <a:off x="6273008" y="3840057"/>
            <a:ext cx="19202400" cy="25786080"/>
          </a:xfrm>
        </p:spPr>
        <p:txBody>
          <a:bodyPr/>
          <a:lstStyle>
            <a:lvl1pPr marL="0" indent="0">
              <a:buNone/>
              <a:defRPr sz="15000"/>
            </a:lvl1pPr>
            <a:lvl2pPr marL="2142302" indent="0">
              <a:buNone/>
              <a:defRPr sz="13100"/>
            </a:lvl2pPr>
            <a:lvl3pPr marL="4284604" indent="0">
              <a:buNone/>
              <a:defRPr sz="11200"/>
            </a:lvl3pPr>
            <a:lvl4pPr marL="6426906" indent="0">
              <a:buNone/>
              <a:defRPr sz="9400"/>
            </a:lvl4pPr>
            <a:lvl5pPr marL="8569208" indent="0">
              <a:buNone/>
              <a:defRPr sz="9400"/>
            </a:lvl5pPr>
            <a:lvl6pPr marL="10711510" indent="0">
              <a:buNone/>
              <a:defRPr sz="9400"/>
            </a:lvl6pPr>
            <a:lvl7pPr marL="12853812" indent="0">
              <a:buNone/>
              <a:defRPr sz="9400"/>
            </a:lvl7pPr>
            <a:lvl8pPr marL="14996114" indent="0">
              <a:buNone/>
              <a:defRPr sz="9400"/>
            </a:lvl8pPr>
            <a:lvl9pPr marL="17138416" indent="0">
              <a:buNone/>
              <a:defRPr sz="9400"/>
            </a:lvl9pPr>
          </a:lstStyle>
          <a:p>
            <a:endParaRPr lang="en-US"/>
          </a:p>
        </p:txBody>
      </p:sp>
      <p:sp>
        <p:nvSpPr>
          <p:cNvPr id="4" name="Text Placeholder 3"/>
          <p:cNvSpPr>
            <a:spLocks noGrp="1"/>
          </p:cNvSpPr>
          <p:nvPr>
            <p:ph type="body" sz="half" idx="2"/>
          </p:nvPr>
        </p:nvSpPr>
        <p:spPr>
          <a:xfrm>
            <a:off x="6273008" y="33635318"/>
            <a:ext cx="19202400" cy="5043802"/>
          </a:xfrm>
        </p:spPr>
        <p:txBody>
          <a:bodyPr/>
          <a:lstStyle>
            <a:lvl1pPr marL="0" indent="0">
              <a:buNone/>
              <a:defRPr sz="6600"/>
            </a:lvl1pPr>
            <a:lvl2pPr marL="2142302" indent="0">
              <a:buNone/>
              <a:defRPr sz="5600"/>
            </a:lvl2pPr>
            <a:lvl3pPr marL="4284604" indent="0">
              <a:buNone/>
              <a:defRPr sz="4700"/>
            </a:lvl3pPr>
            <a:lvl4pPr marL="6426906" indent="0">
              <a:buNone/>
              <a:defRPr sz="4200"/>
            </a:lvl4pPr>
            <a:lvl5pPr marL="8569208" indent="0">
              <a:buNone/>
              <a:defRPr sz="4200"/>
            </a:lvl5pPr>
            <a:lvl6pPr marL="10711510" indent="0">
              <a:buNone/>
              <a:defRPr sz="4200"/>
            </a:lvl6pPr>
            <a:lvl7pPr marL="12853812" indent="0">
              <a:buNone/>
              <a:defRPr sz="4200"/>
            </a:lvl7pPr>
            <a:lvl8pPr marL="14996114" indent="0">
              <a:buNone/>
              <a:defRPr sz="4200"/>
            </a:lvl8pPr>
            <a:lvl9pPr marL="17138416" indent="0">
              <a:buNone/>
              <a:defRPr sz="42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202900" y="1721068"/>
            <a:ext cx="7200900" cy="3666955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600200" y="1721068"/>
            <a:ext cx="21069300" cy="3666955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00200" y="1721065"/>
            <a:ext cx="28803600" cy="7162800"/>
          </a:xfrm>
          <a:prstGeom prst="rect">
            <a:avLst/>
          </a:prstGeom>
        </p:spPr>
        <p:txBody>
          <a:bodyPr vert="horz" lIns="428460" tIns="214230" rIns="428460" bIns="214230" rtlCol="0" anchor="ctr">
            <a:normAutofit/>
          </a:bodyPr>
          <a:lstStyle/>
          <a:p>
            <a:r>
              <a:rPr lang="en-US"/>
              <a:t>Click to edit Master title style</a:t>
            </a:r>
          </a:p>
        </p:txBody>
      </p:sp>
      <p:sp>
        <p:nvSpPr>
          <p:cNvPr id="3" name="Text Placeholder 2"/>
          <p:cNvSpPr>
            <a:spLocks noGrp="1"/>
          </p:cNvSpPr>
          <p:nvPr>
            <p:ph type="body" idx="1"/>
          </p:nvPr>
        </p:nvSpPr>
        <p:spPr>
          <a:xfrm>
            <a:off x="1600200" y="10027923"/>
            <a:ext cx="28803600" cy="28362701"/>
          </a:xfrm>
          <a:prstGeom prst="rect">
            <a:avLst/>
          </a:prstGeom>
        </p:spPr>
        <p:txBody>
          <a:bodyPr vert="horz" lIns="428460" tIns="214230" rIns="428460" bIns="21423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600200" y="39833130"/>
            <a:ext cx="7467600" cy="2288117"/>
          </a:xfrm>
          <a:prstGeom prst="rect">
            <a:avLst/>
          </a:prstGeom>
        </p:spPr>
        <p:txBody>
          <a:bodyPr vert="horz" lIns="428460" tIns="214230" rIns="428460" bIns="214230" rtlCol="0" anchor="ctr"/>
          <a:lstStyle>
            <a:lvl1pPr algn="l">
              <a:defRPr sz="5600">
                <a:solidFill>
                  <a:schemeClr val="tx1">
                    <a:tint val="75000"/>
                  </a:schemeClr>
                </a:solidFill>
              </a:defRPr>
            </a:lvl1pPr>
          </a:lstStyle>
          <a:p>
            <a:fld id="{1D8BD707-D9CF-40AE-B4C6-C98DA3205C09}" type="datetimeFigureOut">
              <a:rPr lang="en-US" smtClean="0"/>
              <a:pPr/>
              <a:t>5/27/2024</a:t>
            </a:fld>
            <a:endParaRPr lang="en-US"/>
          </a:p>
        </p:txBody>
      </p:sp>
      <p:sp>
        <p:nvSpPr>
          <p:cNvPr id="5" name="Footer Placeholder 4"/>
          <p:cNvSpPr>
            <a:spLocks noGrp="1"/>
          </p:cNvSpPr>
          <p:nvPr>
            <p:ph type="ftr" sz="quarter" idx="3"/>
          </p:nvPr>
        </p:nvSpPr>
        <p:spPr>
          <a:xfrm>
            <a:off x="10934700" y="39833130"/>
            <a:ext cx="10134600" cy="2288117"/>
          </a:xfrm>
          <a:prstGeom prst="rect">
            <a:avLst/>
          </a:prstGeom>
        </p:spPr>
        <p:txBody>
          <a:bodyPr vert="horz" lIns="428460" tIns="214230" rIns="428460" bIns="214230" rtlCol="0" anchor="ctr"/>
          <a:lstStyle>
            <a:lvl1pPr algn="ctr">
              <a:defRPr sz="56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2936200" y="39833130"/>
            <a:ext cx="7467600" cy="2288117"/>
          </a:xfrm>
          <a:prstGeom prst="rect">
            <a:avLst/>
          </a:prstGeom>
        </p:spPr>
        <p:txBody>
          <a:bodyPr vert="horz" lIns="428460" tIns="214230" rIns="428460" bIns="214230" rtlCol="0" anchor="ctr"/>
          <a:lstStyle>
            <a:lvl1pPr algn="r">
              <a:defRPr sz="56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284604" rtl="0" eaLnBrk="1" latinLnBrk="0" hangingPunct="1">
        <a:spcBef>
          <a:spcPct val="0"/>
        </a:spcBef>
        <a:buNone/>
        <a:defRPr sz="20600" kern="1200">
          <a:solidFill>
            <a:schemeClr val="tx1"/>
          </a:solidFill>
          <a:latin typeface="+mj-lt"/>
          <a:ea typeface="+mj-ea"/>
          <a:cs typeface="+mj-cs"/>
        </a:defRPr>
      </a:lvl1pPr>
    </p:titleStyle>
    <p:bodyStyle>
      <a:lvl1pPr marL="1606727" indent="-1606727" algn="l" defTabSz="4284604" rtl="0" eaLnBrk="1" latinLnBrk="0" hangingPunct="1">
        <a:spcBef>
          <a:spcPct val="20000"/>
        </a:spcBef>
        <a:buFont typeface="Arial" pitchFamily="34" charset="0"/>
        <a:buChar char="•"/>
        <a:defRPr sz="15000" kern="1200">
          <a:solidFill>
            <a:schemeClr val="tx1"/>
          </a:solidFill>
          <a:latin typeface="+mn-lt"/>
          <a:ea typeface="+mn-ea"/>
          <a:cs typeface="+mn-cs"/>
        </a:defRPr>
      </a:lvl1pPr>
      <a:lvl2pPr marL="3481241" indent="-1338939" algn="l" defTabSz="4284604" rtl="0" eaLnBrk="1" latinLnBrk="0" hangingPunct="1">
        <a:spcBef>
          <a:spcPct val="20000"/>
        </a:spcBef>
        <a:buFont typeface="Arial" pitchFamily="34" charset="0"/>
        <a:buChar char="–"/>
        <a:defRPr sz="13100" kern="1200">
          <a:solidFill>
            <a:schemeClr val="tx1"/>
          </a:solidFill>
          <a:latin typeface="+mn-lt"/>
          <a:ea typeface="+mn-ea"/>
          <a:cs typeface="+mn-cs"/>
        </a:defRPr>
      </a:lvl2pPr>
      <a:lvl3pPr marL="5355755" indent="-1071151" algn="l" defTabSz="4284604" rtl="0" eaLnBrk="1" latinLnBrk="0" hangingPunct="1">
        <a:spcBef>
          <a:spcPct val="20000"/>
        </a:spcBef>
        <a:buFont typeface="Arial" pitchFamily="34" charset="0"/>
        <a:buChar char="•"/>
        <a:defRPr sz="11200" kern="1200">
          <a:solidFill>
            <a:schemeClr val="tx1"/>
          </a:solidFill>
          <a:latin typeface="+mn-lt"/>
          <a:ea typeface="+mn-ea"/>
          <a:cs typeface="+mn-cs"/>
        </a:defRPr>
      </a:lvl3pPr>
      <a:lvl4pPr marL="7498057" indent="-1071151" algn="l" defTabSz="4284604" rtl="0" eaLnBrk="1" latinLnBrk="0" hangingPunct="1">
        <a:spcBef>
          <a:spcPct val="20000"/>
        </a:spcBef>
        <a:buFont typeface="Arial" pitchFamily="34" charset="0"/>
        <a:buChar char="–"/>
        <a:defRPr sz="9400" kern="1200">
          <a:solidFill>
            <a:schemeClr val="tx1"/>
          </a:solidFill>
          <a:latin typeface="+mn-lt"/>
          <a:ea typeface="+mn-ea"/>
          <a:cs typeface="+mn-cs"/>
        </a:defRPr>
      </a:lvl4pPr>
      <a:lvl5pPr marL="9640359" indent="-1071151" algn="l" defTabSz="4284604" rtl="0" eaLnBrk="1" latinLnBrk="0" hangingPunct="1">
        <a:spcBef>
          <a:spcPct val="20000"/>
        </a:spcBef>
        <a:buFont typeface="Arial" pitchFamily="34" charset="0"/>
        <a:buChar char="»"/>
        <a:defRPr sz="9400" kern="1200">
          <a:solidFill>
            <a:schemeClr val="tx1"/>
          </a:solidFill>
          <a:latin typeface="+mn-lt"/>
          <a:ea typeface="+mn-ea"/>
          <a:cs typeface="+mn-cs"/>
        </a:defRPr>
      </a:lvl5pPr>
      <a:lvl6pPr marL="11782661" indent="-1071151" algn="l" defTabSz="4284604" rtl="0" eaLnBrk="1" latinLnBrk="0" hangingPunct="1">
        <a:spcBef>
          <a:spcPct val="20000"/>
        </a:spcBef>
        <a:buFont typeface="Arial" pitchFamily="34" charset="0"/>
        <a:buChar char="•"/>
        <a:defRPr sz="9400" kern="1200">
          <a:solidFill>
            <a:schemeClr val="tx1"/>
          </a:solidFill>
          <a:latin typeface="+mn-lt"/>
          <a:ea typeface="+mn-ea"/>
          <a:cs typeface="+mn-cs"/>
        </a:defRPr>
      </a:lvl6pPr>
      <a:lvl7pPr marL="13924963" indent="-1071151" algn="l" defTabSz="4284604" rtl="0" eaLnBrk="1" latinLnBrk="0" hangingPunct="1">
        <a:spcBef>
          <a:spcPct val="20000"/>
        </a:spcBef>
        <a:buFont typeface="Arial" pitchFamily="34" charset="0"/>
        <a:buChar char="•"/>
        <a:defRPr sz="9400" kern="1200">
          <a:solidFill>
            <a:schemeClr val="tx1"/>
          </a:solidFill>
          <a:latin typeface="+mn-lt"/>
          <a:ea typeface="+mn-ea"/>
          <a:cs typeface="+mn-cs"/>
        </a:defRPr>
      </a:lvl7pPr>
      <a:lvl8pPr marL="16067265" indent="-1071151" algn="l" defTabSz="4284604" rtl="0" eaLnBrk="1" latinLnBrk="0" hangingPunct="1">
        <a:spcBef>
          <a:spcPct val="20000"/>
        </a:spcBef>
        <a:buFont typeface="Arial" pitchFamily="34" charset="0"/>
        <a:buChar char="•"/>
        <a:defRPr sz="9400" kern="1200">
          <a:solidFill>
            <a:schemeClr val="tx1"/>
          </a:solidFill>
          <a:latin typeface="+mn-lt"/>
          <a:ea typeface="+mn-ea"/>
          <a:cs typeface="+mn-cs"/>
        </a:defRPr>
      </a:lvl8pPr>
      <a:lvl9pPr marL="18209567" indent="-1071151" algn="l" defTabSz="4284604" rtl="0" eaLnBrk="1" latinLnBrk="0" hangingPunct="1">
        <a:spcBef>
          <a:spcPct val="20000"/>
        </a:spcBef>
        <a:buFont typeface="Arial" pitchFamily="34" charset="0"/>
        <a:buChar char="•"/>
        <a:defRPr sz="9400" kern="1200">
          <a:solidFill>
            <a:schemeClr val="tx1"/>
          </a:solidFill>
          <a:latin typeface="+mn-lt"/>
          <a:ea typeface="+mn-ea"/>
          <a:cs typeface="+mn-cs"/>
        </a:defRPr>
      </a:lvl9pPr>
    </p:bodyStyle>
    <p:otherStyle>
      <a:defPPr>
        <a:defRPr lang="en-US"/>
      </a:defPPr>
      <a:lvl1pPr marL="0" algn="l" defTabSz="4284604" rtl="0" eaLnBrk="1" latinLnBrk="0" hangingPunct="1">
        <a:defRPr sz="8400" kern="1200">
          <a:solidFill>
            <a:schemeClr val="tx1"/>
          </a:solidFill>
          <a:latin typeface="+mn-lt"/>
          <a:ea typeface="+mn-ea"/>
          <a:cs typeface="+mn-cs"/>
        </a:defRPr>
      </a:lvl1pPr>
      <a:lvl2pPr marL="2142302" algn="l" defTabSz="4284604" rtl="0" eaLnBrk="1" latinLnBrk="0" hangingPunct="1">
        <a:defRPr sz="8400" kern="1200">
          <a:solidFill>
            <a:schemeClr val="tx1"/>
          </a:solidFill>
          <a:latin typeface="+mn-lt"/>
          <a:ea typeface="+mn-ea"/>
          <a:cs typeface="+mn-cs"/>
        </a:defRPr>
      </a:lvl2pPr>
      <a:lvl3pPr marL="4284604" algn="l" defTabSz="4284604" rtl="0" eaLnBrk="1" latinLnBrk="0" hangingPunct="1">
        <a:defRPr sz="8400" kern="1200">
          <a:solidFill>
            <a:schemeClr val="tx1"/>
          </a:solidFill>
          <a:latin typeface="+mn-lt"/>
          <a:ea typeface="+mn-ea"/>
          <a:cs typeface="+mn-cs"/>
        </a:defRPr>
      </a:lvl3pPr>
      <a:lvl4pPr marL="6426906" algn="l" defTabSz="4284604" rtl="0" eaLnBrk="1" latinLnBrk="0" hangingPunct="1">
        <a:defRPr sz="8400" kern="1200">
          <a:solidFill>
            <a:schemeClr val="tx1"/>
          </a:solidFill>
          <a:latin typeface="+mn-lt"/>
          <a:ea typeface="+mn-ea"/>
          <a:cs typeface="+mn-cs"/>
        </a:defRPr>
      </a:lvl4pPr>
      <a:lvl5pPr marL="8569208" algn="l" defTabSz="4284604" rtl="0" eaLnBrk="1" latinLnBrk="0" hangingPunct="1">
        <a:defRPr sz="8400" kern="1200">
          <a:solidFill>
            <a:schemeClr val="tx1"/>
          </a:solidFill>
          <a:latin typeface="+mn-lt"/>
          <a:ea typeface="+mn-ea"/>
          <a:cs typeface="+mn-cs"/>
        </a:defRPr>
      </a:lvl5pPr>
      <a:lvl6pPr marL="10711510" algn="l" defTabSz="4284604" rtl="0" eaLnBrk="1" latinLnBrk="0" hangingPunct="1">
        <a:defRPr sz="8400" kern="1200">
          <a:solidFill>
            <a:schemeClr val="tx1"/>
          </a:solidFill>
          <a:latin typeface="+mn-lt"/>
          <a:ea typeface="+mn-ea"/>
          <a:cs typeface="+mn-cs"/>
        </a:defRPr>
      </a:lvl6pPr>
      <a:lvl7pPr marL="12853812" algn="l" defTabSz="4284604" rtl="0" eaLnBrk="1" latinLnBrk="0" hangingPunct="1">
        <a:defRPr sz="8400" kern="1200">
          <a:solidFill>
            <a:schemeClr val="tx1"/>
          </a:solidFill>
          <a:latin typeface="+mn-lt"/>
          <a:ea typeface="+mn-ea"/>
          <a:cs typeface="+mn-cs"/>
        </a:defRPr>
      </a:lvl7pPr>
      <a:lvl8pPr marL="14996114" algn="l" defTabSz="4284604" rtl="0" eaLnBrk="1" latinLnBrk="0" hangingPunct="1">
        <a:defRPr sz="8400" kern="1200">
          <a:solidFill>
            <a:schemeClr val="tx1"/>
          </a:solidFill>
          <a:latin typeface="+mn-lt"/>
          <a:ea typeface="+mn-ea"/>
          <a:cs typeface="+mn-cs"/>
        </a:defRPr>
      </a:lvl8pPr>
      <a:lvl9pPr marL="17138416" algn="l" defTabSz="4284604" rtl="0" eaLnBrk="1" latinLnBrk="0" hangingPunct="1">
        <a:defRPr sz="8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chart" Target="../charts/chart1.xml"/><Relationship Id="rId3" Type="http://schemas.microsoft.com/office/2007/relationships/hdphoto" Target="../media/hdphoto1.wdp"/><Relationship Id="rId7" Type="http://schemas.microsoft.com/office/2007/relationships/hdphoto" Target="../media/hdphoto3.wdp"/><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3.png"/><Relationship Id="rId5" Type="http://schemas.microsoft.com/office/2007/relationships/hdphoto" Target="../media/hdphoto2.wdp"/><Relationship Id="rId4" Type="http://schemas.openxmlformats.org/officeDocument/2006/relationships/image" Target="../media/image2.png"/><Relationship Id="rId9" Type="http://schemas.openxmlformats.org/officeDocument/2006/relationships/image" Target="../media/image4.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1912" y="81990"/>
            <a:ext cx="32004000" cy="472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r-Latn-RS" sz="6000" b="1" dirty="0">
              <a:solidFill>
                <a:schemeClr val="tx1">
                  <a:lumMod val="95000"/>
                  <a:lumOff val="5000"/>
                </a:schemeClr>
              </a:solidFill>
            </a:endParaRPr>
          </a:p>
          <a:p>
            <a:pPr algn="ctr"/>
            <a:r>
              <a:rPr lang="hr-HR" sz="6000" b="1" dirty="0">
                <a:solidFill>
                  <a:schemeClr val="tx1">
                    <a:lumMod val="95000"/>
                    <a:lumOff val="5000"/>
                  </a:schemeClr>
                </a:solidFill>
              </a:rPr>
              <a:t>COVID 19 pneumonija kod pacijenata sa CVID-om</a:t>
            </a:r>
            <a:r>
              <a:rPr lang="en-US" sz="6000" b="1" dirty="0">
                <a:solidFill>
                  <a:schemeClr val="tx1">
                    <a:lumMod val="95000"/>
                    <a:lumOff val="5000"/>
                  </a:schemeClr>
                </a:solidFill>
              </a:rPr>
              <a:t> </a:t>
            </a:r>
            <a:endParaRPr lang="sr-Latn-RS" sz="6000" b="1" dirty="0">
              <a:solidFill>
                <a:schemeClr val="tx1">
                  <a:lumMod val="95000"/>
                  <a:lumOff val="5000"/>
                </a:schemeClr>
              </a:solidFill>
            </a:endParaRPr>
          </a:p>
          <a:p>
            <a:pPr algn="ctr"/>
            <a:r>
              <a:rPr lang="sr-Latn-RS" sz="6000" dirty="0">
                <a:solidFill>
                  <a:schemeClr val="tx1">
                    <a:lumMod val="95000"/>
                    <a:lumOff val="5000"/>
                  </a:schemeClr>
                </a:solidFill>
              </a:rPr>
              <a:t>T. Popović</a:t>
            </a:r>
            <a:r>
              <a:rPr lang="sr-Latn-RS" sz="6000" baseline="30000" dirty="0">
                <a:solidFill>
                  <a:schemeClr val="tx1">
                    <a:lumMod val="95000"/>
                    <a:lumOff val="5000"/>
                  </a:schemeClr>
                </a:solidFill>
              </a:rPr>
              <a:t>1</a:t>
            </a:r>
            <a:endParaRPr lang="en-US" sz="6000" dirty="0">
              <a:solidFill>
                <a:schemeClr val="tx1">
                  <a:lumMod val="95000"/>
                  <a:lumOff val="5000"/>
                </a:schemeClr>
              </a:solidFill>
            </a:endParaRPr>
          </a:p>
          <a:p>
            <a:pPr algn="ctr"/>
            <a:r>
              <a:rPr lang="sr-Latn-RS" sz="6000" b="1" dirty="0">
                <a:solidFill>
                  <a:schemeClr val="tx1">
                    <a:lumMod val="95000"/>
                    <a:lumOff val="5000"/>
                  </a:schemeClr>
                </a:solidFill>
                <a:effectLst>
                  <a:outerShdw blurRad="38100" dist="38100" dir="2700000" algn="tl">
                    <a:srgbClr val="000000">
                      <a:alpha val="43137"/>
                    </a:srgbClr>
                  </a:outerShdw>
                </a:effectLst>
              </a:rPr>
              <a:t>SKB Mostar</a:t>
            </a:r>
          </a:p>
        </p:txBody>
      </p:sp>
      <p:pic>
        <p:nvPicPr>
          <p:cNvPr id="8" name="Picture 7"/>
          <p:cNvPicPr>
            <a:picLocks noChangeAspect="1"/>
          </p:cNvPicPr>
          <p:nvPr/>
        </p:nvPicPr>
        <p:blipFill>
          <a:blip r:embed="rId2">
            <a:extLst>
              <a:ext uri="{BEBA8EAE-BF5A-486C-A8C5-ECC9F3942E4B}">
                <a14:imgProps xmlns:a14="http://schemas.microsoft.com/office/drawing/2010/main">
                  <a14:imgLayer r:embed="rId3">
                    <a14:imgEffect>
                      <a14:brightnessContrast bright="-2000" contrast="-54000"/>
                    </a14:imgEffect>
                  </a14:imgLayer>
                </a14:imgProps>
              </a:ext>
              <a:ext uri="{28A0092B-C50C-407E-A947-70E740481C1C}">
                <a14:useLocalDpi xmlns:a14="http://schemas.microsoft.com/office/drawing/2010/main" val="0"/>
              </a:ext>
            </a:extLst>
          </a:blip>
          <a:stretch>
            <a:fillRect/>
          </a:stretch>
        </p:blipFill>
        <p:spPr>
          <a:xfrm>
            <a:off x="-1" y="81990"/>
            <a:ext cx="6400801" cy="3499410"/>
          </a:xfrm>
          <a:prstGeom prst="rect">
            <a:avLst/>
          </a:prstGeom>
        </p:spPr>
      </p:pic>
      <p:pic>
        <p:nvPicPr>
          <p:cNvPr id="9" name="Picture 8"/>
          <p:cNvPicPr>
            <a:picLocks noChangeAspect="1"/>
          </p:cNvPicPr>
          <p:nvPr/>
        </p:nvPicPr>
        <p:blipFill>
          <a:blip r:embed="rId4">
            <a:extLst>
              <a:ext uri="{BEBA8EAE-BF5A-486C-A8C5-ECC9F3942E4B}">
                <a14:imgProps xmlns:a14="http://schemas.microsoft.com/office/drawing/2010/main">
                  <a14:imgLayer r:embed="rId5">
                    <a14:imgEffect>
                      <a14:brightnessContrast bright="-12000" contrast="-9000"/>
                    </a14:imgEffect>
                  </a14:imgLayer>
                </a14:imgProps>
              </a:ext>
              <a:ext uri="{28A0092B-C50C-407E-A947-70E740481C1C}">
                <a14:useLocalDpi xmlns:a14="http://schemas.microsoft.com/office/drawing/2010/main" val="0"/>
              </a:ext>
            </a:extLst>
          </a:blip>
          <a:stretch>
            <a:fillRect/>
          </a:stretch>
        </p:blipFill>
        <p:spPr>
          <a:xfrm>
            <a:off x="25679400" y="109271"/>
            <a:ext cx="6262688" cy="3548329"/>
          </a:xfrm>
          <a:prstGeom prst="rect">
            <a:avLst/>
          </a:prstGeom>
        </p:spPr>
      </p:pic>
      <p:cxnSp>
        <p:nvCxnSpPr>
          <p:cNvPr id="11" name="Straight Connector 10"/>
          <p:cNvCxnSpPr>
            <a:cxnSpLocks/>
          </p:cNvCxnSpPr>
          <p:nvPr/>
        </p:nvCxnSpPr>
        <p:spPr>
          <a:xfrm flipH="1">
            <a:off x="15773400" y="6629400"/>
            <a:ext cx="121445" cy="33909000"/>
          </a:xfrm>
          <a:prstGeom prst="line">
            <a:avLst/>
          </a:prstGeom>
        </p:spPr>
        <p:style>
          <a:lnRef idx="3">
            <a:schemeClr val="accent6"/>
          </a:lnRef>
          <a:fillRef idx="0">
            <a:schemeClr val="accent6"/>
          </a:fillRef>
          <a:effectRef idx="2">
            <a:schemeClr val="accent6"/>
          </a:effectRef>
          <a:fontRef idx="minor">
            <a:schemeClr val="tx1"/>
          </a:fontRef>
        </p:style>
      </p:cxnSp>
      <p:pic>
        <p:nvPicPr>
          <p:cNvPr id="15" name="Picture 14"/>
          <p:cNvPicPr>
            <a:picLocks noChangeAspect="1"/>
          </p:cNvPicPr>
          <p:nvPr/>
        </p:nvPicPr>
        <p:blipFill>
          <a:blip r:embed="rId6">
            <a:extLst>
              <a:ext uri="{BEBA8EAE-BF5A-486C-A8C5-ECC9F3942E4B}">
                <a14:imgProps xmlns:a14="http://schemas.microsoft.com/office/drawing/2010/main">
                  <a14:imgLayer r:embed="rId7">
                    <a14:imgEffect>
                      <a14:brightnessContrast contrast="-65000"/>
                    </a14:imgEffect>
                  </a14:imgLayer>
                </a14:imgProps>
              </a:ext>
              <a:ext uri="{28A0092B-C50C-407E-A947-70E740481C1C}">
                <a14:useLocalDpi xmlns:a14="http://schemas.microsoft.com/office/drawing/2010/main" val="0"/>
              </a:ext>
            </a:extLst>
          </a:blip>
          <a:stretch>
            <a:fillRect/>
          </a:stretch>
        </p:blipFill>
        <p:spPr>
          <a:xfrm>
            <a:off x="20116800" y="40900350"/>
            <a:ext cx="2705100" cy="2076450"/>
          </a:xfrm>
          <a:prstGeom prst="rect">
            <a:avLst/>
          </a:prstGeom>
        </p:spPr>
      </p:pic>
      <p:sp>
        <p:nvSpPr>
          <p:cNvPr id="2" name="Rectangle 1"/>
          <p:cNvSpPr/>
          <p:nvPr/>
        </p:nvSpPr>
        <p:spPr>
          <a:xfrm>
            <a:off x="914400" y="5191631"/>
            <a:ext cx="13792200" cy="5986895"/>
          </a:xfrm>
          <a:prstGeom prst="rect">
            <a:avLst/>
          </a:prstGeom>
        </p:spPr>
        <p:txBody>
          <a:bodyPr wrap="square">
            <a:spAutoFit/>
          </a:bodyPr>
          <a:lstStyle/>
          <a:p>
            <a:pPr marR="360045" algn="just">
              <a:lnSpc>
                <a:spcPct val="200000"/>
              </a:lnSpc>
            </a:pPr>
            <a:r>
              <a:rPr lang="en-US" sz="3600" b="1" kern="0" dirty="0">
                <a:latin typeface="Times New Roman"/>
                <a:ea typeface="Calibri"/>
                <a:cs typeface="Times New Roman"/>
              </a:rPr>
              <a:t>                                            </a:t>
            </a:r>
            <a:r>
              <a:rPr lang="sr-Latn-RS" sz="3600" b="1" kern="0" dirty="0">
                <a:ea typeface="Calibri"/>
                <a:cs typeface="Times New Roman"/>
              </a:rPr>
              <a:t>Uvod </a:t>
            </a:r>
            <a:endParaRPr lang="en-US" sz="3600" kern="100" dirty="0">
              <a:ea typeface="Calibri"/>
              <a:cs typeface="Times New Roman"/>
            </a:endParaRPr>
          </a:p>
          <a:p>
            <a:pPr marR="360045" algn="just">
              <a:lnSpc>
                <a:spcPct val="200000"/>
              </a:lnSpc>
            </a:pPr>
            <a:r>
              <a:rPr lang="sr-Latn-RS" sz="3200" kern="0">
                <a:ea typeface="Calibri"/>
                <a:cs typeface="Times New Roman"/>
              </a:rPr>
              <a:t>Obična </a:t>
            </a:r>
            <a:r>
              <a:rPr lang="sr-Latn-RS" sz="3200" kern="0" dirty="0">
                <a:ea typeface="Calibri"/>
                <a:cs typeface="Times New Roman"/>
              </a:rPr>
              <a:t>varijabilna imunodeficijencija (CVID) je klinički sindrom karakteriziran značajnim manjskom protutujela svih klasa. CVID obuhvaća najveću skupinu simptomatskih primarnih imunodeficijencija, s procjenjenom incidencijom između 1:10000 i 1:50000. Postoje regionalne razlike u incidenciji, pri čemu je CVID rijetka dijagnoza među Azijatima i afroamerikancima. </a:t>
            </a:r>
            <a:endParaRPr lang="en-US" sz="3200" kern="100" dirty="0">
              <a:ea typeface="Calibri"/>
              <a:cs typeface="Times New Roman"/>
            </a:endParaRPr>
          </a:p>
        </p:txBody>
      </p:sp>
      <p:sp>
        <p:nvSpPr>
          <p:cNvPr id="4" name="Rectangle 3"/>
          <p:cNvSpPr/>
          <p:nvPr/>
        </p:nvSpPr>
        <p:spPr>
          <a:xfrm>
            <a:off x="533400" y="20878800"/>
            <a:ext cx="14706600" cy="11773095"/>
          </a:xfrm>
          <a:prstGeom prst="rect">
            <a:avLst/>
          </a:prstGeom>
        </p:spPr>
        <p:txBody>
          <a:bodyPr wrap="square">
            <a:spAutoFit/>
          </a:bodyPr>
          <a:lstStyle/>
          <a:p>
            <a:r>
              <a:rPr lang="hr-HR" sz="3200" b="1" dirty="0">
                <a:cs typeface="Calibri" pitchFamily="34" charset="0"/>
              </a:rPr>
              <a:t>                                                 Povijest slučaja</a:t>
            </a:r>
            <a:endParaRPr lang="sr-Latn-RS" sz="3600" b="1" dirty="0">
              <a:cs typeface="Calibri" pitchFamily="34" charset="0"/>
            </a:endParaRPr>
          </a:p>
          <a:p>
            <a:endParaRPr lang="en-US" sz="3200" b="1" dirty="0">
              <a:cs typeface="Calibri" pitchFamily="34" charset="0"/>
            </a:endParaRPr>
          </a:p>
          <a:p>
            <a:pPr>
              <a:lnSpc>
                <a:spcPct val="200000"/>
              </a:lnSpc>
            </a:pPr>
            <a:r>
              <a:rPr lang="hr-HR" sz="3200" dirty="0">
                <a:cs typeface="Calibri" pitchFamily="34" charset="0"/>
              </a:rPr>
              <a:t>Tridesetšestogodišnji muškarac je primljen u Centar Urgentne Medicine i žali se na povećanu temperaturu, kašalj i dispneju primljen je u veljači 2023. godine u SKB Mostar, Bosna i Hercegovina. </a:t>
            </a:r>
          </a:p>
          <a:p>
            <a:pPr>
              <a:lnSpc>
                <a:spcPct val="200000"/>
              </a:lnSpc>
            </a:pPr>
            <a:r>
              <a:rPr lang="hr-HR" sz="3200" dirty="0">
                <a:cs typeface="Calibri" pitchFamily="34" charset="0"/>
              </a:rPr>
              <a:t>Simptomi su počeli 6 dana ranije i postupno su se pogoršavali. Najvažnija točka u povijesti bolesti bila je dijagnoza CVID-a koji je dijagnosticiran prije 25 godina, te je liječen jednom mjesečno intravenskim imunoglobulinom (IVIG). U povijesti bolesti zabilježeni su u adolescentskoj dobi česti tonzilofaringitisi, pacijent je s 14 godina apendektomiran. u trenutku prijema njegovi vitalni parametri bili su sljedeći </a:t>
            </a:r>
          </a:p>
          <a:p>
            <a:pPr marL="457200" indent="-457200">
              <a:lnSpc>
                <a:spcPct val="200000"/>
              </a:lnSpc>
              <a:buFont typeface="Arial" panose="020B0604020202020204" pitchFamily="34" charset="0"/>
              <a:buChar char="•"/>
            </a:pPr>
            <a:r>
              <a:rPr lang="hr-HR" sz="3200" dirty="0">
                <a:cs typeface="Calibri" pitchFamily="34" charset="0"/>
              </a:rPr>
              <a:t>RR 32/min , Puls 124/min, TA 110/85, TT 37.6, SpO2 87%</a:t>
            </a:r>
            <a:r>
              <a:rPr lang="vi-VN" sz="3200" dirty="0">
                <a:cs typeface="Calibri" pitchFamily="34" charset="0"/>
              </a:rPr>
              <a:t> </a:t>
            </a:r>
            <a:endParaRPr lang="hr-HR" sz="3200" dirty="0">
              <a:cs typeface="Calibri" pitchFamily="34" charset="0"/>
            </a:endParaRPr>
          </a:p>
          <a:p>
            <a:pPr marL="457200" indent="-457200">
              <a:lnSpc>
                <a:spcPct val="200000"/>
              </a:lnSpc>
              <a:buFont typeface="Arial" panose="020B0604020202020204" pitchFamily="34" charset="0"/>
              <a:buChar char="•"/>
            </a:pPr>
            <a:endParaRPr lang="hr-HR" sz="3200" dirty="0">
              <a:cs typeface="Calibri" pitchFamily="34" charset="0"/>
            </a:endParaRPr>
          </a:p>
          <a:p>
            <a:pPr marL="457200" indent="-457200">
              <a:lnSpc>
                <a:spcPct val="200000"/>
              </a:lnSpc>
              <a:buFont typeface="Arial" panose="020B0604020202020204" pitchFamily="34" charset="0"/>
              <a:buChar char="•"/>
            </a:pPr>
            <a:r>
              <a:rPr lang="hr-HR" sz="3200" dirty="0">
                <a:cs typeface="Calibri" pitchFamily="34" charset="0"/>
              </a:rPr>
              <a:t>Pregled se sastojao od Anamneze, statusa, RTG obrade te Labaratorijske obrade </a:t>
            </a:r>
            <a:endParaRPr lang="en-US" sz="3200" dirty="0">
              <a:cs typeface="Calibri" pitchFamily="34" charset="0"/>
            </a:endParaRPr>
          </a:p>
        </p:txBody>
      </p:sp>
      <p:sp>
        <p:nvSpPr>
          <p:cNvPr id="6" name="Rectangle 5"/>
          <p:cNvSpPr/>
          <p:nvPr/>
        </p:nvSpPr>
        <p:spPr>
          <a:xfrm>
            <a:off x="419100" y="40538400"/>
            <a:ext cx="13792200" cy="1924245"/>
          </a:xfrm>
          <a:prstGeom prst="rect">
            <a:avLst/>
          </a:prstGeom>
        </p:spPr>
        <p:txBody>
          <a:bodyPr wrap="square">
            <a:spAutoFit/>
          </a:bodyPr>
          <a:lstStyle/>
          <a:p>
            <a:pPr marR="360045">
              <a:lnSpc>
                <a:spcPct val="200000"/>
              </a:lnSpc>
              <a:spcAft>
                <a:spcPts val="800"/>
              </a:spcAft>
            </a:pPr>
            <a:r>
              <a:rPr lang="sr-Latn-RS" sz="3200" b="1" kern="0" dirty="0">
                <a:ea typeface="Calibri"/>
                <a:cs typeface="Times New Roman"/>
              </a:rPr>
              <a:t>Slika 1.</a:t>
            </a:r>
            <a:r>
              <a:rPr lang="sr-Latn-RS" sz="3200" kern="0" dirty="0">
                <a:ea typeface="Calibri"/>
                <a:cs typeface="Times New Roman"/>
              </a:rPr>
              <a:t> RTG p/c u AP profilu vidljiva je obostrana upala pluća po tipu infiltrata mliječnog stakla što ogovara infekciji COVID-19. </a:t>
            </a:r>
            <a:endParaRPr lang="en-US" sz="2800" kern="100" dirty="0">
              <a:ea typeface="Calibri"/>
              <a:cs typeface="Times New Roman"/>
            </a:endParaRPr>
          </a:p>
        </p:txBody>
      </p:sp>
      <p:sp>
        <p:nvSpPr>
          <p:cNvPr id="17" name="Rectangle 16"/>
          <p:cNvSpPr/>
          <p:nvPr/>
        </p:nvSpPr>
        <p:spPr>
          <a:xfrm>
            <a:off x="17145000" y="6172200"/>
            <a:ext cx="11353800" cy="2153218"/>
          </a:xfrm>
          <a:prstGeom prst="rect">
            <a:avLst/>
          </a:prstGeom>
        </p:spPr>
        <p:txBody>
          <a:bodyPr wrap="square">
            <a:spAutoFit/>
          </a:bodyPr>
          <a:lstStyle/>
          <a:p>
            <a:pPr algn="ctr">
              <a:lnSpc>
                <a:spcPct val="200000"/>
              </a:lnSpc>
            </a:pPr>
            <a:r>
              <a:rPr lang="hr-HR" sz="3600" b="1" dirty="0">
                <a:latin typeface="Calibri" pitchFamily="34" charset="0"/>
                <a:cs typeface="Calibri" pitchFamily="34" charset="0"/>
              </a:rPr>
              <a:t>Izdvojeni Labaratorijski parametri  pri prijemu i otpustu </a:t>
            </a:r>
            <a:endParaRPr lang="hr-HR" sz="3200" b="1" dirty="0">
              <a:latin typeface="Calibri" pitchFamily="34" charset="0"/>
              <a:cs typeface="Calibri" pitchFamily="34" charset="0"/>
            </a:endParaRPr>
          </a:p>
          <a:p>
            <a:pPr algn="ctr">
              <a:lnSpc>
                <a:spcPct val="200000"/>
              </a:lnSpc>
            </a:pPr>
            <a:endParaRPr lang="hr-HR" sz="3600" b="1" dirty="0">
              <a:latin typeface="Calibri" pitchFamily="34" charset="0"/>
              <a:cs typeface="Calibri" pitchFamily="34" charset="0"/>
            </a:endParaRPr>
          </a:p>
        </p:txBody>
      </p:sp>
      <p:sp>
        <p:nvSpPr>
          <p:cNvPr id="18" name="Rectangle 17"/>
          <p:cNvSpPr/>
          <p:nvPr/>
        </p:nvSpPr>
        <p:spPr>
          <a:xfrm>
            <a:off x="16611600" y="16614025"/>
            <a:ext cx="14782800" cy="12881090"/>
          </a:xfrm>
          <a:prstGeom prst="rect">
            <a:avLst/>
          </a:prstGeom>
        </p:spPr>
        <p:txBody>
          <a:bodyPr wrap="square">
            <a:spAutoFit/>
          </a:bodyPr>
          <a:lstStyle/>
          <a:p>
            <a:pPr algn="ctr">
              <a:lnSpc>
                <a:spcPct val="200000"/>
              </a:lnSpc>
            </a:pPr>
            <a:r>
              <a:rPr lang="hr-HR" sz="3600" b="1" dirty="0">
                <a:latin typeface="Calibri" pitchFamily="34" charset="0"/>
                <a:cs typeface="Calibri" pitchFamily="34" charset="0"/>
              </a:rPr>
              <a:t>Liječenje</a:t>
            </a:r>
            <a:endParaRPr lang="vi-VN" sz="3600" b="1" dirty="0">
              <a:latin typeface="Calibri" pitchFamily="34" charset="0"/>
              <a:cs typeface="Calibri" pitchFamily="34" charset="0"/>
            </a:endParaRPr>
          </a:p>
          <a:p>
            <a:pPr>
              <a:lnSpc>
                <a:spcPct val="200000"/>
              </a:lnSpc>
            </a:pPr>
            <a:r>
              <a:rPr lang="hr-HR" sz="3200" dirty="0">
                <a:latin typeface="Calibri" pitchFamily="34" charset="0"/>
                <a:cs typeface="Calibri" pitchFamily="34" charset="0"/>
              </a:rPr>
              <a:t>Pacijent je liječen: infuzionim rastvorima, remdesivir, deksametazon, vorikonazol, injektabilni ganciklovir, te oksigenoterapija</a:t>
            </a:r>
          </a:p>
          <a:p>
            <a:pPr algn="ctr">
              <a:lnSpc>
                <a:spcPct val="200000"/>
              </a:lnSpc>
            </a:pPr>
            <a:r>
              <a:rPr lang="hr-HR" sz="3200" b="1" dirty="0">
                <a:latin typeface="Calibri" pitchFamily="34" charset="0"/>
                <a:cs typeface="Calibri" pitchFamily="34" charset="0"/>
              </a:rPr>
              <a:t>Rasprava</a:t>
            </a:r>
          </a:p>
          <a:p>
            <a:pPr>
              <a:lnSpc>
                <a:spcPct val="200000"/>
              </a:lnSpc>
            </a:pPr>
            <a:r>
              <a:rPr lang="hr-HR" sz="3200" dirty="0">
                <a:latin typeface="Calibri" pitchFamily="34" charset="0"/>
                <a:cs typeface="Calibri" pitchFamily="34" charset="0"/>
              </a:rPr>
              <a:t>U Bolesnika s CVID-om je obično oslabljen humoralni imunitet što ih čini vulnerabilnim za na bakterijske infekcije, te puno manje osjetljivim na virusne i parazirarne infekcije. Ovaj prikaz slučaja prezentira atipičnu, jasnu virusnu intersticijalnu upalu pluća što je iznimno rijedak slučaj kod pacijenata s CVID-om. U terapiju smo preventivno uveli antibakterijske lijekove </a:t>
            </a:r>
          </a:p>
          <a:p>
            <a:pPr algn="ctr">
              <a:lnSpc>
                <a:spcPct val="200000"/>
              </a:lnSpc>
            </a:pPr>
            <a:r>
              <a:rPr lang="hr-HR" sz="3200" b="1" dirty="0">
                <a:latin typeface="Calibri" pitchFamily="34" charset="0"/>
                <a:cs typeface="Calibri" pitchFamily="34" charset="0"/>
              </a:rPr>
              <a:t>Zaključak</a:t>
            </a:r>
          </a:p>
          <a:p>
            <a:pPr>
              <a:lnSpc>
                <a:spcPct val="200000"/>
              </a:lnSpc>
            </a:pPr>
            <a:r>
              <a:rPr lang="hr-HR" sz="3200" dirty="0">
                <a:latin typeface="Calibri" pitchFamily="34" charset="0"/>
                <a:cs typeface="Calibri" pitchFamily="34" charset="0"/>
              </a:rPr>
              <a:t>Tijekom COVID-19 infekcije, posebnu pažnju treba posvetiti imunokompromitiranim pacijentima, koje treba liječiti multidisciplinarno i uvijek imati u primisli oportunističke infekcije kod imunokompromitiranih te ih na vijeme prevenirat.</a:t>
            </a:r>
            <a:endParaRPr lang="vi-VN" sz="3200" dirty="0">
              <a:latin typeface="Calibri" pitchFamily="34" charset="0"/>
              <a:cs typeface="Calibri" pitchFamily="34" charset="0"/>
            </a:endParaRPr>
          </a:p>
        </p:txBody>
      </p:sp>
      <p:sp>
        <p:nvSpPr>
          <p:cNvPr id="19" name="Rectangle 18"/>
          <p:cNvSpPr/>
          <p:nvPr/>
        </p:nvSpPr>
        <p:spPr>
          <a:xfrm>
            <a:off x="16109156" y="30259540"/>
            <a:ext cx="15711488" cy="10912346"/>
          </a:xfrm>
          <a:prstGeom prst="rect">
            <a:avLst/>
          </a:prstGeom>
        </p:spPr>
        <p:txBody>
          <a:bodyPr wrap="square">
            <a:spAutoFit/>
          </a:bodyPr>
          <a:lstStyle/>
          <a:p>
            <a:pPr marL="0" marR="360045" algn="just">
              <a:lnSpc>
                <a:spcPct val="200000"/>
              </a:lnSpc>
              <a:spcBef>
                <a:spcPts val="0"/>
              </a:spcBef>
              <a:spcAft>
                <a:spcPts val="800"/>
              </a:spcAft>
            </a:pPr>
            <a:r>
              <a:rPr lang="sr-Latn-RS" sz="3200" kern="0" dirty="0">
                <a:effectLst/>
                <a:ea typeface="Calibri" panose="020F0502020204030204" pitchFamily="34" charset="0"/>
                <a:cs typeface="Times New Roman" panose="02020603050405020304" pitchFamily="18" charset="0"/>
              </a:rPr>
              <a:t>Literatura</a:t>
            </a:r>
            <a:endParaRPr lang="sr-Latn-RS" sz="3200" kern="100" dirty="0">
              <a:effectLst/>
              <a:ea typeface="Calibri" panose="020F0502020204030204" pitchFamily="34" charset="0"/>
              <a:cs typeface="Times New Roman" panose="02020603050405020304" pitchFamily="18" charset="0"/>
            </a:endParaRPr>
          </a:p>
          <a:p>
            <a:pPr>
              <a:lnSpc>
                <a:spcPct val="107000"/>
              </a:lnSpc>
              <a:spcAft>
                <a:spcPts val="800"/>
              </a:spcAft>
            </a:pPr>
            <a:r>
              <a:rPr lang="hr-HR" sz="18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nSpc>
                <a:spcPct val="200000"/>
              </a:lnSpc>
              <a:buFont typeface="+mj-lt"/>
              <a:buAutoNum type="arabicPeriod"/>
            </a:pPr>
            <a:r>
              <a:rPr lang="hr-HR" sz="1800" dirty="0">
                <a:effectLst/>
                <a:highlight>
                  <a:srgbClr val="C0C0C0"/>
                </a:highlight>
                <a:latin typeface="Times New Roman" panose="02020603050405020304" pitchFamily="18" charset="0"/>
                <a:ea typeface="Calibri" panose="020F0502020204030204" pitchFamily="34" charset="0"/>
                <a:cs typeface="Times New Roman" panose="02020603050405020304" pitchFamily="18" charset="0"/>
              </a:rPr>
              <a:t> Bonilla FA,Geha RS. Common variable immunodeficiency. Pediat Res 2009; 65: 13R–9R.</a:t>
            </a:r>
          </a:p>
          <a:p>
            <a:pPr marL="342900" lvl="0" indent="-342900">
              <a:lnSpc>
                <a:spcPct val="200000"/>
              </a:lnSpc>
              <a:buFont typeface="+mj-lt"/>
              <a:buAutoNum type="arabicPeriod"/>
            </a:pPr>
            <a:r>
              <a:rPr lang="hr-HR" sz="1800" dirty="0">
                <a:effectLst/>
                <a:highlight>
                  <a:srgbClr val="C0C0C0"/>
                </a:highlight>
                <a:latin typeface="Times New Roman" panose="02020603050405020304" pitchFamily="18" charset="0"/>
                <a:ea typeface="Calibri" panose="020F0502020204030204" pitchFamily="34" charset="0"/>
                <a:cs typeface="Times New Roman" panose="02020603050405020304" pitchFamily="18" charset="0"/>
              </a:rPr>
              <a:t>Fried AJ, Bonilla FA. Pathogenesis, diagnosis, and management of primary antibody deficiencies and infections. Clin Microbiol Rev 2009; 22: 396–414.</a:t>
            </a:r>
          </a:p>
          <a:p>
            <a:pPr marL="342900" lvl="0" indent="-342900">
              <a:lnSpc>
                <a:spcPct val="200000"/>
              </a:lnSpc>
              <a:buFont typeface="+mj-lt"/>
              <a:buAutoNum type="arabicPeriod"/>
            </a:pPr>
            <a:r>
              <a:rPr lang="hr-HR" sz="1800" dirty="0">
                <a:effectLst/>
                <a:highlight>
                  <a:srgbClr val="C0C0C0"/>
                </a:highlight>
                <a:latin typeface="Times New Roman" panose="02020603050405020304" pitchFamily="18" charset="0"/>
                <a:ea typeface="Calibri" panose="020F0502020204030204" pitchFamily="34" charset="0"/>
                <a:cs typeface="Times New Roman" panose="02020603050405020304" pitchFamily="18" charset="0"/>
              </a:rPr>
              <a:t>Conley ME: Diagnostic guidelines - An International Consensus document. Clin Immunol. 1999, 93: 189-1006/clim.1999.</a:t>
            </a:r>
          </a:p>
          <a:p>
            <a:pPr marL="342900" lvl="0" indent="-342900">
              <a:lnSpc>
                <a:spcPct val="200000"/>
              </a:lnSpc>
              <a:buFont typeface="+mj-lt"/>
              <a:buAutoNum type="arabicPeriod"/>
            </a:pPr>
            <a:r>
              <a:rPr lang="hr-HR" sz="1800" dirty="0">
                <a:effectLst/>
                <a:highlight>
                  <a:srgbClr val="C0C0C0"/>
                </a:highlight>
                <a:latin typeface="Times New Roman" panose="02020603050405020304" pitchFamily="18" charset="0"/>
                <a:ea typeface="Calibri" panose="020F0502020204030204" pitchFamily="34" charset="0"/>
                <a:cs typeface="Times New Roman" panose="02020603050405020304" pitchFamily="18" charset="0"/>
              </a:rPr>
              <a:t>Bonilla FA, Bernstein IL, Khan DA, Ballas ZK, Chinen J, Frank MM, et.al, American Academy of Allergy, Asthma and Immunology, American College of Allergy, Asthma and Immunology, Joint Council of Allergy, Asthma and Immunology: Practice parameter for the diagnosis and management of primary immunodeficiency. Ann Allergy Asthma Immunol. 2005,S1-63.</a:t>
            </a:r>
          </a:p>
          <a:p>
            <a:pPr marL="342900" lvl="0" indent="-342900">
              <a:lnSpc>
                <a:spcPct val="200000"/>
              </a:lnSpc>
              <a:buFont typeface="+mj-lt"/>
              <a:buAutoNum type="arabicPeriod"/>
            </a:pPr>
            <a:r>
              <a:rPr lang="hr-HR" sz="1800" dirty="0">
                <a:effectLst/>
                <a:highlight>
                  <a:srgbClr val="C0C0C0"/>
                </a:highlight>
                <a:latin typeface="Times New Roman" panose="02020603050405020304" pitchFamily="18" charset="0"/>
                <a:ea typeface="Calibri" panose="020F0502020204030204" pitchFamily="34" charset="0"/>
                <a:cs typeface="Times New Roman" panose="02020603050405020304" pitchFamily="18" charset="0"/>
              </a:rPr>
              <a:t>Cunningham-Rundles C, Bodian C: Common variable immunodeficiency: clinical and immunological features of 248 patients. Clin Immunol. 1999, 92: 34-48.1999.</a:t>
            </a:r>
          </a:p>
          <a:p>
            <a:pPr marL="342900" lvl="0" indent="-342900">
              <a:lnSpc>
                <a:spcPct val="200000"/>
              </a:lnSpc>
              <a:buFont typeface="+mj-lt"/>
              <a:buAutoNum type="arabicPeriod"/>
            </a:pPr>
            <a:r>
              <a:rPr lang="hr-HR" sz="1800" dirty="0">
                <a:effectLst/>
                <a:highlight>
                  <a:srgbClr val="C0C0C0"/>
                </a:highlight>
                <a:latin typeface="Times New Roman" panose="02020603050405020304" pitchFamily="18" charset="0"/>
                <a:ea typeface="Calibri" panose="020F0502020204030204" pitchFamily="34" charset="0"/>
                <a:cs typeface="Times New Roman" panose="02020603050405020304" pitchFamily="18" charset="0"/>
              </a:rPr>
              <a:t>Oksenhendler E, Gérard L, Fieschi C, Malphettes M, Mouillot G, Jaussaud R, et.al. DEFI Study Group: Infections in 252 patients with common variable immunodeficiency. Clin Infect Dis. 2008, 46:</a:t>
            </a:r>
          </a:p>
          <a:p>
            <a:pPr marL="342900" lvl="0" indent="-342900">
              <a:lnSpc>
                <a:spcPct val="200000"/>
              </a:lnSpc>
              <a:buFont typeface="+mj-lt"/>
              <a:buAutoNum type="arabicPeriod"/>
            </a:pPr>
            <a:r>
              <a:rPr lang="hr-HR" sz="1800" dirty="0">
                <a:effectLst/>
                <a:highlight>
                  <a:srgbClr val="C0C0C0"/>
                </a:highlight>
                <a:latin typeface="Times New Roman" panose="02020603050405020304" pitchFamily="18" charset="0"/>
                <a:ea typeface="Calibri" panose="020F0502020204030204" pitchFamily="34" charset="0"/>
                <a:cs typeface="Times New Roman" panose="02020603050405020304" pitchFamily="18" charset="0"/>
              </a:rPr>
              <a:t>Ahmed S, Karim MM, Ross AG, Hossain MS, Clemens JD, Sumiya MK, et.al.. A five-day course of ivermectin for the treatment of COVID-19 may reduce the duration of illness. Int J Infect Dis. 2021 Feb;103:214-216. 2020 Dec 2.</a:t>
            </a:r>
          </a:p>
          <a:p>
            <a:pPr marL="342900" lvl="0" indent="-342900">
              <a:lnSpc>
                <a:spcPct val="200000"/>
              </a:lnSpc>
              <a:buFont typeface="+mj-lt"/>
              <a:buAutoNum type="arabicPeriod"/>
            </a:pPr>
            <a:r>
              <a:rPr lang="hr-HR" sz="1800" dirty="0">
                <a:effectLst/>
                <a:highlight>
                  <a:srgbClr val="C0C0C0"/>
                </a:highlight>
                <a:latin typeface="Times New Roman" panose="02020603050405020304" pitchFamily="18" charset="0"/>
                <a:ea typeface="Calibri" panose="020F0502020204030204" pitchFamily="34" charset="0"/>
                <a:cs typeface="Times New Roman" panose="02020603050405020304" pitchFamily="18" charset="0"/>
              </a:rPr>
              <a:t>Babaha F, Rezaei N. Primary Immunodeficiency Diseases in COVID-19 Pandemic: A Predisposing or Protective Factor? Am J Med Sci. 2020 Dec;360(6):740-741. </a:t>
            </a:r>
          </a:p>
          <a:p>
            <a:pPr marL="342900" lvl="0" indent="-342900">
              <a:lnSpc>
                <a:spcPct val="200000"/>
              </a:lnSpc>
              <a:buFont typeface="+mj-lt"/>
              <a:buAutoNum type="arabicPeriod"/>
            </a:pPr>
            <a:r>
              <a:rPr lang="hr-HR" sz="1800" dirty="0">
                <a:effectLst/>
                <a:highlight>
                  <a:srgbClr val="C0C0C0"/>
                </a:highlight>
                <a:latin typeface="Times New Roman" panose="02020603050405020304" pitchFamily="18" charset="0"/>
                <a:ea typeface="Calibri" panose="020F0502020204030204" pitchFamily="34" charset="0"/>
                <a:cs typeface="Times New Roman" panose="02020603050405020304" pitchFamily="18" charset="0"/>
              </a:rPr>
              <a:t> Chevrier S., Zurbuchen Y., Cervia C., Adamo S., Raeber M.E., de Souza N. Et.al.  A distinct innate immune signature marks progression from mild to severe COVID-19, 2020</a:t>
            </a:r>
          </a:p>
          <a:p>
            <a:pPr marL="342900" lvl="0" indent="-342900" algn="just">
              <a:lnSpc>
                <a:spcPct val="200000"/>
              </a:lnSpc>
              <a:buFont typeface="+mj-lt"/>
              <a:buAutoNum type="arabicPeriod"/>
            </a:pPr>
            <a:r>
              <a:rPr lang="hr-HR" sz="1800" dirty="0">
                <a:effectLst/>
                <a:highlight>
                  <a:srgbClr val="C0C0C0"/>
                </a:highlight>
                <a:latin typeface="Times New Roman" panose="02020603050405020304" pitchFamily="18" charset="0"/>
                <a:ea typeface="Times New Roman" panose="02020603050405020304" pitchFamily="18" charset="0"/>
                <a:cs typeface="Times New Roman" panose="02020603050405020304" pitchFamily="18" charset="0"/>
              </a:rPr>
              <a:t>Weifenbach N, Schneckenburger AAC, Lötters S. Global Distribution of Common Variable Immunodeficiency (CVID) in the Light of the UNDP Human Development Index (HDI): A Preliminary Perspective of a Rare Disease. J Immunol Res. 2020 </a:t>
            </a:r>
            <a:endParaRPr lang="hr-HR" sz="1800" dirty="0">
              <a:effectLst/>
              <a:highlight>
                <a:srgbClr val="C0C0C0"/>
              </a:highligh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200000"/>
              </a:lnSpc>
              <a:spcAft>
                <a:spcPts val="800"/>
              </a:spcAft>
              <a:buFont typeface="+mj-lt"/>
              <a:buAutoNum type="arabicPeriod"/>
            </a:pPr>
            <a:r>
              <a:rPr lang="hr-HR" sz="1800" dirty="0">
                <a:effectLst/>
                <a:highlight>
                  <a:srgbClr val="C0C0C0"/>
                </a:highlight>
                <a:latin typeface="Times New Roman" panose="02020603050405020304" pitchFamily="18" charset="0"/>
                <a:ea typeface="Calibri" panose="020F0502020204030204" pitchFamily="34" charset="0"/>
                <a:cs typeface="Times New Roman" panose="02020603050405020304" pitchFamily="18" charset="0"/>
              </a:rPr>
              <a:t>Muller J., Wang A., Feldweg A., A fatal case ofcoronavirus disease 2019 in a patient whit common variable immunodeficiency, August, 2020</a:t>
            </a:r>
          </a:p>
        </p:txBody>
      </p:sp>
      <p:sp>
        <p:nvSpPr>
          <p:cNvPr id="20" name="Rectangle 19"/>
          <p:cNvSpPr/>
          <p:nvPr/>
        </p:nvSpPr>
        <p:spPr>
          <a:xfrm>
            <a:off x="23126701" y="41124857"/>
            <a:ext cx="8815388" cy="1752403"/>
          </a:xfrm>
          <a:prstGeom prst="rect">
            <a:avLst/>
          </a:prstGeom>
        </p:spPr>
        <p:txBody>
          <a:bodyPr wrap="square">
            <a:spAutoFit/>
          </a:bodyPr>
          <a:lstStyle/>
          <a:p>
            <a:pPr marR="360045" algn="just">
              <a:lnSpc>
                <a:spcPct val="107000"/>
              </a:lnSpc>
              <a:spcAft>
                <a:spcPts val="800"/>
              </a:spcAft>
            </a:pPr>
            <a:r>
              <a:rPr lang="sr-Latn-RS" sz="3200" kern="0" dirty="0">
                <a:ea typeface="Calibri"/>
                <a:cs typeface="Times New Roman"/>
              </a:rPr>
              <a:t>Tade Popović ,doktor medicine </a:t>
            </a:r>
          </a:p>
          <a:p>
            <a:pPr marR="360045" algn="just">
              <a:lnSpc>
                <a:spcPct val="107000"/>
              </a:lnSpc>
              <a:spcAft>
                <a:spcPts val="800"/>
              </a:spcAft>
            </a:pPr>
            <a:r>
              <a:rPr lang="sr-Latn-RS" sz="3200" kern="0" dirty="0">
                <a:ea typeface="Calibri"/>
                <a:cs typeface="Times New Roman"/>
              </a:rPr>
              <a:t>Email: tade.popovic.treciciklus@student.med.unibl.org</a:t>
            </a:r>
            <a:endParaRPr lang="en-US" sz="2800" kern="100" dirty="0">
              <a:ea typeface="Calibri"/>
              <a:cs typeface="Times New Roman"/>
            </a:endParaRPr>
          </a:p>
        </p:txBody>
      </p:sp>
      <p:graphicFrame>
        <p:nvGraphicFramePr>
          <p:cNvPr id="5" name="Chart 4">
            <a:extLst>
              <a:ext uri="{FF2B5EF4-FFF2-40B4-BE49-F238E27FC236}">
                <a16:creationId xmlns:a16="http://schemas.microsoft.com/office/drawing/2014/main" id="{DF8365CE-E355-0EF4-A3CB-ED9F7F618E3B}"/>
              </a:ext>
            </a:extLst>
          </p:cNvPr>
          <p:cNvGraphicFramePr/>
          <p:nvPr>
            <p:extLst>
              <p:ext uri="{D42A27DB-BD31-4B8C-83A1-F6EECF244321}">
                <p14:modId xmlns:p14="http://schemas.microsoft.com/office/powerpoint/2010/main" val="4201845209"/>
              </p:ext>
            </p:extLst>
          </p:nvPr>
        </p:nvGraphicFramePr>
        <p:xfrm>
          <a:off x="457200" y="11506200"/>
          <a:ext cx="14706600" cy="8876789"/>
        </p:xfrm>
        <a:graphic>
          <a:graphicData uri="http://schemas.openxmlformats.org/drawingml/2006/chart">
            <c:chart xmlns:c="http://schemas.openxmlformats.org/drawingml/2006/chart" xmlns:r="http://schemas.openxmlformats.org/officeDocument/2006/relationships" r:id="rId8"/>
          </a:graphicData>
        </a:graphic>
      </p:graphicFrame>
      <p:pic>
        <p:nvPicPr>
          <p:cNvPr id="10" name="Picture 9">
            <a:extLst>
              <a:ext uri="{FF2B5EF4-FFF2-40B4-BE49-F238E27FC236}">
                <a16:creationId xmlns:a16="http://schemas.microsoft.com/office/drawing/2014/main" id="{F8E43417-2162-9C72-D448-7E61FE3EBDA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852190" y="33147706"/>
            <a:ext cx="9916619" cy="7715685"/>
          </a:xfrm>
          <a:prstGeom prst="rect">
            <a:avLst/>
          </a:prstGeom>
        </p:spPr>
      </p:pic>
      <p:graphicFrame>
        <p:nvGraphicFramePr>
          <p:cNvPr id="23" name="Table 22">
            <a:extLst>
              <a:ext uri="{FF2B5EF4-FFF2-40B4-BE49-F238E27FC236}">
                <a16:creationId xmlns:a16="http://schemas.microsoft.com/office/drawing/2014/main" id="{214FC6E7-0376-A1C6-9FC4-0B1524D6B406}"/>
              </a:ext>
            </a:extLst>
          </p:cNvPr>
          <p:cNvGraphicFramePr>
            <a:graphicFrameLocks noGrp="1"/>
          </p:cNvGraphicFramePr>
          <p:nvPr>
            <p:extLst>
              <p:ext uri="{D42A27DB-BD31-4B8C-83A1-F6EECF244321}">
                <p14:modId xmlns:p14="http://schemas.microsoft.com/office/powerpoint/2010/main" val="1584843893"/>
              </p:ext>
            </p:extLst>
          </p:nvPr>
        </p:nvGraphicFramePr>
        <p:xfrm>
          <a:off x="16611600" y="7618984"/>
          <a:ext cx="14706600" cy="8230616"/>
        </p:xfrm>
        <a:graphic>
          <a:graphicData uri="http://schemas.openxmlformats.org/drawingml/2006/table">
            <a:tbl>
              <a:tblPr firstRow="1" bandRow="1">
                <a:tableStyleId>{5C22544A-7EE6-4342-B048-85BDC9FD1C3A}</a:tableStyleId>
              </a:tblPr>
              <a:tblGrid>
                <a:gridCol w="4902200">
                  <a:extLst>
                    <a:ext uri="{9D8B030D-6E8A-4147-A177-3AD203B41FA5}">
                      <a16:colId xmlns:a16="http://schemas.microsoft.com/office/drawing/2014/main" val="1868125704"/>
                    </a:ext>
                  </a:extLst>
                </a:gridCol>
                <a:gridCol w="4902200">
                  <a:extLst>
                    <a:ext uri="{9D8B030D-6E8A-4147-A177-3AD203B41FA5}">
                      <a16:colId xmlns:a16="http://schemas.microsoft.com/office/drawing/2014/main" val="705329109"/>
                    </a:ext>
                  </a:extLst>
                </a:gridCol>
                <a:gridCol w="4902200">
                  <a:extLst>
                    <a:ext uri="{9D8B030D-6E8A-4147-A177-3AD203B41FA5}">
                      <a16:colId xmlns:a16="http://schemas.microsoft.com/office/drawing/2014/main" val="3535128904"/>
                    </a:ext>
                  </a:extLst>
                </a:gridCol>
              </a:tblGrid>
              <a:tr h="1028827">
                <a:tc>
                  <a:txBody>
                    <a:bodyPr/>
                    <a:lstStyle/>
                    <a:p>
                      <a:r>
                        <a:rPr lang="hr-HR" sz="3200" dirty="0">
                          <a:solidFill>
                            <a:schemeClr val="tx1"/>
                          </a:solidFill>
                        </a:rPr>
                        <a:t>Parametri</a:t>
                      </a:r>
                    </a:p>
                  </a:txBody>
                  <a:tcPr/>
                </a:tc>
                <a:tc>
                  <a:txBody>
                    <a:bodyPr/>
                    <a:lstStyle/>
                    <a:p>
                      <a:r>
                        <a:rPr lang="hr-HR" sz="3200" dirty="0">
                          <a:solidFill>
                            <a:schemeClr val="tx1"/>
                          </a:solidFill>
                        </a:rPr>
                        <a:t>Pri prijemu</a:t>
                      </a:r>
                    </a:p>
                  </a:txBody>
                  <a:tcPr/>
                </a:tc>
                <a:tc>
                  <a:txBody>
                    <a:bodyPr/>
                    <a:lstStyle/>
                    <a:p>
                      <a:r>
                        <a:rPr lang="hr-HR" sz="3200" dirty="0">
                          <a:solidFill>
                            <a:schemeClr val="tx1"/>
                          </a:solidFill>
                        </a:rPr>
                        <a:t>Pri otpustu</a:t>
                      </a:r>
                    </a:p>
                  </a:txBody>
                  <a:tcPr/>
                </a:tc>
                <a:extLst>
                  <a:ext uri="{0D108BD9-81ED-4DB2-BD59-A6C34878D82A}">
                    <a16:rowId xmlns:a16="http://schemas.microsoft.com/office/drawing/2014/main" val="2700999074"/>
                  </a:ext>
                </a:extLst>
              </a:tr>
              <a:tr h="1028827">
                <a:tc>
                  <a:txBody>
                    <a:bodyPr/>
                    <a:lstStyle/>
                    <a:p>
                      <a:r>
                        <a:rPr lang="hr-HR" sz="3200" dirty="0">
                          <a:solidFill>
                            <a:schemeClr val="tx1"/>
                          </a:solidFill>
                        </a:rPr>
                        <a:t>Leukociti</a:t>
                      </a:r>
                    </a:p>
                  </a:txBody>
                  <a:tcPr/>
                </a:tc>
                <a:tc>
                  <a:txBody>
                    <a:bodyPr/>
                    <a:lstStyle/>
                    <a:p>
                      <a:r>
                        <a:rPr lang="hr-HR" sz="3200" dirty="0">
                          <a:solidFill>
                            <a:schemeClr val="tx1"/>
                          </a:solidFill>
                        </a:rPr>
                        <a:t>30.6</a:t>
                      </a:r>
                    </a:p>
                  </a:txBody>
                  <a:tcPr/>
                </a:tc>
                <a:tc>
                  <a:txBody>
                    <a:bodyPr/>
                    <a:lstStyle/>
                    <a:p>
                      <a:r>
                        <a:rPr lang="hr-HR" sz="3200" dirty="0">
                          <a:solidFill>
                            <a:schemeClr val="tx1"/>
                          </a:solidFill>
                        </a:rPr>
                        <a:t>9.6</a:t>
                      </a:r>
                    </a:p>
                  </a:txBody>
                  <a:tcPr/>
                </a:tc>
                <a:extLst>
                  <a:ext uri="{0D108BD9-81ED-4DB2-BD59-A6C34878D82A}">
                    <a16:rowId xmlns:a16="http://schemas.microsoft.com/office/drawing/2014/main" val="2225523128"/>
                  </a:ext>
                </a:extLst>
              </a:tr>
              <a:tr h="1028827">
                <a:tc>
                  <a:txBody>
                    <a:bodyPr/>
                    <a:lstStyle/>
                    <a:p>
                      <a:r>
                        <a:rPr lang="hr-HR" sz="3200" dirty="0">
                          <a:solidFill>
                            <a:schemeClr val="tx1"/>
                          </a:solidFill>
                        </a:rPr>
                        <a:t>Neutrofili</a:t>
                      </a:r>
                    </a:p>
                  </a:txBody>
                  <a:tcPr/>
                </a:tc>
                <a:tc>
                  <a:txBody>
                    <a:bodyPr/>
                    <a:lstStyle/>
                    <a:p>
                      <a:r>
                        <a:rPr lang="hr-HR" sz="3200" dirty="0">
                          <a:solidFill>
                            <a:schemeClr val="tx1"/>
                          </a:solidFill>
                        </a:rPr>
                        <a:t>27.34</a:t>
                      </a:r>
                    </a:p>
                  </a:txBody>
                  <a:tcPr/>
                </a:tc>
                <a:tc>
                  <a:txBody>
                    <a:bodyPr/>
                    <a:lstStyle/>
                    <a:p>
                      <a:endParaRPr lang="hr-HR" sz="3200" dirty="0">
                        <a:solidFill>
                          <a:schemeClr val="tx1"/>
                        </a:solidFill>
                      </a:endParaRPr>
                    </a:p>
                  </a:txBody>
                  <a:tcPr/>
                </a:tc>
                <a:extLst>
                  <a:ext uri="{0D108BD9-81ED-4DB2-BD59-A6C34878D82A}">
                    <a16:rowId xmlns:a16="http://schemas.microsoft.com/office/drawing/2014/main" val="676309867"/>
                  </a:ext>
                </a:extLst>
              </a:tr>
              <a:tr h="1028827">
                <a:tc>
                  <a:txBody>
                    <a:bodyPr/>
                    <a:lstStyle/>
                    <a:p>
                      <a:r>
                        <a:rPr lang="hr-HR" sz="3200" dirty="0">
                          <a:solidFill>
                            <a:schemeClr val="tx1"/>
                          </a:solidFill>
                        </a:rPr>
                        <a:t>Eozinofili</a:t>
                      </a:r>
                    </a:p>
                  </a:txBody>
                  <a:tcPr/>
                </a:tc>
                <a:tc>
                  <a:txBody>
                    <a:bodyPr/>
                    <a:lstStyle/>
                    <a:p>
                      <a:r>
                        <a:rPr lang="hr-HR" sz="3200" dirty="0">
                          <a:solidFill>
                            <a:schemeClr val="tx1"/>
                          </a:solidFill>
                        </a:rPr>
                        <a:t>0.02</a:t>
                      </a:r>
                    </a:p>
                  </a:txBody>
                  <a:tcPr/>
                </a:tc>
                <a:tc>
                  <a:txBody>
                    <a:bodyPr/>
                    <a:lstStyle/>
                    <a:p>
                      <a:endParaRPr lang="hr-HR" sz="3200">
                        <a:solidFill>
                          <a:schemeClr val="tx1"/>
                        </a:solidFill>
                      </a:endParaRPr>
                    </a:p>
                  </a:txBody>
                  <a:tcPr/>
                </a:tc>
                <a:extLst>
                  <a:ext uri="{0D108BD9-81ED-4DB2-BD59-A6C34878D82A}">
                    <a16:rowId xmlns:a16="http://schemas.microsoft.com/office/drawing/2014/main" val="3576367660"/>
                  </a:ext>
                </a:extLst>
              </a:tr>
              <a:tr h="1028827">
                <a:tc>
                  <a:txBody>
                    <a:bodyPr/>
                    <a:lstStyle/>
                    <a:p>
                      <a:r>
                        <a:rPr lang="hr-HR" sz="3200" dirty="0">
                          <a:solidFill>
                            <a:schemeClr val="tx1"/>
                          </a:solidFill>
                        </a:rPr>
                        <a:t>Bazofilni</a:t>
                      </a:r>
                    </a:p>
                  </a:txBody>
                  <a:tcPr/>
                </a:tc>
                <a:tc>
                  <a:txBody>
                    <a:bodyPr/>
                    <a:lstStyle/>
                    <a:p>
                      <a:r>
                        <a:rPr lang="hr-HR" sz="3200" dirty="0">
                          <a:solidFill>
                            <a:schemeClr val="tx1"/>
                          </a:solidFill>
                        </a:rPr>
                        <a:t>0.14</a:t>
                      </a:r>
                    </a:p>
                  </a:txBody>
                  <a:tcPr/>
                </a:tc>
                <a:tc>
                  <a:txBody>
                    <a:bodyPr/>
                    <a:lstStyle/>
                    <a:p>
                      <a:endParaRPr lang="hr-HR" sz="3200">
                        <a:solidFill>
                          <a:schemeClr val="tx1"/>
                        </a:solidFill>
                      </a:endParaRPr>
                    </a:p>
                  </a:txBody>
                  <a:tcPr/>
                </a:tc>
                <a:extLst>
                  <a:ext uri="{0D108BD9-81ED-4DB2-BD59-A6C34878D82A}">
                    <a16:rowId xmlns:a16="http://schemas.microsoft.com/office/drawing/2014/main" val="3959169474"/>
                  </a:ext>
                </a:extLst>
              </a:tr>
              <a:tr h="1028827">
                <a:tc>
                  <a:txBody>
                    <a:bodyPr/>
                    <a:lstStyle/>
                    <a:p>
                      <a:r>
                        <a:rPr lang="hr-HR" sz="3200" dirty="0">
                          <a:solidFill>
                            <a:schemeClr val="tx1"/>
                          </a:solidFill>
                        </a:rPr>
                        <a:t>CRP</a:t>
                      </a:r>
                    </a:p>
                  </a:txBody>
                  <a:tcPr/>
                </a:tc>
                <a:tc>
                  <a:txBody>
                    <a:bodyPr/>
                    <a:lstStyle/>
                    <a:p>
                      <a:r>
                        <a:rPr lang="hr-HR" sz="3200" dirty="0">
                          <a:solidFill>
                            <a:schemeClr val="tx1"/>
                          </a:solidFill>
                        </a:rPr>
                        <a:t>120</a:t>
                      </a:r>
                    </a:p>
                  </a:txBody>
                  <a:tcPr/>
                </a:tc>
                <a:tc>
                  <a:txBody>
                    <a:bodyPr/>
                    <a:lstStyle/>
                    <a:p>
                      <a:r>
                        <a:rPr lang="hr-HR" sz="3200" dirty="0">
                          <a:solidFill>
                            <a:schemeClr val="tx1"/>
                          </a:solidFill>
                        </a:rPr>
                        <a:t>11</a:t>
                      </a:r>
                    </a:p>
                  </a:txBody>
                  <a:tcPr/>
                </a:tc>
                <a:extLst>
                  <a:ext uri="{0D108BD9-81ED-4DB2-BD59-A6C34878D82A}">
                    <a16:rowId xmlns:a16="http://schemas.microsoft.com/office/drawing/2014/main" val="2256026540"/>
                  </a:ext>
                </a:extLst>
              </a:tr>
              <a:tr h="1028827">
                <a:tc>
                  <a:txBody>
                    <a:bodyPr/>
                    <a:lstStyle/>
                    <a:p>
                      <a:r>
                        <a:rPr lang="hr-HR" sz="3200" dirty="0">
                          <a:solidFill>
                            <a:schemeClr val="tx1"/>
                          </a:solidFill>
                        </a:rPr>
                        <a:t>Eritrociti</a:t>
                      </a:r>
                    </a:p>
                  </a:txBody>
                  <a:tcPr/>
                </a:tc>
                <a:tc>
                  <a:txBody>
                    <a:bodyPr/>
                    <a:lstStyle/>
                    <a:p>
                      <a:r>
                        <a:rPr lang="hr-HR" sz="3200" dirty="0">
                          <a:solidFill>
                            <a:schemeClr val="tx1"/>
                          </a:solidFill>
                        </a:rPr>
                        <a:t>5.22</a:t>
                      </a:r>
                    </a:p>
                  </a:txBody>
                  <a:tcPr/>
                </a:tc>
                <a:tc>
                  <a:txBody>
                    <a:bodyPr/>
                    <a:lstStyle/>
                    <a:p>
                      <a:r>
                        <a:rPr lang="hr-HR" sz="3200" dirty="0">
                          <a:solidFill>
                            <a:schemeClr val="tx1"/>
                          </a:solidFill>
                        </a:rPr>
                        <a:t>4.56</a:t>
                      </a:r>
                    </a:p>
                  </a:txBody>
                  <a:tcPr/>
                </a:tc>
                <a:extLst>
                  <a:ext uri="{0D108BD9-81ED-4DB2-BD59-A6C34878D82A}">
                    <a16:rowId xmlns:a16="http://schemas.microsoft.com/office/drawing/2014/main" val="2859676482"/>
                  </a:ext>
                </a:extLst>
              </a:tr>
              <a:tr h="1028827">
                <a:tc>
                  <a:txBody>
                    <a:bodyPr/>
                    <a:lstStyle/>
                    <a:p>
                      <a:r>
                        <a:rPr lang="hr-HR" sz="3200" dirty="0">
                          <a:solidFill>
                            <a:schemeClr val="tx1"/>
                          </a:solidFill>
                        </a:rPr>
                        <a:t>Hematokrit</a:t>
                      </a:r>
                    </a:p>
                  </a:txBody>
                  <a:tcPr/>
                </a:tc>
                <a:tc>
                  <a:txBody>
                    <a:bodyPr/>
                    <a:lstStyle/>
                    <a:p>
                      <a:r>
                        <a:rPr lang="hr-HR" sz="3200" dirty="0">
                          <a:solidFill>
                            <a:schemeClr val="tx1"/>
                          </a:solidFill>
                        </a:rPr>
                        <a:t>0.438</a:t>
                      </a:r>
                    </a:p>
                  </a:txBody>
                  <a:tcPr/>
                </a:tc>
                <a:tc>
                  <a:txBody>
                    <a:bodyPr/>
                    <a:lstStyle/>
                    <a:p>
                      <a:r>
                        <a:rPr lang="hr-HR" sz="3200" dirty="0">
                          <a:solidFill>
                            <a:schemeClr val="tx1"/>
                          </a:solidFill>
                        </a:rPr>
                        <a:t>0.380</a:t>
                      </a:r>
                    </a:p>
                  </a:txBody>
                  <a:tcPr/>
                </a:tc>
                <a:extLst>
                  <a:ext uri="{0D108BD9-81ED-4DB2-BD59-A6C34878D82A}">
                    <a16:rowId xmlns:a16="http://schemas.microsoft.com/office/drawing/2014/main" val="3781719369"/>
                  </a:ext>
                </a:extLst>
              </a:tr>
            </a:tbl>
          </a:graphicData>
        </a:graphic>
      </p:graphicFrame>
    </p:spTree>
    <p:extLst>
      <p:ext uri="{BB962C8B-B14F-4D97-AF65-F5344CB8AC3E}">
        <p14:creationId xmlns:p14="http://schemas.microsoft.com/office/powerpoint/2010/main" val="2439469714"/>
      </p:ext>
    </p:extLst>
  </p:cSld>
  <p:clrMapOvr>
    <a:masterClrMapping/>
  </p:clrMapOvr>
</p:sld>
</file>

<file path=ppt/theme/theme1.xml><?xml version="1.0" encoding="utf-8"?>
<a:theme xmlns:a="http://schemas.openxmlformats.org/drawingml/2006/main" name="Office Them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127</TotalTime>
  <Words>794</Words>
  <Application>Microsoft Office PowerPoint</Application>
  <PresentationFormat>Custom</PresentationFormat>
  <Paragraphs>58</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kuler</dc:creator>
  <cp:lastModifiedBy>Tade Popović</cp:lastModifiedBy>
  <cp:revision>15</cp:revision>
  <dcterms:created xsi:type="dcterms:W3CDTF">2006-08-16T00:00:00Z</dcterms:created>
  <dcterms:modified xsi:type="dcterms:W3CDTF">2024-05-27T15:38:21Z</dcterms:modified>
</cp:coreProperties>
</file>