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7" r:id="rId8"/>
    <p:sldId id="27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2400" dirty="0"/>
              <a:t>Incidencija CVID-a u zemljama jugoistočne europe na kompletnom stanovništvu</a:t>
            </a:r>
            <a:endParaRPr lang="en-US" sz="24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Broj Pacienata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2540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dLbl>
              <c:idx val="5"/>
              <c:layout>
                <c:manualLayout>
                  <c:x val="2.768875605877728E-2"/>
                  <c:y val="0.125131986238946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D8F-45CD-9343-C79C6AEB3DB0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6"/>
                <c:pt idx="0">
                  <c:v>Bosna i Hercegovina</c:v>
                </c:pt>
                <c:pt idx="1">
                  <c:v>Hrvatska</c:v>
                </c:pt>
                <c:pt idx="2">
                  <c:v>Srbija</c:v>
                </c:pt>
                <c:pt idx="3">
                  <c:v>Mađarska</c:v>
                </c:pt>
                <c:pt idx="4">
                  <c:v>Crna Gora</c:v>
                </c:pt>
                <c:pt idx="5">
                  <c:v>Slovenija  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116</c:v>
                </c:pt>
                <c:pt idx="1">
                  <c:v>133</c:v>
                </c:pt>
                <c:pt idx="2">
                  <c:v>240</c:v>
                </c:pt>
                <c:pt idx="3">
                  <c:v>316</c:v>
                </c:pt>
                <c:pt idx="4">
                  <c:v>21</c:v>
                </c:pt>
                <c:pt idx="5">
                  <c:v>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8F-45CD-9343-C79C6AEB3D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879808"/>
        <c:axId val="376871168"/>
      </c:barChart>
      <c:catAx>
        <c:axId val="376879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76871168"/>
        <c:crosses val="autoZero"/>
        <c:auto val="1"/>
        <c:lblAlgn val="ctr"/>
        <c:lblOffset val="100"/>
        <c:noMultiLvlLbl val="0"/>
      </c:catAx>
      <c:valAx>
        <c:axId val="376871168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76879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B176E-637B-304A-D65D-DE6994AAA9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C3F118-1715-EAC3-E468-7F1293223A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r-Lat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F30AB-28DB-8383-1B6C-371DAC34C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B90BB-83B5-CAB3-950F-F3727C07E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3326C0-B07B-14B7-8AAE-0BF6ABB6F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98145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70F71-1DCF-8995-A24E-1A913C576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9A5E3-FF21-A30E-5FD9-C434BAB46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4B6B9-CAEB-3263-FB5C-170B7D9D0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1F3BC9-96E6-CE30-F84C-A57E65C22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2AF5B-B9FE-B86A-D594-E797D70D7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00955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98BA1-E9F5-AB9C-22B6-E77ABAC3C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48B4B4-4884-7999-8020-3857592AB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36F0E-D957-5455-BC90-B5147BE48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648D1-9767-21D1-485F-BD61065BB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7BD95-A4F8-5C4A-15A3-313E2480C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07514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83EF0-B91E-E081-3AB7-9DFFC65F5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79291-635E-D414-34E5-F6D6F6AF8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4B7AC3-8F6B-9BE7-B985-192618E61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3C9777-451A-39B4-5882-687A7D5B7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771C1C-5E79-2272-9385-9BCD3EBE7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43A903-61FD-9371-C18B-4570B7B8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6545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4939C-A2C3-CF09-86C3-AEDC16599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761791-7BDA-AE99-362E-CDF45F954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85F165-4FA4-130F-B231-424584B122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DD9346-1027-69E3-3070-FC5F94FB9E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D28F96-BE97-6884-3092-92506F8286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CBE76D-A9DC-018C-4C65-7CB056CAE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D9BCAF-98BE-1591-8718-950051CDC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19728E-DC75-93B7-FC76-5A8158C12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1713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73A95-B145-2B18-60FF-6FAC3B9A8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9BC35F-4DCF-1A38-7FD0-F011E1837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28F3EB-5312-5957-44DA-B4CCEF2A2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949FA9-6B49-5462-548F-1FD715583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601157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E5A797-9891-A2D1-4313-242BF381D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69CD28-EB0F-F771-BBA9-57EBEE19E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693559-DE54-F487-14FF-27114FBE6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94838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38BA0-EB2F-CEE2-270E-C85A54DFC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77E79-9607-869C-D477-D78657EBE0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B20E9E-DC24-D6A9-BDCB-9B76E42A39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5C1D2A-BBCD-3BA7-6D83-BF6EDBB08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1DF83-ABCE-7361-4A43-EC5406F07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6806E2-754D-3271-3607-314016CC2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68891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D79A9-14E3-1056-FD6A-F5151735A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775956-5FE6-5973-94F6-38AE49B4D8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CF7C5A-2367-43C2-39A5-14682C260C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0A6BD2-4C53-D087-58CA-D8B8228DD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8BDF3-FBB4-DC83-54AC-FD43A55AD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A9EB7B-F48A-698F-799B-7FEA105FC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977196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253B0-DC48-3A87-42F7-7D4F183C8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088C38-94F8-171A-81B7-282E06BA09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64866-C997-80DB-64AF-1C46AB02E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905ED-4663-3D4C-C13E-2373B4EE3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16EB0-5F28-B9F5-CE69-09CB4A5AB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58235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653E65-3B38-7643-BBF4-CA3C766DF4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313E95-8BC1-180A-1585-FB71D55FE1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D87BE-BC24-18AC-45BC-055F14F36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CFBDB-CC06-16B7-CFA2-8FA9EB292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5EE96-DB96-31CB-A13D-2A4536B90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7045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A58E10-C4B5-CCF6-0A10-DEB7CDCB4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C4F852-0812-C081-2572-C114B4AA9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F726D-68A6-C970-BCA3-512F3D8986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42AC4-20B7-4207-86C1-D3E2405AE7CF}" type="datetimeFigureOut">
              <a:rPr lang="sr-Latn-RS" smtClean="0"/>
              <a:t>27.5.2024.</a:t>
            </a:fld>
            <a:endParaRPr lang="sr-Lat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522E64-2DB6-7B4E-7C25-2546D395D2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9C2AA-DF5E-C85E-F58F-D66BDFBB70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1EC66-1C81-43E1-93D9-C5F45B8B909B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11140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CE53E-C667-C0A7-B442-776D1F0C1C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COVID 19 pneumonija kod pacijenta sa kombiniranom varijabilnom imunodeficijencijom</a:t>
            </a:r>
            <a:br>
              <a:rPr lang="sr-Latn-RS" sz="2800" b="1" i="1" u="sng" dirty="0"/>
            </a:br>
            <a:endParaRPr lang="sr-Latn-RS" sz="2800" b="1" i="1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EF47D5-7C50-2020-CC1E-33907C76F3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r-Latn-RS" sz="2800" dirty="0"/>
              <a:t>Tade Popović dr.med.</a:t>
            </a:r>
          </a:p>
          <a:p>
            <a:r>
              <a:rPr lang="sr-Latn-RS" sz="2800" dirty="0"/>
              <a:t>Sveučilištna Klinička Bolnica Mostar </a:t>
            </a:r>
          </a:p>
        </p:txBody>
      </p:sp>
    </p:spTree>
    <p:extLst>
      <p:ext uri="{BB962C8B-B14F-4D97-AF65-F5344CB8AC3E}">
        <p14:creationId xmlns:p14="http://schemas.microsoft.com/office/powerpoint/2010/main" val="3891201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08825-26DB-FBB2-8236-5C221F36D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2800" b="1" dirty="0"/>
              <a:t>Prikaza slučaja</a:t>
            </a:r>
            <a:br>
              <a:rPr lang="sr-Latn-RS" sz="2800" b="1" dirty="0"/>
            </a:br>
            <a:r>
              <a:rPr lang="sr-Latn-RS" sz="2800" b="1" dirty="0"/>
              <a:t>COVID 19 pneumonija kod pacijenta sa kombiniranom varijabilnom imunodeficijencijom</a:t>
            </a:r>
            <a:br>
              <a:rPr lang="sr-Latn-RS" sz="2800" dirty="0"/>
            </a:br>
            <a:endParaRPr lang="sr-Latn-R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60322A-45E9-7E0E-22A0-7C7710D5F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dirty="0"/>
              <a:t>Uvod </a:t>
            </a:r>
          </a:p>
          <a:p>
            <a:endParaRPr lang="sr-Latn-RS" dirty="0"/>
          </a:p>
          <a:p>
            <a:r>
              <a:rPr lang="sr-Latn-RS" dirty="0"/>
              <a:t>Povijest slučaja</a:t>
            </a:r>
          </a:p>
          <a:p>
            <a:endParaRPr lang="sr-Latn-RS" dirty="0"/>
          </a:p>
          <a:p>
            <a:r>
              <a:rPr lang="sr-Latn-RS" dirty="0"/>
              <a:t>Rasprava</a:t>
            </a:r>
          </a:p>
          <a:p>
            <a:endParaRPr lang="sr-Latn-RS" dirty="0"/>
          </a:p>
          <a:p>
            <a:r>
              <a:rPr lang="sr-Latn-RS" dirty="0"/>
              <a:t>Zaključak </a:t>
            </a:r>
          </a:p>
        </p:txBody>
      </p:sp>
    </p:spTree>
    <p:extLst>
      <p:ext uri="{BB962C8B-B14F-4D97-AF65-F5344CB8AC3E}">
        <p14:creationId xmlns:p14="http://schemas.microsoft.com/office/powerpoint/2010/main" val="3266423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3ED4C-F1B0-76CA-0555-FAA6F1425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UVOD u CVID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C25B7-5BCF-2BD6-E537-B7A33AADD7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r-Latn-R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CVID- </a:t>
            </a:r>
            <a:r>
              <a:rPr lang="sr-Latn-R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common variable imunodeficiency</a:t>
            </a:r>
          </a:p>
          <a:p>
            <a:pPr algn="just"/>
            <a:r>
              <a:rPr lang="sr-Latn-R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Klinički sindrom karakteriziran značajnim manjkom protutjela svih klasa   </a:t>
            </a:r>
            <a:r>
              <a:rPr lang="sr-Latn-R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just"/>
            <a:r>
              <a:rPr lang="sr-Latn-RS" dirty="0"/>
              <a:t>CVID obuhvaća najveću skupinu simptomatskih primarnih imunodeficijencija, s procijenjenom incijednicom između 1:10000 i 1:50000</a:t>
            </a:r>
          </a:p>
          <a:p>
            <a:pPr algn="just"/>
            <a:r>
              <a:rPr lang="sr-Latn-RS" dirty="0"/>
              <a:t>postoje regionalne razlike u incidenciji, pri čemu je CVID rijetka dijagnoza među Azijatima i Afroamerikancima</a:t>
            </a:r>
          </a:p>
          <a:p>
            <a:pPr algn="just"/>
            <a:endParaRPr lang="sr-Latn-RS" dirty="0"/>
          </a:p>
          <a:p>
            <a:pPr algn="just"/>
            <a:endParaRPr lang="sr-Latn-RS" dirty="0"/>
          </a:p>
          <a:p>
            <a:pPr marL="0" indent="0" algn="just">
              <a:buNone/>
            </a:pP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408124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2985C-20A7-D547-E8EC-88D915340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255" y="-2008622"/>
            <a:ext cx="10515600" cy="5547403"/>
          </a:xfrm>
          <a:noFill/>
        </p:spPr>
        <p:txBody>
          <a:bodyPr/>
          <a:lstStyle/>
          <a:p>
            <a:r>
              <a:rPr lang="sr-Latn-RS" sz="2800" dirty="0"/>
              <a:t>k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5B22768-2080-4810-85C0-2A2A711CB1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3699237"/>
              </p:ext>
            </p:extLst>
          </p:nvPr>
        </p:nvGraphicFramePr>
        <p:xfrm>
          <a:off x="311643" y="278778"/>
          <a:ext cx="11880357" cy="6037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9288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37F13-AE7D-F9D8-E8C8-EC7CCC43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Povijest slučaja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8FA4A-7981-E7CE-63A1-00C1C7136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sr-Latn-R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Tridesetšestogodišnji muškarac je primljen na Centar urgentne medicine SKB Mostar. </a:t>
            </a:r>
          </a:p>
          <a:p>
            <a:pPr algn="just"/>
            <a:r>
              <a:rPr lang="sr-Latn-RS" dirty="0">
                <a:latin typeface="Calibri" panose="020F0502020204030204" pitchFamily="34" charset="0"/>
                <a:cs typeface="Times New Roman" panose="02020603050405020304" pitchFamily="18" charset="0"/>
              </a:rPr>
              <a:t>Simptomi koje je pacijent imao u momentu prijema</a:t>
            </a:r>
          </a:p>
          <a:p>
            <a:pPr algn="just"/>
            <a:endParaRPr lang="sr-Latn-RS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sr-Latn-RS" dirty="0">
                <a:latin typeface="Calibri" panose="020F0502020204030204" pitchFamily="34" charset="0"/>
                <a:cs typeface="Times New Roman" panose="02020603050405020304" pitchFamily="18" charset="0"/>
              </a:rPr>
              <a:t>Povećana temperatura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sr-Latn-RS" dirty="0">
                <a:latin typeface="Calibri" panose="020F0502020204030204" pitchFamily="34" charset="0"/>
                <a:cs typeface="Times New Roman" panose="02020603050405020304" pitchFamily="18" charset="0"/>
              </a:rPr>
              <a:t>Kašalj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sr-Latn-RS" dirty="0">
                <a:latin typeface="Calibri" panose="020F0502020204030204" pitchFamily="34" charset="0"/>
                <a:cs typeface="Times New Roman" panose="02020603050405020304" pitchFamily="18" charset="0"/>
              </a:rPr>
              <a:t>Dispneja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sr-Latn-RS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sr-Latn-RS" dirty="0">
                <a:latin typeface="Calibri" panose="020F0502020204030204" pitchFamily="34" charset="0"/>
                <a:cs typeface="Times New Roman" panose="02020603050405020304" pitchFamily="18" charset="0"/>
              </a:rPr>
              <a:t>Simptomi su krenuli unatrag 6 dana 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sr-Latn-RS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4213447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915F6-DC5F-766E-4376-4F74234BD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Povijest slučaja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8C045-86AF-F5E5-16FD-7C06D2BCBD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sr-Latn-RS" sz="5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Najvažnija točka u povijesti bolesti bila je dijagnoza CVID-a koje je dijagnosticiran prije 25 godina</a:t>
            </a:r>
          </a:p>
          <a:p>
            <a:pPr algn="just"/>
            <a:r>
              <a:rPr lang="sr-Latn-RS" sz="5100" dirty="0">
                <a:latin typeface="Calibri" panose="020F0502020204030204" pitchFamily="34" charset="0"/>
                <a:cs typeface="Times New Roman" panose="02020603050405020304" pitchFamily="18" charset="0"/>
              </a:rPr>
              <a:t>Pacijent je jednom mjesečno liječen intravenskim imunoglobulinom (IVIG)</a:t>
            </a:r>
          </a:p>
          <a:p>
            <a:pPr algn="just"/>
            <a:r>
              <a:rPr lang="sr-Latn-RS" sz="5100" dirty="0">
                <a:latin typeface="Calibri" panose="020F0502020204030204" pitchFamily="34" charset="0"/>
                <a:cs typeface="Times New Roman" panose="02020603050405020304" pitchFamily="18" charset="0"/>
              </a:rPr>
              <a:t>Vitalni parametri pri prijememu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sr-Latn-RS" sz="5100" dirty="0">
                <a:latin typeface="Calibri" panose="020F0502020204030204" pitchFamily="34" charset="0"/>
                <a:cs typeface="Times New Roman" panose="02020603050405020304" pitchFamily="18" charset="0"/>
              </a:rPr>
              <a:t>RR 32/min P 124/min TA 110/85 mmHg SpO2 87%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742577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81712-D9A3-CD65-13E3-8DC963840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Dijagnostički postupnik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28B09-C94B-0843-AC20-E9A646A554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3000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Anamneza</a:t>
            </a:r>
          </a:p>
          <a:p>
            <a:endParaRPr lang="sr-Latn-RS" sz="3000" kern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RS" sz="3000" kern="0" dirty="0">
                <a:ea typeface="Calibri" panose="020F0502020204030204" pitchFamily="34" charset="0"/>
                <a:cs typeface="Times New Roman" panose="02020603050405020304" pitchFamily="18" charset="0"/>
              </a:rPr>
              <a:t>Status </a:t>
            </a:r>
          </a:p>
          <a:p>
            <a:endParaRPr lang="sr-Latn-RS" sz="3000" kern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RS" sz="3000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Labaratorijska obrada </a:t>
            </a:r>
          </a:p>
          <a:p>
            <a:endParaRPr lang="sr-Latn-RS" sz="3000" kern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RS" sz="3000" kern="0" dirty="0">
                <a:ea typeface="Calibri" panose="020F0502020204030204" pitchFamily="34" charset="0"/>
                <a:cs typeface="Times New Roman" panose="02020603050405020304" pitchFamily="18" charset="0"/>
              </a:rPr>
              <a:t>RTG dijagnostika</a:t>
            </a:r>
          </a:p>
          <a:p>
            <a:endParaRPr lang="sr-Latn-RS" sz="3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726303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FF5A4-15B9-9952-70B1-31B8A911E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871447" cy="1325563"/>
          </a:xfrm>
        </p:spPr>
        <p:txBody>
          <a:bodyPr>
            <a:normAutofit/>
          </a:bodyPr>
          <a:lstStyle/>
          <a:p>
            <a:endParaRPr lang="sr-Latn-RS" sz="2000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7045025-A5AE-57ED-3BCF-2DC59239A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731860"/>
              </p:ext>
            </p:extLst>
          </p:nvPr>
        </p:nvGraphicFramePr>
        <p:xfrm>
          <a:off x="1" y="0"/>
          <a:ext cx="12192000" cy="68580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2527">
                  <a:extLst>
                    <a:ext uri="{9D8B030D-6E8A-4147-A177-3AD203B41FA5}">
                      <a16:colId xmlns:a16="http://schemas.microsoft.com/office/drawing/2014/main" val="3923333732"/>
                    </a:ext>
                  </a:extLst>
                </a:gridCol>
                <a:gridCol w="1545946">
                  <a:extLst>
                    <a:ext uri="{9D8B030D-6E8A-4147-A177-3AD203B41FA5}">
                      <a16:colId xmlns:a16="http://schemas.microsoft.com/office/drawing/2014/main" val="175976962"/>
                    </a:ext>
                  </a:extLst>
                </a:gridCol>
                <a:gridCol w="2394509">
                  <a:extLst>
                    <a:ext uri="{9D8B030D-6E8A-4147-A177-3AD203B41FA5}">
                      <a16:colId xmlns:a16="http://schemas.microsoft.com/office/drawing/2014/main" val="2579542586"/>
                    </a:ext>
                  </a:extLst>
                </a:gridCol>
                <a:gridCol w="2394509">
                  <a:extLst>
                    <a:ext uri="{9D8B030D-6E8A-4147-A177-3AD203B41FA5}">
                      <a16:colId xmlns:a16="http://schemas.microsoft.com/office/drawing/2014/main" val="3000861494"/>
                    </a:ext>
                  </a:extLst>
                </a:gridCol>
                <a:gridCol w="2394509">
                  <a:extLst>
                    <a:ext uri="{9D8B030D-6E8A-4147-A177-3AD203B41FA5}">
                      <a16:colId xmlns:a16="http://schemas.microsoft.com/office/drawing/2014/main" val="1467069397"/>
                    </a:ext>
                  </a:extLst>
                </a:gridCol>
              </a:tblGrid>
              <a:tr h="3609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Parametri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Pri prijemu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200000"/>
                        </a:lnSpc>
                        <a:buFont typeface="+mj-lt"/>
                        <a:buAutoNum type="arabicPeriod"/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200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7. dan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438660500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Leukociti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30.6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31.2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22.1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9.6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1437769507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Neutrofilni granulociti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27.34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921028150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Eozinofilni granulociti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0.02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1663650624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Bazofilni granulociti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0.14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 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1942792562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Monociti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1.58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41180863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Nezreli granulociti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0.21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 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1052411485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CRP (mg/L)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120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118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113.2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11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2854342197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Eritrociti ((x10</a:t>
                      </a:r>
                      <a:r>
                        <a:rPr lang="en-US" sz="900" baseline="30000">
                          <a:effectLst/>
                        </a:rPr>
                        <a:t>12</a:t>
                      </a:r>
                      <a:r>
                        <a:rPr lang="en-US" sz="900">
                          <a:effectLst/>
                        </a:rPr>
                        <a:t>/L))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5.22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4.80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4.32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4.56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417290716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Hemoglobin (g/L)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154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140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128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134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1331581263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Hematokrit (L/L)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0.434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0.428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0.365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0.380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4156263516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MCV (fL)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83.1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89.3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84.5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83.3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599028792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MCH (pg)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29.5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29.1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29.6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29.4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2179360606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MCHC (g/L)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355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326.0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351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353.3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16145761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Trombociti (x10</a:t>
                      </a:r>
                      <a:r>
                        <a:rPr lang="en-US" sz="900" baseline="30000">
                          <a:effectLst/>
                        </a:rPr>
                        <a:t>9</a:t>
                      </a:r>
                      <a:r>
                        <a:rPr lang="en-US" sz="900">
                          <a:effectLst/>
                        </a:rPr>
                        <a:t>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354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326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294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303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1909995826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Glukoza (mmol/L)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6.2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5.9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5.0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6.0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4168875927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Natrij (mmol/L)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139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143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140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143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257736188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Kalij (mmol/L)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3.9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2.7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3.5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3.9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3289312652"/>
                  </a:ext>
                </a:extLst>
              </a:tr>
              <a:tr h="36094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900">
                          <a:effectLst/>
                        </a:rPr>
                        <a:t>Kloridi (mmol/L)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107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105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</a:rPr>
                        <a:t>106</a:t>
                      </a:r>
                      <a:endParaRPr lang="hr-H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108</a:t>
                      </a:r>
                      <a:endParaRPr lang="hr-H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79" marR="50079" marT="0" marB="0"/>
                </a:tc>
                <a:extLst>
                  <a:ext uri="{0D108BD9-81ED-4DB2-BD59-A6C34878D82A}">
                    <a16:rowId xmlns:a16="http://schemas.microsoft.com/office/drawing/2014/main" val="2615721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7133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6A760-603B-FF02-9A79-D39219CC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2800" dirty="0"/>
              <a:t>RTG p/c koji prikaziva obostranu pneumoniju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7375840-AE2A-2CD0-24F3-CF78C3F141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183" y="1460500"/>
            <a:ext cx="6471633" cy="503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77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1F5CD-0D26-FB19-4AE5-16FA0FA8A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u="sng" dirty="0"/>
              <a:t>Liječenje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80A2E3-C17C-4A41-14DD-5B8261C72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r-HR" dirty="0"/>
              <a:t>infuzioni rastvori</a:t>
            </a:r>
          </a:p>
          <a:p>
            <a:endParaRPr lang="hr-HR" dirty="0"/>
          </a:p>
          <a:p>
            <a:r>
              <a:rPr lang="hr-HR" dirty="0"/>
              <a:t>redesivir (200 mg dnevno prvi dan i 100 mg dnevno sljedeća 4 dana)</a:t>
            </a:r>
          </a:p>
          <a:p>
            <a:endParaRPr lang="hr-HR" dirty="0"/>
          </a:p>
          <a:p>
            <a:r>
              <a:rPr lang="hr-HR" dirty="0"/>
              <a:t>Deksametazon 8mg dnevno kroz 5 dana</a:t>
            </a:r>
          </a:p>
          <a:p>
            <a:endParaRPr lang="hr-HR" dirty="0"/>
          </a:p>
          <a:p>
            <a:r>
              <a:rPr lang="hr-HR" dirty="0"/>
              <a:t>Vorikonazol 6mg/kg svakih 12 sati prvi dan i 4mg/kg svaki 12 h sljedećih 7 dana</a:t>
            </a:r>
          </a:p>
          <a:p>
            <a:endParaRPr lang="hr-HR" dirty="0"/>
          </a:p>
          <a:p>
            <a:r>
              <a:rPr lang="hr-HR" dirty="0"/>
              <a:t>oksigenoterapija</a:t>
            </a:r>
          </a:p>
        </p:txBody>
      </p:sp>
    </p:spTree>
    <p:extLst>
      <p:ext uri="{BB962C8B-B14F-4D97-AF65-F5344CB8AC3E}">
        <p14:creationId xmlns:p14="http://schemas.microsoft.com/office/powerpoint/2010/main" val="25672766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BE630-CF2D-25C3-CF7E-E88062D25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Rasprava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145E0-ED69-AC78-BBBB-02E0BE2F1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Latn-RS" dirty="0"/>
              <a:t>u Bolesnika s CVID-om obično je oslabljen humoralni imunitet</a:t>
            </a:r>
          </a:p>
          <a:p>
            <a:pPr algn="just"/>
            <a:endParaRPr lang="sr-Latn-RS" dirty="0"/>
          </a:p>
          <a:p>
            <a:pPr algn="just"/>
            <a:r>
              <a:rPr lang="sr-Latn-RS" dirty="0"/>
              <a:t>Stanični imunitet je donekle učinkovit</a:t>
            </a:r>
          </a:p>
          <a:p>
            <a:pPr algn="just"/>
            <a:endParaRPr lang="sr-Latn-RS" dirty="0"/>
          </a:p>
          <a:p>
            <a:pPr algn="just"/>
            <a:r>
              <a:rPr lang="sr-Latn-RS" dirty="0"/>
              <a:t>Ovi pacijenti s u osjetljivi na rekurentne GI infekcije i Respiratorne infekcije</a:t>
            </a:r>
          </a:p>
          <a:p>
            <a:pPr algn="just"/>
            <a:endParaRPr lang="sr-Latn-RS" dirty="0"/>
          </a:p>
          <a:p>
            <a:pPr algn="just"/>
            <a:r>
              <a:rPr lang="sr-Latn-RS" dirty="0"/>
              <a:t>Oni postaju vulnerabilni na bakterijske infekcije, mnogo više nego na bakterijske i parazitne infekcije</a:t>
            </a:r>
          </a:p>
        </p:txBody>
      </p:sp>
    </p:spTree>
    <p:extLst>
      <p:ext uri="{BB962C8B-B14F-4D97-AF65-F5344CB8AC3E}">
        <p14:creationId xmlns:p14="http://schemas.microsoft.com/office/powerpoint/2010/main" val="1265145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21C2B-4844-E89B-16DC-D4FDB0BF7D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Latn-RS" dirty="0"/>
              <a:t>Ovaj prikaz slučaja prezentira atipičnu, jasnu, virusnu intersticijalnu upalu pluća što je iznimno rijedak slučaj kod pacijenata s CVID-om</a:t>
            </a:r>
          </a:p>
          <a:p>
            <a:pPr algn="just"/>
            <a:endParaRPr lang="sr-Latn-RS" dirty="0"/>
          </a:p>
          <a:p>
            <a:pPr algn="just"/>
            <a:r>
              <a:rPr lang="sr-Latn-RS" dirty="0"/>
              <a:t>U terapiju smo preventivno uveli antibakterijske lijekove </a:t>
            </a:r>
          </a:p>
          <a:p>
            <a:pPr algn="just"/>
            <a:endParaRPr lang="sr-Latn-RS" dirty="0"/>
          </a:p>
          <a:p>
            <a:pPr algn="just"/>
            <a:endParaRPr lang="sr-Latn-RS" dirty="0"/>
          </a:p>
          <a:p>
            <a:pPr algn="just"/>
            <a:r>
              <a:rPr lang="sr-Latn-RS" dirty="0"/>
              <a:t>Pacijent se potpuno oporavio od COVID 19 infekcije te je nastavio sa redovitim terapijama za CVID</a:t>
            </a:r>
          </a:p>
        </p:txBody>
      </p:sp>
    </p:spTree>
    <p:extLst>
      <p:ext uri="{BB962C8B-B14F-4D97-AF65-F5344CB8AC3E}">
        <p14:creationId xmlns:p14="http://schemas.microsoft.com/office/powerpoint/2010/main" val="746550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DDDCF-FB36-0955-204D-347A95DD4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b="1" i="1" u="sng" dirty="0"/>
              <a:t>Zaključak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4895C-FBDB-E544-9709-1DBDF58D2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Latn-RS" dirty="0"/>
              <a:t>Tijekom COVID 19 infekcije, posebnu pažnju treba posvetiti imunokompromitiranim apcijentima koje treba liječiti multidisciplinarno i uvijek imati na umu oportunističke infekcije kod imunokompromitiranih pacijenata</a:t>
            </a:r>
          </a:p>
          <a:p>
            <a:pPr algn="just"/>
            <a:endParaRPr lang="sr-Latn-RS" dirty="0"/>
          </a:p>
          <a:p>
            <a:pPr algn="just"/>
            <a:r>
              <a:rPr lang="sr-Latn-RS" dirty="0"/>
              <a:t>Takve, oportunističke infekcije se moraju predvidjet te se liječiti preventivnim mjerama</a:t>
            </a:r>
          </a:p>
        </p:txBody>
      </p:sp>
    </p:spTree>
    <p:extLst>
      <p:ext uri="{BB962C8B-B14F-4D97-AF65-F5344CB8AC3E}">
        <p14:creationId xmlns:p14="http://schemas.microsoft.com/office/powerpoint/2010/main" val="3278789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487F8-F573-22F8-3435-AFCF24B06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C5DD71-0C8C-415C-6165-1AC5F6F09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6000" dirty="0"/>
              <a:t>HVALA NA PAŽNJI!</a:t>
            </a:r>
          </a:p>
        </p:txBody>
      </p:sp>
    </p:spTree>
    <p:extLst>
      <p:ext uri="{BB962C8B-B14F-4D97-AF65-F5344CB8AC3E}">
        <p14:creationId xmlns:p14="http://schemas.microsoft.com/office/powerpoint/2010/main" val="4204886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547</Words>
  <Application>Microsoft Office PowerPoint</Application>
  <PresentationFormat>Widescreen</PresentationFormat>
  <Paragraphs>167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Office Theme</vt:lpstr>
      <vt:lpstr>COVID 19 pneumonija kod pacijenta sa kombiniranom varijabilnom imunodeficijencijom </vt:lpstr>
      <vt:lpstr>Prikaza slučaja COVID 19 pneumonija kod pacijenta sa kombiniranom varijabilnom imunodeficijencijom </vt:lpstr>
      <vt:lpstr>UVOD u CVID</vt:lpstr>
      <vt:lpstr>k</vt:lpstr>
      <vt:lpstr>Povijest slučaja </vt:lpstr>
      <vt:lpstr>Povijest slučaja</vt:lpstr>
      <vt:lpstr>Dijagnostički postupnik</vt:lpstr>
      <vt:lpstr>PowerPoint Presentation</vt:lpstr>
      <vt:lpstr>RTG p/c koji prikaziva obostranu pneumoniju</vt:lpstr>
      <vt:lpstr>Liječenje</vt:lpstr>
      <vt:lpstr>Rasprava</vt:lpstr>
      <vt:lpstr>PowerPoint Presentation</vt:lpstr>
      <vt:lpstr>Zaključak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Značaj ugradnje ICD-a</dc:title>
  <dc:creator>Korisnik</dc:creator>
  <cp:lastModifiedBy>Tade Popović</cp:lastModifiedBy>
  <cp:revision>11</cp:revision>
  <dcterms:created xsi:type="dcterms:W3CDTF">2023-08-17T17:06:10Z</dcterms:created>
  <dcterms:modified xsi:type="dcterms:W3CDTF">2024-05-27T15:35:55Z</dcterms:modified>
</cp:coreProperties>
</file>