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6" r:id="rId1"/>
  </p:sldMasterIdLst>
  <p:sldIdLst>
    <p:sldId id="256" r:id="rId2"/>
    <p:sldId id="257" r:id="rId3"/>
    <p:sldId id="261" r:id="rId4"/>
    <p:sldId id="259" r:id="rId5"/>
    <p:sldId id="265" r:id="rId6"/>
    <p:sldId id="262" r:id="rId7"/>
    <p:sldId id="266" r:id="rId8"/>
    <p:sldId id="260" r:id="rId9"/>
    <p:sldId id="258" r:id="rId10"/>
    <p:sldId id="263" r:id="rId11"/>
    <p:sldId id="26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62" autoAdjust="0"/>
    <p:restoredTop sz="94660"/>
  </p:normalViewPr>
  <p:slideViewPr>
    <p:cSldViewPr snapToGrid="0">
      <p:cViewPr varScale="1">
        <p:scale>
          <a:sx n="74" d="100"/>
          <a:sy n="74" d="100"/>
        </p:scale>
        <p:origin x="53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marL="0" marR="0" indent="0" algn="ctr" defTabSz="914400" rtl="0" eaLnBrk="1" fontAlgn="auto" latinLnBrk="0" hangingPunct="1">
              <a:lnSpc>
                <a:spcPct val="100000"/>
              </a:lnSpc>
              <a:spcBef>
                <a:spcPts val="0"/>
              </a:spcBef>
              <a:spcAft>
                <a:spcPts val="0"/>
              </a:spcAft>
              <a:buClrTx/>
              <a:buSzTx/>
              <a:buFontTx/>
              <a:buNone/>
              <a:tabLst/>
              <a:defRPr sz="2000" b="1" i="0" u="none" strike="noStrike" kern="1200" spc="0" baseline="0">
                <a:solidFill>
                  <a:prstClr val="black">
                    <a:lumMod val="65000"/>
                    <a:lumOff val="35000"/>
                  </a:prstClr>
                </a:solidFill>
                <a:latin typeface="+mn-lt"/>
                <a:ea typeface="+mn-ea"/>
                <a:cs typeface="+mn-cs"/>
              </a:defRPr>
            </a:pPr>
            <a:r>
              <a:rPr lang="bs-Latn-BA" sz="2000" b="1" dirty="0" smtClean="0">
                <a:effectLst/>
              </a:rPr>
              <a:t>Grafikon 1. Ukupne isporučene i dnevne doze na svaku pojedinačnu regiju</a:t>
            </a:r>
            <a:endParaRPr lang="en-US" sz="2000" b="1" dirty="0" smtClean="0">
              <a:effectLst/>
            </a:endParaRPr>
          </a:p>
        </c:rich>
      </c:tx>
      <c:overlay val="0"/>
      <c:spPr>
        <a:noFill/>
        <a:ln>
          <a:noFill/>
        </a:ln>
        <a:effectLst/>
      </c:spPr>
      <c:txPr>
        <a:bodyPr rot="0" spcFirstLastPara="1" vertOverflow="ellipsis" vert="horz" wrap="square" anchor="ctr" anchorCtr="1"/>
        <a:lstStyle/>
        <a:p>
          <a:pPr marL="0" marR="0" indent="0" algn="ctr" defTabSz="914400" rtl="0" eaLnBrk="1" fontAlgn="auto" latinLnBrk="0" hangingPunct="1">
            <a:lnSpc>
              <a:spcPct val="100000"/>
            </a:lnSpc>
            <a:spcBef>
              <a:spcPts val="0"/>
            </a:spcBef>
            <a:spcAft>
              <a:spcPts val="0"/>
            </a:spcAft>
            <a:buClrTx/>
            <a:buSzTx/>
            <a:buFontTx/>
            <a:buNone/>
            <a:tabLst/>
            <a:defRPr sz="2000" b="1" i="0" u="none" strike="noStrike" kern="1200" spc="0" baseline="0">
              <a:solidFill>
                <a:prstClr val="black">
                  <a:lumMod val="65000"/>
                  <a:lumOff val="35000"/>
                </a:prstClr>
              </a:solidFill>
              <a:latin typeface="+mn-lt"/>
              <a:ea typeface="+mn-ea"/>
              <a:cs typeface="+mn-cs"/>
            </a:defRPr>
          </a:pPr>
          <a:endParaRPr lang="en-US"/>
        </a:p>
      </c:txPr>
    </c:title>
    <c:autoTitleDeleted val="0"/>
    <c:plotArea>
      <c:layout/>
      <c:barChart>
        <c:barDir val="col"/>
        <c:grouping val="stacked"/>
        <c:varyColors val="0"/>
        <c:ser>
          <c:idx val="0"/>
          <c:order val="0"/>
          <c:tx>
            <c:strRef>
              <c:f>Sheet1!$B$1</c:f>
              <c:strCache>
                <c:ptCount val="1"/>
                <c:pt idx="0">
                  <c:v>Ukupna doza</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Cijeli mozak</c:v>
                </c:pt>
                <c:pt idx="1">
                  <c:v>Moždane metastaze</c:v>
                </c:pt>
                <c:pt idx="2">
                  <c:v>Th2</c:v>
                </c:pt>
                <c:pt idx="3">
                  <c:v>Th4-Th11</c:v>
                </c:pt>
                <c:pt idx="4">
                  <c:v>Pelvis</c:v>
                </c:pt>
                <c:pt idx="5">
                  <c:v>Lokalni recidiv</c:v>
                </c:pt>
              </c:strCache>
            </c:strRef>
          </c:cat>
          <c:val>
            <c:numRef>
              <c:f>Sheet1!$B$2:$B$7</c:f>
              <c:numCache>
                <c:formatCode>General</c:formatCode>
                <c:ptCount val="6"/>
                <c:pt idx="0">
                  <c:v>20</c:v>
                </c:pt>
                <c:pt idx="1">
                  <c:v>40</c:v>
                </c:pt>
                <c:pt idx="2">
                  <c:v>30</c:v>
                </c:pt>
                <c:pt idx="3">
                  <c:v>30</c:v>
                </c:pt>
                <c:pt idx="4">
                  <c:v>27</c:v>
                </c:pt>
                <c:pt idx="5">
                  <c:v>50</c:v>
                </c:pt>
              </c:numCache>
            </c:numRef>
          </c:val>
        </c:ser>
        <c:ser>
          <c:idx val="1"/>
          <c:order val="1"/>
          <c:tx>
            <c:strRef>
              <c:f>Sheet1!$C$1</c:f>
              <c:strCache>
                <c:ptCount val="1"/>
                <c:pt idx="0">
                  <c:v>Pojedinačna doza</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Cijeli mozak</c:v>
                </c:pt>
                <c:pt idx="1">
                  <c:v>Moždane metastaze</c:v>
                </c:pt>
                <c:pt idx="2">
                  <c:v>Th2</c:v>
                </c:pt>
                <c:pt idx="3">
                  <c:v>Th4-Th11</c:v>
                </c:pt>
                <c:pt idx="4">
                  <c:v>Pelvis</c:v>
                </c:pt>
                <c:pt idx="5">
                  <c:v>Lokalni recidiv</c:v>
                </c:pt>
              </c:strCache>
            </c:strRef>
          </c:cat>
          <c:val>
            <c:numRef>
              <c:f>Sheet1!$C$2:$C$7</c:f>
              <c:numCache>
                <c:formatCode>General</c:formatCode>
                <c:ptCount val="6"/>
                <c:pt idx="0">
                  <c:v>4</c:v>
                </c:pt>
                <c:pt idx="1">
                  <c:v>8</c:v>
                </c:pt>
                <c:pt idx="2">
                  <c:v>2</c:v>
                </c:pt>
                <c:pt idx="3">
                  <c:v>3</c:v>
                </c:pt>
                <c:pt idx="4">
                  <c:v>3</c:v>
                </c:pt>
                <c:pt idx="5">
                  <c:v>3</c:v>
                </c:pt>
              </c:numCache>
            </c:numRef>
          </c:val>
        </c:ser>
        <c:dLbls>
          <c:showLegendKey val="0"/>
          <c:showVal val="0"/>
          <c:showCatName val="0"/>
          <c:showSerName val="0"/>
          <c:showPercent val="0"/>
          <c:showBubbleSize val="0"/>
        </c:dLbls>
        <c:gapWidth val="150"/>
        <c:overlap val="100"/>
        <c:axId val="-235716720"/>
        <c:axId val="-235704208"/>
      </c:barChart>
      <c:catAx>
        <c:axId val="-2357167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35704208"/>
        <c:crosses val="autoZero"/>
        <c:auto val="1"/>
        <c:lblAlgn val="ctr"/>
        <c:lblOffset val="100"/>
        <c:noMultiLvlLbl val="0"/>
      </c:catAx>
      <c:valAx>
        <c:axId val="-23570420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3571672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0FBF0FA-A144-47A6-A664-02485B84F7D1}" type="datetimeFigureOut">
              <a:rPr lang="en-US" smtClean="0"/>
              <a:t>10/17/2023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1B5246-412D-460E-947E-3AC2D3B01037}" type="slidenum">
              <a:rPr lang="en-US" smtClean="0"/>
              <a:t>‹#›</a:t>
            </a:fld>
            <a:endParaRPr lang="en-US"/>
          </a:p>
        </p:txBody>
      </p:sp>
    </p:spTree>
    <p:extLst>
      <p:ext uri="{BB962C8B-B14F-4D97-AF65-F5344CB8AC3E}">
        <p14:creationId xmlns:p14="http://schemas.microsoft.com/office/powerpoint/2010/main" val="615558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FBF0FA-A144-47A6-A664-02485B84F7D1}" type="datetimeFigureOut">
              <a:rPr lang="en-US" smtClean="0"/>
              <a:t>10/17/2023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1B5246-412D-460E-947E-3AC2D3B01037}" type="slidenum">
              <a:rPr lang="en-US" smtClean="0"/>
              <a:t>‹#›</a:t>
            </a:fld>
            <a:endParaRPr lang="en-US"/>
          </a:p>
        </p:txBody>
      </p:sp>
    </p:spTree>
    <p:extLst>
      <p:ext uri="{BB962C8B-B14F-4D97-AF65-F5344CB8AC3E}">
        <p14:creationId xmlns:p14="http://schemas.microsoft.com/office/powerpoint/2010/main" val="263399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FBF0FA-A144-47A6-A664-02485B84F7D1}" type="datetimeFigureOut">
              <a:rPr lang="en-US" smtClean="0"/>
              <a:t>10/17/2023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1B5246-412D-460E-947E-3AC2D3B01037}" type="slidenum">
              <a:rPr lang="en-US" smtClean="0"/>
              <a:t>‹#›</a:t>
            </a:fld>
            <a:endParaRPr lang="en-US"/>
          </a:p>
        </p:txBody>
      </p:sp>
    </p:spTree>
    <p:extLst>
      <p:ext uri="{BB962C8B-B14F-4D97-AF65-F5344CB8AC3E}">
        <p14:creationId xmlns:p14="http://schemas.microsoft.com/office/powerpoint/2010/main" val="152368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0FBF0FA-A144-47A6-A664-02485B84F7D1}" type="datetimeFigureOut">
              <a:rPr lang="en-US" smtClean="0"/>
              <a:t>10/17/2023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1B5246-412D-460E-947E-3AC2D3B01037}" type="slidenum">
              <a:rPr lang="en-US" smtClean="0"/>
              <a:t>‹#›</a:t>
            </a:fld>
            <a:endParaRPr lang="en-US"/>
          </a:p>
        </p:txBody>
      </p:sp>
    </p:spTree>
    <p:extLst>
      <p:ext uri="{BB962C8B-B14F-4D97-AF65-F5344CB8AC3E}">
        <p14:creationId xmlns:p14="http://schemas.microsoft.com/office/powerpoint/2010/main" val="25788612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0FBF0FA-A144-47A6-A664-02485B84F7D1}" type="datetimeFigureOut">
              <a:rPr lang="en-US" smtClean="0"/>
              <a:t>10/17/2023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31B5246-412D-460E-947E-3AC2D3B01037}" type="slidenum">
              <a:rPr lang="en-US" smtClean="0"/>
              <a:t>‹#›</a:t>
            </a:fld>
            <a:endParaRPr lang="en-US"/>
          </a:p>
        </p:txBody>
      </p:sp>
    </p:spTree>
    <p:extLst>
      <p:ext uri="{BB962C8B-B14F-4D97-AF65-F5344CB8AC3E}">
        <p14:creationId xmlns:p14="http://schemas.microsoft.com/office/powerpoint/2010/main" val="35932315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0FBF0FA-A144-47A6-A664-02485B84F7D1}" type="datetimeFigureOut">
              <a:rPr lang="en-US" smtClean="0"/>
              <a:t>10/17/2023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31B5246-412D-460E-947E-3AC2D3B01037}" type="slidenum">
              <a:rPr lang="en-US" smtClean="0"/>
              <a:t>‹#›</a:t>
            </a:fld>
            <a:endParaRPr lang="en-US"/>
          </a:p>
        </p:txBody>
      </p:sp>
    </p:spTree>
    <p:extLst>
      <p:ext uri="{BB962C8B-B14F-4D97-AF65-F5344CB8AC3E}">
        <p14:creationId xmlns:p14="http://schemas.microsoft.com/office/powerpoint/2010/main" val="26444040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FBF0FA-A144-47A6-A664-02485B84F7D1}" type="datetimeFigureOut">
              <a:rPr lang="en-US" smtClean="0"/>
              <a:t>10/17/2023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31B5246-412D-460E-947E-3AC2D3B01037}" type="slidenum">
              <a:rPr lang="en-US" smtClean="0"/>
              <a:t>‹#›</a:t>
            </a:fld>
            <a:endParaRPr lang="en-US"/>
          </a:p>
        </p:txBody>
      </p:sp>
    </p:spTree>
    <p:extLst>
      <p:ext uri="{BB962C8B-B14F-4D97-AF65-F5344CB8AC3E}">
        <p14:creationId xmlns:p14="http://schemas.microsoft.com/office/powerpoint/2010/main" val="26972823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FBF0FA-A144-47A6-A664-02485B84F7D1}" type="datetimeFigureOut">
              <a:rPr lang="en-US" smtClean="0"/>
              <a:t>10/17/2023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1B5246-412D-460E-947E-3AC2D3B01037}" type="slidenum">
              <a:rPr lang="en-US" smtClean="0"/>
              <a:t>‹#›</a:t>
            </a:fld>
            <a:endParaRPr lang="en-US"/>
          </a:p>
        </p:txBody>
      </p:sp>
    </p:spTree>
    <p:extLst>
      <p:ext uri="{BB962C8B-B14F-4D97-AF65-F5344CB8AC3E}">
        <p14:creationId xmlns:p14="http://schemas.microsoft.com/office/powerpoint/2010/main" val="42389232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FBF0FA-A144-47A6-A664-02485B84F7D1}" type="datetimeFigureOut">
              <a:rPr lang="en-US" smtClean="0"/>
              <a:t>10/17/2023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1B5246-412D-460E-947E-3AC2D3B01037}" type="slidenum">
              <a:rPr lang="en-US" smtClean="0"/>
              <a:t>‹#›</a:t>
            </a:fld>
            <a:endParaRPr lang="en-US"/>
          </a:p>
        </p:txBody>
      </p:sp>
    </p:spTree>
    <p:extLst>
      <p:ext uri="{BB962C8B-B14F-4D97-AF65-F5344CB8AC3E}">
        <p14:creationId xmlns:p14="http://schemas.microsoft.com/office/powerpoint/2010/main" val="3629375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FBF0FA-A144-47A6-A664-02485B84F7D1}" type="datetimeFigureOut">
              <a:rPr lang="en-US" smtClean="0"/>
              <a:t>10/17/2023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1B5246-412D-460E-947E-3AC2D3B01037}" type="slidenum">
              <a:rPr lang="en-US" smtClean="0"/>
              <a:t>‹#›</a:t>
            </a:fld>
            <a:endParaRPr lang="en-US"/>
          </a:p>
        </p:txBody>
      </p:sp>
    </p:spTree>
    <p:extLst>
      <p:ext uri="{BB962C8B-B14F-4D97-AF65-F5344CB8AC3E}">
        <p14:creationId xmlns:p14="http://schemas.microsoft.com/office/powerpoint/2010/main" val="3463094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FBF0FA-A144-47A6-A664-02485B84F7D1}" type="datetimeFigureOut">
              <a:rPr lang="en-US" smtClean="0"/>
              <a:t>10/17/2023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1B5246-412D-460E-947E-3AC2D3B01037}"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4326902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FBF0FA-A144-47A6-A664-02485B84F7D1}" type="datetimeFigureOut">
              <a:rPr lang="en-US" smtClean="0"/>
              <a:t>10/17/2023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1B5246-412D-460E-947E-3AC2D3B01037}" type="slidenum">
              <a:rPr lang="en-US" smtClean="0"/>
              <a:t>‹#›</a:t>
            </a:fld>
            <a:endParaRPr lang="en-US"/>
          </a:p>
        </p:txBody>
      </p:sp>
    </p:spTree>
    <p:extLst>
      <p:ext uri="{BB962C8B-B14F-4D97-AF65-F5344CB8AC3E}">
        <p14:creationId xmlns:p14="http://schemas.microsoft.com/office/powerpoint/2010/main" val="3507523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FBF0FA-A144-47A6-A664-02485B84F7D1}" type="datetimeFigureOut">
              <a:rPr lang="en-US" smtClean="0"/>
              <a:t>10/17/2023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1B5246-412D-460E-947E-3AC2D3B01037}"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067176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FBF0FA-A144-47A6-A664-02485B84F7D1}" type="datetimeFigureOut">
              <a:rPr lang="en-US" smtClean="0"/>
              <a:t>10/17/2023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1B5246-412D-460E-947E-3AC2D3B01037}" type="slidenum">
              <a:rPr lang="en-US" smtClean="0"/>
              <a:t>‹#›</a:t>
            </a:fld>
            <a:endParaRPr lang="en-US"/>
          </a:p>
        </p:txBody>
      </p:sp>
    </p:spTree>
    <p:extLst>
      <p:ext uri="{BB962C8B-B14F-4D97-AF65-F5344CB8AC3E}">
        <p14:creationId xmlns:p14="http://schemas.microsoft.com/office/powerpoint/2010/main" val="37083569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FBF0FA-A144-47A6-A664-02485B84F7D1}" type="datetimeFigureOut">
              <a:rPr lang="en-US" smtClean="0"/>
              <a:t>10/17/2023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1B5246-412D-460E-947E-3AC2D3B01037}" type="slidenum">
              <a:rPr lang="en-US" smtClean="0"/>
              <a:t>‹#›</a:t>
            </a:fld>
            <a:endParaRPr lang="en-US"/>
          </a:p>
        </p:txBody>
      </p:sp>
    </p:spTree>
    <p:extLst>
      <p:ext uri="{BB962C8B-B14F-4D97-AF65-F5344CB8AC3E}">
        <p14:creationId xmlns:p14="http://schemas.microsoft.com/office/powerpoint/2010/main" val="33047873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0FBF0FA-A144-47A6-A664-02485B84F7D1}" type="datetimeFigureOut">
              <a:rPr lang="en-US" smtClean="0"/>
              <a:t>10/17/2023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1B5246-412D-460E-947E-3AC2D3B01037}" type="slidenum">
              <a:rPr lang="en-US" smtClean="0"/>
              <a:t>‹#›</a:t>
            </a:fld>
            <a:endParaRPr lang="en-US"/>
          </a:p>
        </p:txBody>
      </p:sp>
    </p:spTree>
    <p:extLst>
      <p:ext uri="{BB962C8B-B14F-4D97-AF65-F5344CB8AC3E}">
        <p14:creationId xmlns:p14="http://schemas.microsoft.com/office/powerpoint/2010/main" val="21482753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0FBF0FA-A144-47A6-A664-02485B84F7D1}" type="datetimeFigureOut">
              <a:rPr lang="en-US" smtClean="0"/>
              <a:t>10/17/2023</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31B5246-412D-460E-947E-3AC2D3B01037}" type="slidenum">
              <a:rPr lang="en-US" smtClean="0"/>
              <a:t>‹#›</a:t>
            </a:fld>
            <a:endParaRPr lang="en-US"/>
          </a:p>
        </p:txBody>
      </p:sp>
    </p:spTree>
    <p:extLst>
      <p:ext uri="{BB962C8B-B14F-4D97-AF65-F5344CB8AC3E}">
        <p14:creationId xmlns:p14="http://schemas.microsoft.com/office/powerpoint/2010/main" val="1219494005"/>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 id="2147483798" r:id="rId12"/>
    <p:sldLayoutId id="2147483799" r:id="rId13"/>
    <p:sldLayoutId id="2147483800" r:id="rId14"/>
    <p:sldLayoutId id="2147483801" r:id="rId15"/>
    <p:sldLayoutId id="214748380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78542" y="2404531"/>
            <a:ext cx="7766936" cy="1646302"/>
          </a:xfrm>
        </p:spPr>
        <p:txBody>
          <a:bodyPr/>
          <a:lstStyle/>
          <a:p>
            <a:r>
              <a:rPr lang="en-US" dirty="0" smtClean="0"/>
              <a:t>Juingov sarkom </a:t>
            </a:r>
            <a:endParaRPr lang="en-US" dirty="0"/>
          </a:p>
        </p:txBody>
      </p:sp>
      <p:sp>
        <p:nvSpPr>
          <p:cNvPr id="3" name="Subtitle 2"/>
          <p:cNvSpPr>
            <a:spLocks noGrp="1"/>
          </p:cNvSpPr>
          <p:nvPr>
            <p:ph type="subTitle" idx="1"/>
          </p:nvPr>
        </p:nvSpPr>
        <p:spPr>
          <a:xfrm>
            <a:off x="1721380" y="4050833"/>
            <a:ext cx="7766936" cy="1096899"/>
          </a:xfrm>
        </p:spPr>
        <p:txBody>
          <a:bodyPr>
            <a:normAutofit fontScale="25000" lnSpcReduction="20000"/>
          </a:bodyPr>
          <a:lstStyle/>
          <a:p>
            <a:r>
              <a:rPr lang="bs-Latn-BA" sz="5600" dirty="0" smtClean="0"/>
              <a:t> </a:t>
            </a:r>
            <a:r>
              <a:rPr lang="en-US" sz="5600" dirty="0" smtClean="0"/>
              <a:t>Prikaz slu</a:t>
            </a:r>
            <a:r>
              <a:rPr lang="bs-Latn-BA" sz="5600" dirty="0" smtClean="0"/>
              <a:t>čaja</a:t>
            </a:r>
          </a:p>
          <a:p>
            <a:endParaRPr lang="bs-Latn-BA" dirty="0"/>
          </a:p>
          <a:p>
            <a:pPr algn="l"/>
            <a:endParaRPr lang="bs-Latn-BA" dirty="0" smtClean="0"/>
          </a:p>
          <a:p>
            <a:pPr algn="l"/>
            <a:r>
              <a:rPr lang="bs-Latn-BA" sz="5600" dirty="0" smtClean="0"/>
              <a:t>Autor:</a:t>
            </a:r>
          </a:p>
          <a:p>
            <a:pPr algn="l"/>
            <a:r>
              <a:rPr lang="bs-Latn-BA" sz="5600" dirty="0" smtClean="0"/>
              <a:t>dr med. Nikolina Vesić</a:t>
            </a:r>
            <a:endParaRPr lang="en-US" sz="5600" dirty="0"/>
          </a:p>
        </p:txBody>
      </p:sp>
    </p:spTree>
    <p:extLst>
      <p:ext uri="{BB962C8B-B14F-4D97-AF65-F5344CB8AC3E}">
        <p14:creationId xmlns:p14="http://schemas.microsoft.com/office/powerpoint/2010/main" val="845187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s-Latn-BA" dirty="0" smtClean="0"/>
              <a:t>Uvod</a:t>
            </a:r>
            <a:endParaRPr lang="en-US" dirty="0"/>
          </a:p>
        </p:txBody>
      </p:sp>
      <p:sp>
        <p:nvSpPr>
          <p:cNvPr id="3" name="Content Placeholder 2"/>
          <p:cNvSpPr>
            <a:spLocks noGrp="1"/>
          </p:cNvSpPr>
          <p:nvPr>
            <p:ph idx="1"/>
          </p:nvPr>
        </p:nvSpPr>
        <p:spPr/>
        <p:txBody>
          <a:bodyPr/>
          <a:lstStyle/>
          <a:p>
            <a:pPr algn="just"/>
            <a:r>
              <a:rPr lang="bs-Latn-BA" dirty="0"/>
              <a:t>Juingov sarkom je drugi najčešći primarni maligni tumor koji zahvata koštani sistem</a:t>
            </a:r>
            <a:r>
              <a:rPr lang="bs-Latn-BA" dirty="0" smtClean="0"/>
              <a:t>.</a:t>
            </a:r>
          </a:p>
          <a:p>
            <a:pPr algn="just"/>
            <a:r>
              <a:rPr lang="bs-Latn-BA" dirty="0" smtClean="0"/>
              <a:t>Najčešće </a:t>
            </a:r>
            <a:r>
              <a:rPr lang="bs-Latn-BA" dirty="0"/>
              <a:t>se</a:t>
            </a:r>
            <a:r>
              <a:rPr lang="bs-Latn-BA" dirty="0" smtClean="0"/>
              <a:t> </a:t>
            </a:r>
            <a:r>
              <a:rPr lang="bs-Latn-BA" dirty="0"/>
              <a:t>javlja u djetinjstvu i ranoj adolescenciji, sa prevalencom 2:1 000 000, i nešto većom učestalošću kod muškog u odnosu na ženski pol (1.5:1). </a:t>
            </a:r>
            <a:endParaRPr lang="bs-Latn-BA" dirty="0" smtClean="0"/>
          </a:p>
          <a:p>
            <a:pPr algn="just"/>
            <a:r>
              <a:rPr lang="bs-Latn-BA" dirty="0" smtClean="0"/>
              <a:t>Predilekciono </a:t>
            </a:r>
            <a:r>
              <a:rPr lang="bs-Latn-BA" dirty="0"/>
              <a:t>mjesto za nastanak koštanog oblika Juingovog sarkoma jesu metadijafize dugih </a:t>
            </a:r>
            <a:r>
              <a:rPr lang="bs-Latn-BA" dirty="0" smtClean="0"/>
              <a:t>kostiju, najčešće donjih ekstremiteta.</a:t>
            </a:r>
          </a:p>
          <a:p>
            <a:pPr algn="just"/>
            <a:r>
              <a:rPr lang="bs-Latn-BA" dirty="0"/>
              <a:t>Najčešća metastatska sijela ove bolesti jesu pluća (38%), kosti (31%) i kostna srž (11</a:t>
            </a:r>
            <a:r>
              <a:rPr lang="bs-Latn-BA" dirty="0" smtClean="0"/>
              <a:t>%).</a:t>
            </a:r>
          </a:p>
          <a:p>
            <a:pPr algn="just"/>
            <a:r>
              <a:rPr lang="bs-Latn-BA" dirty="0"/>
              <a:t>Preporučeni pristup liječenju podrazumijeva indukcionu (neoadjuvantnu) primjenu hemioterapije u 3</a:t>
            </a:r>
            <a:r>
              <a:rPr lang="en-US" dirty="0"/>
              <a:t>–</a:t>
            </a:r>
            <a:r>
              <a:rPr lang="bs-Latn-BA" dirty="0"/>
              <a:t>6 ciklusa, nakon toga hirurgija i radioterapija predstavljaju osnov liječenja. </a:t>
            </a:r>
            <a:endParaRPr lang="bs-Latn-BA" dirty="0" smtClean="0"/>
          </a:p>
          <a:p>
            <a:endParaRPr lang="en-US" dirty="0"/>
          </a:p>
        </p:txBody>
      </p:sp>
    </p:spTree>
    <p:extLst>
      <p:ext uri="{BB962C8B-B14F-4D97-AF65-F5344CB8AC3E}">
        <p14:creationId xmlns:p14="http://schemas.microsoft.com/office/powerpoint/2010/main" val="18314072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s-Latn-BA" dirty="0" smtClean="0"/>
              <a:t>Cilj</a:t>
            </a:r>
            <a:endParaRPr lang="en-US" dirty="0"/>
          </a:p>
        </p:txBody>
      </p:sp>
      <p:sp>
        <p:nvSpPr>
          <p:cNvPr id="3" name="Content Placeholder 2"/>
          <p:cNvSpPr>
            <a:spLocks noGrp="1"/>
          </p:cNvSpPr>
          <p:nvPr>
            <p:ph idx="1"/>
          </p:nvPr>
        </p:nvSpPr>
        <p:spPr/>
        <p:txBody>
          <a:bodyPr/>
          <a:lstStyle/>
          <a:p>
            <a:pPr algn="just"/>
            <a:r>
              <a:rPr lang="bs-Latn-BA" dirty="0"/>
              <a:t>Cilj ovog rada jeste pokazati doprinos radioterapije u kontroli lokalne i metastatske forme Juingovog </a:t>
            </a:r>
            <a:r>
              <a:rPr lang="bs-Latn-BA" dirty="0" smtClean="0"/>
              <a:t>sarkoma.</a:t>
            </a:r>
            <a:endParaRPr lang="en-US" dirty="0"/>
          </a:p>
          <a:p>
            <a:pPr marL="0" indent="0">
              <a:buNone/>
            </a:pPr>
            <a:endParaRPr lang="en-US" dirty="0"/>
          </a:p>
        </p:txBody>
      </p:sp>
    </p:spTree>
    <p:extLst>
      <p:ext uri="{BB962C8B-B14F-4D97-AF65-F5344CB8AC3E}">
        <p14:creationId xmlns:p14="http://schemas.microsoft.com/office/powerpoint/2010/main" val="5610230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s-Latn-BA" dirty="0" smtClean="0"/>
              <a:t>Istorija slučaja</a:t>
            </a:r>
            <a:endParaRPr lang="en-US" dirty="0"/>
          </a:p>
        </p:txBody>
      </p:sp>
      <p:sp>
        <p:nvSpPr>
          <p:cNvPr id="3" name="Content Placeholder 2"/>
          <p:cNvSpPr>
            <a:spLocks noGrp="1"/>
          </p:cNvSpPr>
          <p:nvPr>
            <p:ph idx="1"/>
          </p:nvPr>
        </p:nvSpPr>
        <p:spPr/>
        <p:txBody>
          <a:bodyPr/>
          <a:lstStyle/>
          <a:p>
            <a:pPr algn="just"/>
            <a:r>
              <a:rPr lang="bs-Latn-BA" dirty="0" smtClean="0"/>
              <a:t>Pacijentkinja dobi 24 godine, javlja se prvi put u Centar za radioterapiju IMC Banja Luka zbog moždanih metastaza. </a:t>
            </a:r>
          </a:p>
          <a:p>
            <a:pPr algn="just"/>
            <a:r>
              <a:rPr lang="bs-Latn-BA" dirty="0" smtClean="0"/>
              <a:t>Bolest je bolest počela 2017. godine bolom u desnom kuku, šest mjeseci prije postavljanja dijagnoze. </a:t>
            </a:r>
          </a:p>
          <a:p>
            <a:pPr algn="just"/>
            <a:r>
              <a:rPr lang="bs-Latn-BA" dirty="0" smtClean="0"/>
              <a:t>Nakon urađene dijagnostičke obrade </a:t>
            </a:r>
            <a:r>
              <a:rPr lang="bs-Cyrl-BA" dirty="0" smtClean="0"/>
              <a:t>(М</a:t>
            </a:r>
            <a:r>
              <a:rPr lang="bs-Latn-BA" dirty="0" smtClean="0"/>
              <a:t>R) postavljena je sumnja na tumor kosti, te je biopsijom i patohistološkom analizom potvrđena definitivna dijagnoza koštane forme Juingovog sarkoma.</a:t>
            </a:r>
          </a:p>
          <a:p>
            <a:pPr algn="just"/>
            <a:r>
              <a:rPr lang="bs-Latn-BA" dirty="0" smtClean="0"/>
              <a:t>Tretman je provođen neoadjuvantno, po VIDA protokolu, potom operativno, a po urađenom operativnom zahvatu i adjuvantno, po VAL protokolu.</a:t>
            </a:r>
          </a:p>
          <a:p>
            <a:pPr algn="just"/>
            <a:r>
              <a:rPr lang="bs-Latn-BA" dirty="0" smtClean="0"/>
              <a:t>Dvije godine kasnije, nakon verifikovane metastatske bolesti uz pomoć MR, u liječenje je uveden radioterapijski modalitet.</a:t>
            </a:r>
            <a:endParaRPr lang="en-US" dirty="0"/>
          </a:p>
        </p:txBody>
      </p:sp>
    </p:spTree>
    <p:extLst>
      <p:ext uri="{BB962C8B-B14F-4D97-AF65-F5344CB8AC3E}">
        <p14:creationId xmlns:p14="http://schemas.microsoft.com/office/powerpoint/2010/main" val="6786036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s-Latn-BA" dirty="0"/>
              <a:t>Istorija slučaja</a:t>
            </a:r>
            <a:endParaRPr lang="en-US" dirty="0"/>
          </a:p>
        </p:txBody>
      </p:sp>
      <p:sp>
        <p:nvSpPr>
          <p:cNvPr id="3" name="Content Placeholder 2"/>
          <p:cNvSpPr>
            <a:spLocks noGrp="1"/>
          </p:cNvSpPr>
          <p:nvPr>
            <p:ph idx="1"/>
          </p:nvPr>
        </p:nvSpPr>
        <p:spPr/>
        <p:txBody>
          <a:bodyPr>
            <a:normAutofit fontScale="92500"/>
          </a:bodyPr>
          <a:lstStyle/>
          <a:p>
            <a:pPr algn="just"/>
            <a:r>
              <a:rPr lang="bs-Latn-BA" dirty="0" smtClean="0"/>
              <a:t>Radioterapijski su tretirani: </a:t>
            </a:r>
          </a:p>
          <a:p>
            <a:pPr algn="just">
              <a:buFont typeface="+mj-lt"/>
              <a:buAutoNum type="arabicPeriod"/>
            </a:pPr>
            <a:r>
              <a:rPr lang="bs-Latn-BA" dirty="0"/>
              <a:t>Udaljene metastaze na </a:t>
            </a:r>
            <a:r>
              <a:rPr lang="bs-Latn-BA" dirty="0" smtClean="0"/>
              <a:t>mozgu;</a:t>
            </a:r>
          </a:p>
          <a:p>
            <a:pPr algn="just">
              <a:buFont typeface="+mj-lt"/>
              <a:buAutoNum type="arabicPeriod"/>
            </a:pPr>
            <a:r>
              <a:rPr lang="bs-Latn-BA" dirty="0"/>
              <a:t>Lokalni recidiv (regija desnog kuka</a:t>
            </a:r>
            <a:r>
              <a:rPr lang="bs-Latn-BA" dirty="0" smtClean="0"/>
              <a:t>);</a:t>
            </a:r>
          </a:p>
          <a:p>
            <a:pPr algn="just">
              <a:buFont typeface="+mj-lt"/>
              <a:buAutoNum type="arabicPeriod"/>
            </a:pPr>
            <a:r>
              <a:rPr lang="bs-Latn-BA" dirty="0" smtClean="0"/>
              <a:t>Metastatski depoziti u kostima ( pršljenska tijela Th2, Th4-Th11, kosti pelvisa).</a:t>
            </a:r>
          </a:p>
          <a:p>
            <a:pPr algn="just">
              <a:buFont typeface="+mj-lt"/>
              <a:buAutoNum type="arabicPeriod"/>
            </a:pPr>
            <a:endParaRPr lang="bs-Latn-BA" dirty="0"/>
          </a:p>
          <a:p>
            <a:pPr algn="just"/>
            <a:r>
              <a:rPr lang="bs-Latn-BA" dirty="0" smtClean="0"/>
              <a:t>Radioterapija je provedena:</a:t>
            </a:r>
          </a:p>
          <a:p>
            <a:pPr algn="just">
              <a:buFont typeface="+mj-lt"/>
              <a:buAutoNum type="arabicPeriod"/>
            </a:pPr>
            <a:r>
              <a:rPr lang="bs-Latn-BA" dirty="0" smtClean="0"/>
              <a:t> </a:t>
            </a:r>
            <a:r>
              <a:rPr lang="bs-Latn-BA" b="1" dirty="0" smtClean="0"/>
              <a:t>VMAT (volumetrijski modulisanom arkusnom terapijom)</a:t>
            </a:r>
            <a:r>
              <a:rPr lang="bs-Latn-BA" dirty="0" smtClean="0"/>
              <a:t> i </a:t>
            </a:r>
          </a:p>
          <a:p>
            <a:pPr algn="just">
              <a:buFont typeface="+mj-lt"/>
              <a:buAutoNum type="arabicPeriod"/>
            </a:pPr>
            <a:r>
              <a:rPr lang="bs-Latn-BA" b="1" dirty="0" smtClean="0"/>
              <a:t>3D CRT (3D konformalnom) </a:t>
            </a:r>
            <a:r>
              <a:rPr lang="bs-Latn-BA" dirty="0" smtClean="0"/>
              <a:t>tehnikom zračenja.</a:t>
            </a:r>
          </a:p>
          <a:p>
            <a:pPr marL="0" indent="0" algn="just">
              <a:buNone/>
            </a:pPr>
            <a:endParaRPr lang="bs-Latn-BA" dirty="0" smtClean="0"/>
          </a:p>
          <a:p>
            <a:pPr marL="0" indent="0" algn="just">
              <a:buNone/>
            </a:pPr>
            <a:r>
              <a:rPr lang="bs-Latn-BA" i="1" dirty="0" smtClean="0"/>
              <a:t>Izbor tehnike zračenja je prevashodno zavisio od lokalizacije maligne promjene.</a:t>
            </a:r>
          </a:p>
          <a:p>
            <a:pPr marL="0" indent="0" algn="just">
              <a:buNone/>
            </a:pPr>
            <a:endParaRPr lang="en-US" dirty="0"/>
          </a:p>
        </p:txBody>
      </p:sp>
    </p:spTree>
    <p:extLst>
      <p:ext uri="{BB962C8B-B14F-4D97-AF65-F5344CB8AC3E}">
        <p14:creationId xmlns:p14="http://schemas.microsoft.com/office/powerpoint/2010/main" val="8959254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s-Latn-BA" dirty="0" smtClean="0"/>
              <a:t>Istorija slučaja</a:t>
            </a:r>
            <a:endParaRPr lang="en-US" dirty="0"/>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1363478335"/>
              </p:ext>
            </p:extLst>
          </p:nvPr>
        </p:nvGraphicFramePr>
        <p:xfrm>
          <a:off x="1128713" y="2160588"/>
          <a:ext cx="8145460" cy="2719338"/>
        </p:xfrm>
        <a:graphic>
          <a:graphicData uri="http://schemas.openxmlformats.org/drawingml/2006/table">
            <a:tbl>
              <a:tblPr firstRow="1" firstCol="1" bandRow="1">
                <a:tableStyleId>{5C22544A-7EE6-4342-B048-85BDC9FD1C3A}</a:tableStyleId>
              </a:tblPr>
              <a:tblGrid>
                <a:gridCol w="1629092"/>
                <a:gridCol w="1629092"/>
                <a:gridCol w="1629092"/>
                <a:gridCol w="1629092"/>
                <a:gridCol w="1629092"/>
              </a:tblGrid>
              <a:tr h="537010">
                <a:tc>
                  <a:txBody>
                    <a:bodyPr/>
                    <a:lstStyle/>
                    <a:p>
                      <a:pPr marL="0" marR="0" algn="just">
                        <a:lnSpc>
                          <a:spcPct val="107000"/>
                        </a:lnSpc>
                        <a:spcBef>
                          <a:spcPts val="0"/>
                        </a:spcBef>
                        <a:spcAft>
                          <a:spcPts val="0"/>
                        </a:spcAft>
                      </a:pPr>
                      <a:r>
                        <a:rPr lang="bs-Latn-BA" sz="1400" dirty="0">
                          <a:effectLst/>
                        </a:rPr>
                        <a:t> </a:t>
                      </a:r>
                      <a:endParaRPr lang="en-US" sz="1200" dirty="0">
                        <a:effectLst/>
                      </a:endParaRPr>
                    </a:p>
                    <a:p>
                      <a:pPr marL="0" marR="0" algn="ctr">
                        <a:lnSpc>
                          <a:spcPct val="107000"/>
                        </a:lnSpc>
                        <a:spcBef>
                          <a:spcPts val="0"/>
                        </a:spcBef>
                        <a:spcAft>
                          <a:spcPts val="0"/>
                        </a:spcAft>
                      </a:pPr>
                      <a:r>
                        <a:rPr lang="bs-Latn-BA" sz="1400" dirty="0">
                          <a:effectLst/>
                        </a:rPr>
                        <a:t>Regija zračenja</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dirty="0">
                          <a:effectLst/>
                        </a:rPr>
                        <a:t> </a:t>
                      </a:r>
                      <a:endParaRPr lang="en-US" sz="1200" dirty="0">
                        <a:effectLst/>
                      </a:endParaRPr>
                    </a:p>
                    <a:p>
                      <a:pPr marL="0" marR="0" algn="ctr">
                        <a:lnSpc>
                          <a:spcPct val="107000"/>
                        </a:lnSpc>
                        <a:spcBef>
                          <a:spcPts val="0"/>
                        </a:spcBef>
                        <a:spcAft>
                          <a:spcPts val="0"/>
                        </a:spcAft>
                      </a:pPr>
                      <a:r>
                        <a:rPr lang="bs-Latn-BA" sz="1400" dirty="0">
                          <a:effectLst/>
                        </a:rPr>
                        <a:t>Tehnika zračenja</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a:effectLst/>
                        </a:rPr>
                        <a:t>Ukupna isporučena doza (Gy)</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a:effectLst/>
                        </a:rPr>
                        <a:t> </a:t>
                      </a:r>
                      <a:endParaRPr lang="en-US" sz="1200">
                        <a:effectLst/>
                      </a:endParaRPr>
                    </a:p>
                    <a:p>
                      <a:pPr marL="0" marR="0" algn="ctr">
                        <a:lnSpc>
                          <a:spcPct val="107000"/>
                        </a:lnSpc>
                        <a:spcBef>
                          <a:spcPts val="0"/>
                        </a:spcBef>
                        <a:spcAft>
                          <a:spcPts val="0"/>
                        </a:spcAft>
                      </a:pPr>
                      <a:r>
                        <a:rPr lang="bs-Latn-BA" sz="1400">
                          <a:effectLst/>
                        </a:rPr>
                        <a:t>Dnevna</a:t>
                      </a:r>
                      <a:endParaRPr lang="en-US" sz="1200">
                        <a:effectLst/>
                      </a:endParaRPr>
                    </a:p>
                    <a:p>
                      <a:pPr marL="0" marR="0" algn="ctr">
                        <a:lnSpc>
                          <a:spcPct val="107000"/>
                        </a:lnSpc>
                        <a:spcBef>
                          <a:spcPts val="0"/>
                        </a:spcBef>
                        <a:spcAft>
                          <a:spcPts val="0"/>
                        </a:spcAft>
                      </a:pPr>
                      <a:r>
                        <a:rPr lang="bs-Latn-BA" sz="1400">
                          <a:effectLst/>
                        </a:rPr>
                        <a:t>doza (Gy)</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a:effectLst/>
                        </a:rPr>
                        <a:t> </a:t>
                      </a:r>
                      <a:endParaRPr lang="en-US" sz="1200">
                        <a:effectLst/>
                      </a:endParaRPr>
                    </a:p>
                    <a:p>
                      <a:pPr marL="0" marR="0" algn="ctr">
                        <a:lnSpc>
                          <a:spcPct val="107000"/>
                        </a:lnSpc>
                        <a:spcBef>
                          <a:spcPts val="0"/>
                        </a:spcBef>
                        <a:spcAft>
                          <a:spcPts val="0"/>
                        </a:spcAft>
                      </a:pPr>
                      <a:r>
                        <a:rPr lang="bs-Latn-BA" sz="1400">
                          <a:effectLst/>
                        </a:rPr>
                        <a:t>Broj frakcija</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r>
              <a:tr h="320157">
                <a:tc>
                  <a:txBody>
                    <a:bodyPr/>
                    <a:lstStyle/>
                    <a:p>
                      <a:pPr marL="0" marR="0" algn="ctr">
                        <a:lnSpc>
                          <a:spcPct val="107000"/>
                        </a:lnSpc>
                        <a:spcBef>
                          <a:spcPts val="0"/>
                        </a:spcBef>
                        <a:spcAft>
                          <a:spcPts val="0"/>
                        </a:spcAft>
                      </a:pPr>
                      <a:r>
                        <a:rPr lang="bs-Latn-BA" sz="1400" dirty="0">
                          <a:effectLst/>
                        </a:rPr>
                        <a:t>Cijeli mozak</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a:effectLst/>
                        </a:rPr>
                        <a:t>VMAT</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a:effectLst/>
                        </a:rPr>
                        <a:t>20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a:effectLst/>
                        </a:rPr>
                        <a:t>4</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a:effectLst/>
                        </a:rPr>
                        <a:t>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r>
              <a:tr h="330765">
                <a:tc>
                  <a:txBody>
                    <a:bodyPr/>
                    <a:lstStyle/>
                    <a:p>
                      <a:pPr marL="0" marR="0" algn="ctr">
                        <a:lnSpc>
                          <a:spcPct val="107000"/>
                        </a:lnSpc>
                        <a:spcBef>
                          <a:spcPts val="0"/>
                        </a:spcBef>
                        <a:spcAft>
                          <a:spcPts val="0"/>
                        </a:spcAft>
                      </a:pPr>
                      <a:r>
                        <a:rPr lang="bs-Latn-BA" sz="1400" dirty="0">
                          <a:effectLst/>
                        </a:rPr>
                        <a:t>Ležište metastaza</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a:effectLst/>
                        </a:rPr>
                        <a:t>VMAT (simultani ablativni boost)</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dirty="0">
                          <a:effectLst/>
                        </a:rPr>
                        <a:t>40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a:effectLst/>
                        </a:rPr>
                        <a:t>8</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a:effectLst/>
                        </a:rPr>
                        <a:t>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r>
              <a:tr h="320157">
                <a:tc>
                  <a:txBody>
                    <a:bodyPr/>
                    <a:lstStyle/>
                    <a:p>
                      <a:pPr marL="0" marR="0" algn="ctr">
                        <a:lnSpc>
                          <a:spcPct val="107000"/>
                        </a:lnSpc>
                        <a:spcBef>
                          <a:spcPts val="0"/>
                        </a:spcBef>
                        <a:spcAft>
                          <a:spcPts val="0"/>
                        </a:spcAft>
                      </a:pPr>
                      <a:r>
                        <a:rPr lang="bs-Latn-BA" sz="1400">
                          <a:effectLst/>
                        </a:rPr>
                        <a:t>Lokalni recidiv</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dirty="0">
                          <a:effectLst/>
                        </a:rPr>
                        <a:t>3D CRT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a:effectLst/>
                        </a:rPr>
                        <a:t>50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a:effectLst/>
                        </a:rPr>
                        <a:t>2</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a:effectLst/>
                        </a:rPr>
                        <a:t>25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r>
              <a:tr h="320157">
                <a:tc>
                  <a:txBody>
                    <a:bodyPr/>
                    <a:lstStyle/>
                    <a:p>
                      <a:pPr marL="0" marR="0" algn="ctr">
                        <a:lnSpc>
                          <a:spcPct val="107000"/>
                        </a:lnSpc>
                        <a:spcBef>
                          <a:spcPts val="0"/>
                        </a:spcBef>
                        <a:spcAft>
                          <a:spcPts val="0"/>
                        </a:spcAft>
                      </a:pPr>
                      <a:r>
                        <a:rPr lang="bs-Latn-BA" sz="1400">
                          <a:effectLst/>
                        </a:rPr>
                        <a:t>C2</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dirty="0">
                          <a:effectLst/>
                        </a:rPr>
                        <a:t>3D CRT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a:effectLst/>
                        </a:rPr>
                        <a:t>30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a:effectLst/>
                        </a:rPr>
                        <a:t>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a:effectLst/>
                        </a:rPr>
                        <a:t>10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r>
              <a:tr h="320157">
                <a:tc>
                  <a:txBody>
                    <a:bodyPr/>
                    <a:lstStyle/>
                    <a:p>
                      <a:pPr marL="0" marR="0" algn="ctr">
                        <a:lnSpc>
                          <a:spcPct val="107000"/>
                        </a:lnSpc>
                        <a:spcBef>
                          <a:spcPts val="0"/>
                        </a:spcBef>
                        <a:spcAft>
                          <a:spcPts val="0"/>
                        </a:spcAft>
                      </a:pPr>
                      <a:r>
                        <a:rPr lang="bs-Latn-BA" sz="1400">
                          <a:effectLst/>
                        </a:rPr>
                        <a:t>Th4-Th11</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dirty="0">
                          <a:effectLst/>
                        </a:rPr>
                        <a:t>3D CRT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dirty="0">
                          <a:effectLst/>
                        </a:rPr>
                        <a:t>30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dirty="0">
                          <a:effectLst/>
                        </a:rPr>
                        <a:t>3</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dirty="0">
                          <a:effectLst/>
                        </a:rPr>
                        <a:t>10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r>
              <a:tr h="320157">
                <a:tc>
                  <a:txBody>
                    <a:bodyPr/>
                    <a:lstStyle/>
                    <a:p>
                      <a:pPr marL="0" marR="0" algn="ctr">
                        <a:lnSpc>
                          <a:spcPct val="107000"/>
                        </a:lnSpc>
                        <a:spcBef>
                          <a:spcPts val="0"/>
                        </a:spcBef>
                        <a:spcAft>
                          <a:spcPts val="0"/>
                        </a:spcAft>
                      </a:pPr>
                      <a:r>
                        <a:rPr lang="bs-Latn-BA" sz="1400">
                          <a:effectLst/>
                        </a:rPr>
                        <a:t>Kosti pelvisa</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a:effectLst/>
                        </a:rPr>
                        <a:t>3D CRT</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dirty="0">
                          <a:effectLst/>
                        </a:rPr>
                        <a:t>27</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dirty="0">
                          <a:effectLst/>
                        </a:rPr>
                        <a:t>3</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c>
                  <a:txBody>
                    <a:bodyPr/>
                    <a:lstStyle/>
                    <a:p>
                      <a:pPr marL="0" marR="0" algn="ctr">
                        <a:lnSpc>
                          <a:spcPct val="107000"/>
                        </a:lnSpc>
                        <a:spcBef>
                          <a:spcPts val="0"/>
                        </a:spcBef>
                        <a:spcAft>
                          <a:spcPts val="0"/>
                        </a:spcAft>
                      </a:pPr>
                      <a:r>
                        <a:rPr lang="bs-Latn-BA" sz="1400" dirty="0">
                          <a:effectLst/>
                        </a:rPr>
                        <a:t>9</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063" marR="56063" marT="0" marB="0"/>
                </a:tc>
              </a:tr>
            </a:tbl>
          </a:graphicData>
        </a:graphic>
      </p:graphicFrame>
      <p:sp>
        <p:nvSpPr>
          <p:cNvPr id="4" name="Text Placeholder 3"/>
          <p:cNvSpPr>
            <a:spLocks noGrp="1"/>
          </p:cNvSpPr>
          <p:nvPr>
            <p:ph type="body" idx="4294967295"/>
          </p:nvPr>
        </p:nvSpPr>
        <p:spPr>
          <a:xfrm>
            <a:off x="0" y="4470400"/>
            <a:ext cx="8596313" cy="1571625"/>
          </a:xfrm>
        </p:spPr>
        <p:txBody>
          <a:bodyPr>
            <a:normAutofit/>
          </a:bodyPr>
          <a:lstStyle/>
          <a:p>
            <a:endParaRPr lang="bs-Latn-BA" sz="1200" dirty="0" smtClean="0"/>
          </a:p>
          <a:p>
            <a:endParaRPr lang="bs-Latn-BA" sz="2000" dirty="0" smtClean="0"/>
          </a:p>
          <a:p>
            <a:r>
              <a:rPr lang="bs-Latn-BA" sz="2000" dirty="0" smtClean="0"/>
              <a:t>            Tabela </a:t>
            </a:r>
            <a:r>
              <a:rPr lang="bs-Latn-BA" sz="2000" dirty="0"/>
              <a:t>1. Tehnike zračenja i dozna raspodjela tretiranih regija</a:t>
            </a:r>
            <a:endParaRPr lang="en-US" sz="2000" dirty="0"/>
          </a:p>
          <a:p>
            <a:endParaRPr lang="en-US" sz="3200" dirty="0"/>
          </a:p>
        </p:txBody>
      </p:sp>
    </p:spTree>
    <p:extLst>
      <p:ext uri="{BB962C8B-B14F-4D97-AF65-F5344CB8AC3E}">
        <p14:creationId xmlns:p14="http://schemas.microsoft.com/office/powerpoint/2010/main" val="25833005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s-Latn-BA" dirty="0" smtClean="0"/>
              <a:t>Istorija slučaja</a:t>
            </a:r>
            <a:endParaRPr lang="en-US" dirty="0"/>
          </a:p>
        </p:txBody>
      </p:sp>
      <p:graphicFrame>
        <p:nvGraphicFramePr>
          <p:cNvPr id="17" name="Content Placeholder 16"/>
          <p:cNvGraphicFramePr>
            <a:graphicFrameLocks noGrp="1"/>
          </p:cNvGraphicFramePr>
          <p:nvPr>
            <p:ph idx="1"/>
            <p:extLst>
              <p:ext uri="{D42A27DB-BD31-4B8C-83A1-F6EECF244321}">
                <p14:modId xmlns:p14="http://schemas.microsoft.com/office/powerpoint/2010/main" val="3981952447"/>
              </p:ext>
            </p:extLst>
          </p:nvPr>
        </p:nvGraphicFramePr>
        <p:xfrm>
          <a:off x="677863" y="2160588"/>
          <a:ext cx="8596312" cy="388143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16365398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s-Latn-BA" dirty="0" smtClean="0"/>
              <a:t>Diskusija</a:t>
            </a:r>
            <a:endParaRPr lang="en-US" dirty="0"/>
          </a:p>
        </p:txBody>
      </p:sp>
      <p:sp>
        <p:nvSpPr>
          <p:cNvPr id="3" name="Content Placeholder 2"/>
          <p:cNvSpPr>
            <a:spLocks noGrp="1"/>
          </p:cNvSpPr>
          <p:nvPr>
            <p:ph idx="1"/>
          </p:nvPr>
        </p:nvSpPr>
        <p:spPr/>
        <p:txBody>
          <a:bodyPr/>
          <a:lstStyle/>
          <a:p>
            <a:pPr algn="just"/>
            <a:r>
              <a:rPr lang="bs-Latn-BA" dirty="0"/>
              <a:t>Radioterapija je kao modalitet liječenja primjenjena adjuvantno u 3 navrata. </a:t>
            </a:r>
            <a:endParaRPr lang="bs-Latn-BA" dirty="0" smtClean="0"/>
          </a:p>
          <a:p>
            <a:pPr algn="just"/>
            <a:r>
              <a:rPr lang="bs-Latn-BA" dirty="0"/>
              <a:t>Tretiran je cijeli mozak sa simultanim ablativnim boostom na ležišta metastaza u cilju boljeg terapijskog odgovora. </a:t>
            </a:r>
            <a:endParaRPr lang="bs-Latn-BA" dirty="0" smtClean="0"/>
          </a:p>
          <a:p>
            <a:pPr algn="just"/>
            <a:r>
              <a:rPr lang="bs-Latn-BA" dirty="0"/>
              <a:t>Lokalni recidiv i metastatski depoziti su tretirani 3D konformalnom tehnikom </a:t>
            </a:r>
            <a:r>
              <a:rPr lang="bs-Latn-BA" dirty="0" smtClean="0"/>
              <a:t>zračenja.</a:t>
            </a:r>
          </a:p>
          <a:p>
            <a:pPr algn="just"/>
            <a:r>
              <a:rPr lang="bs-Latn-BA" dirty="0" smtClean="0"/>
              <a:t>Nakon radioterapijskog tretiranja lokalnog recidiva i udaljenih metastaza, postignuta je lokalna kontrola bolesti, a udaljene metastaze su uspješno eradicirane.</a:t>
            </a:r>
          </a:p>
          <a:p>
            <a:pPr algn="just"/>
            <a:r>
              <a:rPr lang="bs-Latn-BA" b="1" dirty="0" smtClean="0"/>
              <a:t>Cjelokupan izvještaj, sa osvrtom na prethodnu sentencu potvrđuje </a:t>
            </a:r>
            <a:r>
              <a:rPr lang="bs-Latn-BA" b="1" dirty="0"/>
              <a:t>neizostavnu ulogu radioterapije kod metastatskih formi Juingovog sarkoma, kao što je navedeno u podacima iz najnovije literature (2,3). </a:t>
            </a:r>
            <a:endParaRPr lang="en-US" b="1" dirty="0"/>
          </a:p>
          <a:p>
            <a:endParaRPr lang="en-US" dirty="0"/>
          </a:p>
        </p:txBody>
      </p:sp>
    </p:spTree>
    <p:extLst>
      <p:ext uri="{BB962C8B-B14F-4D97-AF65-F5344CB8AC3E}">
        <p14:creationId xmlns:p14="http://schemas.microsoft.com/office/powerpoint/2010/main" val="32680117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s-Latn-BA" dirty="0" smtClean="0"/>
              <a:t>Zaključak</a:t>
            </a:r>
            <a:endParaRPr lang="en-US" dirty="0"/>
          </a:p>
        </p:txBody>
      </p:sp>
      <p:sp>
        <p:nvSpPr>
          <p:cNvPr id="5" name="Content Placeholder 4"/>
          <p:cNvSpPr>
            <a:spLocks noGrp="1"/>
          </p:cNvSpPr>
          <p:nvPr>
            <p:ph idx="1"/>
          </p:nvPr>
        </p:nvSpPr>
        <p:spPr/>
        <p:txBody>
          <a:bodyPr/>
          <a:lstStyle/>
          <a:p>
            <a:pPr marL="0" indent="0">
              <a:buNone/>
            </a:pPr>
            <a:r>
              <a:rPr lang="bs-Latn-BA" dirty="0" smtClean="0"/>
              <a:t>Multimodalni </a:t>
            </a:r>
            <a:r>
              <a:rPr lang="bs-Latn-BA" dirty="0"/>
              <a:t>pristup liječenju ovakvih pacijenata uključuje radioterapiju, kao neizostavan modalitet, koji doprinosi boljoj lokalnoj kontroli bolesti i eradikaciji udaljenih </a:t>
            </a:r>
            <a:r>
              <a:rPr lang="bs-Latn-BA" dirty="0" smtClean="0"/>
              <a:t>metastaza.</a:t>
            </a:r>
            <a:endParaRPr lang="en-US" dirty="0"/>
          </a:p>
          <a:p>
            <a:endParaRPr lang="en-US" dirty="0"/>
          </a:p>
        </p:txBody>
      </p:sp>
    </p:spTree>
    <p:extLst>
      <p:ext uri="{BB962C8B-B14F-4D97-AF65-F5344CB8AC3E}">
        <p14:creationId xmlns:p14="http://schemas.microsoft.com/office/powerpoint/2010/main" val="42884611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bs-Latn-BA" dirty="0" smtClean="0"/>
              <a:t>Literatura</a:t>
            </a:r>
            <a:endParaRPr lang="en-US" dirty="0"/>
          </a:p>
        </p:txBody>
      </p:sp>
      <p:sp>
        <p:nvSpPr>
          <p:cNvPr id="3" name="Content Placeholder 2"/>
          <p:cNvSpPr>
            <a:spLocks noGrp="1"/>
          </p:cNvSpPr>
          <p:nvPr>
            <p:ph idx="1"/>
          </p:nvPr>
        </p:nvSpPr>
        <p:spPr/>
        <p:txBody>
          <a:bodyPr>
            <a:normAutofit fontScale="62500" lnSpcReduction="20000"/>
          </a:bodyPr>
          <a:lstStyle/>
          <a:p>
            <a:pPr marL="0" indent="0" algn="just">
              <a:buNone/>
            </a:pPr>
            <a:r>
              <a:rPr lang="bs-Latn-BA" sz="1900" dirty="0"/>
              <a:t>1. </a:t>
            </a:r>
            <a:r>
              <a:rPr lang="en-US" sz="1900" dirty="0"/>
              <a:t>Ozturk R, Altundağ M. Wide Resection, Extracorporeal Radiotherapy, Ipsilateral Vascularized Fibula Transposition, and Internal Fixation in a Case of Tibia Diaphyseal Ewing's Sarcoma. Cureus. 2023 Jan 9;15(1):e33526. doi: 10.7759/cureus.33526. PMID: 36779099; PMCID: PMC9910223.</a:t>
            </a:r>
          </a:p>
          <a:p>
            <a:pPr marL="0" indent="0" algn="just">
              <a:buNone/>
            </a:pPr>
            <a:r>
              <a:rPr lang="bs-Latn-BA" sz="1900" dirty="0"/>
              <a:t>2. </a:t>
            </a:r>
            <a:r>
              <a:rPr lang="en-US" sz="1900" dirty="0"/>
              <a:t>Locquet MA, Brahmi M, Blay JY, Dutour A. Radiotherapy in bone sarcoma: the quest for better treatment option. BMC Cancer. 2023 Aug 11;23(1):742. doi: 10.1186/s12885-023-11232-3. PMID: 37563551; PMCID: PMC10416357.</a:t>
            </a:r>
          </a:p>
          <a:p>
            <a:pPr marL="0" indent="0" algn="just">
              <a:buNone/>
            </a:pPr>
            <a:r>
              <a:rPr lang="bs-Latn-BA" sz="1900" dirty="0"/>
              <a:t>3. </a:t>
            </a:r>
            <a:r>
              <a:rPr lang="en-US" sz="1900" dirty="0"/>
              <a:t>Laitinen MK, Parry MC, Morris GV, Jeys LM. Pelvic bone sarcomas, prognostic factors, and treatment: A narrative review of the literature. Scand J Surg. 2023 Sep;112(3):206-215. doi: 10.1177/14574969231181504. Epub 2023 Jul 12. PMID: </a:t>
            </a:r>
            <a:r>
              <a:rPr lang="en-US" sz="1900" dirty="0" smtClean="0"/>
              <a:t>37438963.</a:t>
            </a:r>
          </a:p>
          <a:p>
            <a:pPr marL="0" indent="0" algn="just">
              <a:buNone/>
            </a:pPr>
            <a:r>
              <a:rPr lang="bs-Latn-BA" sz="1900" dirty="0" smtClean="0"/>
              <a:t>4. </a:t>
            </a:r>
            <a:r>
              <a:rPr lang="en-US" sz="1900" dirty="0" smtClean="0"/>
              <a:t>Ram R, Bhardwaj P, Bhardwaj Y, Ghezta N, Bhatt R, Dhiman P. Primary Ewing</a:t>
            </a:r>
            <a:r>
              <a:rPr lang="en-US" sz="1900" baseline="30000" dirty="0" smtClean="0"/>
              <a:t>'</a:t>
            </a:r>
            <a:r>
              <a:rPr lang="en-US" sz="1900" dirty="0" smtClean="0"/>
              <a:t>s Sarcoma of Body of Mandible, Multimodal Treatment with Excellent Spontaneous Bone Regeneration: a Case Report. J Maxillofac Oral Surg. 2023 Sep;22(3):554-558.</a:t>
            </a:r>
            <a:r>
              <a:rPr lang="bs-Latn-BA" sz="1900" dirty="0" smtClean="0"/>
              <a:t> </a:t>
            </a:r>
            <a:r>
              <a:rPr lang="en-US" sz="1900" dirty="0" smtClean="0"/>
              <a:t>doi</a:t>
            </a:r>
            <a:r>
              <a:rPr lang="en-US" sz="1900" dirty="0"/>
              <a:t>: 10.1007/s12663-021-01623-z. Epub 2021 Oct 11. PMID: 37534345; PMCID: PMC10390416</a:t>
            </a:r>
          </a:p>
          <a:p>
            <a:pPr marL="0" indent="0" algn="just">
              <a:buNone/>
            </a:pPr>
            <a:r>
              <a:rPr lang="bs-Latn-BA" sz="1900" dirty="0"/>
              <a:t>5. </a:t>
            </a:r>
            <a:r>
              <a:rPr lang="en-US" sz="1900" dirty="0"/>
              <a:t>Polzer C, Dunst J. Dosiseskalation bei der Radiotherapie inoperabler Ewing-Tumoren [Radiotherapy dose escalation in the treatment of unresectable Ewing sarcoma]. Strahlenther Onkol. 2023 Feb;199(2):204-207. German. doi: 10.1007/s00066-023-02046-0. Epub 2023 Jan 17. PMID: 36650309; PMCID: PMC9877040. </a:t>
            </a:r>
          </a:p>
          <a:p>
            <a:pPr marL="0" indent="0" algn="just">
              <a:buNone/>
            </a:pPr>
            <a:r>
              <a:rPr lang="bs-Latn-BA" sz="1900" dirty="0"/>
              <a:t>6.  </a:t>
            </a:r>
            <a:r>
              <a:rPr lang="en-US" sz="1900" dirty="0"/>
              <a:t>Agarwal S, Rathi AK, Singh K, Melgandi W, Ansari FA, Arora S. Extracorporeal irradiation in malignant bone tumors: Single institution experience and review of literature. J Cancer Res Ther. 2023 Apr;19(Supplement):S1-S5. doi: 10.4103/jcrt.jcrt_1316_21. PMID: 37147976. </a:t>
            </a:r>
            <a:r>
              <a:rPr lang="bs-Latn-BA" sz="1900" dirty="0" smtClean="0"/>
              <a:t>7</a:t>
            </a:r>
            <a:r>
              <a:rPr lang="bs-Latn-BA" sz="1900" dirty="0"/>
              <a:t>. </a:t>
            </a:r>
            <a:r>
              <a:rPr lang="en-US" sz="1900" dirty="0"/>
              <a:t>Zarghooni K, Bratke G, Landgraf P, Simon T, Maintz D, Eysel P. The Diagnosis and Treatment of Osteosarcoma and Ewing's Sarcoma in Children and Adolescents. Dtsch Arztebl Int. 2023 Jun 16;120(24):405-412. doi: 10.3238/arztebl.m2023.0079. PMID: 37097079; PMCID: PMC10437036.</a:t>
            </a:r>
          </a:p>
          <a:p>
            <a:endParaRPr lang="en-US" dirty="0"/>
          </a:p>
        </p:txBody>
      </p:sp>
    </p:spTree>
    <p:extLst>
      <p:ext uri="{BB962C8B-B14F-4D97-AF65-F5344CB8AC3E}">
        <p14:creationId xmlns:p14="http://schemas.microsoft.com/office/powerpoint/2010/main" val="31125178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bs-Latn-BA" dirty="0" smtClean="0"/>
              <a:t>Hvala na pažnji!</a:t>
            </a:r>
            <a:endParaRPr lang="en-US" dirty="0"/>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3750185038"/>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170</TotalTime>
  <Words>753</Words>
  <Application>Microsoft Office PowerPoint</Application>
  <PresentationFormat>Widescreen</PresentationFormat>
  <Paragraphs>93</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Times New Roman</vt:lpstr>
      <vt:lpstr>Trebuchet MS</vt:lpstr>
      <vt:lpstr>Wingdings 3</vt:lpstr>
      <vt:lpstr>Facet</vt:lpstr>
      <vt:lpstr>Juingov sarkom </vt:lpstr>
      <vt:lpstr>Uvod</vt:lpstr>
      <vt:lpstr>Cilj</vt:lpstr>
      <vt:lpstr>Istorija slučaja</vt:lpstr>
      <vt:lpstr>Istorija slučaja</vt:lpstr>
      <vt:lpstr>Istorija slučaja</vt:lpstr>
      <vt:lpstr>Istorija slučaja</vt:lpstr>
      <vt:lpstr>Diskusija</vt:lpstr>
      <vt:lpstr>Zaključak</vt:lpstr>
      <vt:lpstr>Literatura</vt:lpstr>
      <vt:lpstr>Hvala na pažnji!</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Juingov sarkom</dc:title>
  <dc:creator>Nikolina</dc:creator>
  <cp:lastModifiedBy>Nikolina</cp:lastModifiedBy>
  <cp:revision>12</cp:revision>
  <dcterms:created xsi:type="dcterms:W3CDTF">2023-09-27T09:48:44Z</dcterms:created>
  <dcterms:modified xsi:type="dcterms:W3CDTF">2023-10-17T16:20:15Z</dcterms:modified>
</cp:coreProperties>
</file>