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68" r:id="rId3"/>
    <p:sldId id="257" r:id="rId4"/>
    <p:sldId id="261" r:id="rId5"/>
    <p:sldId id="259" r:id="rId6"/>
    <p:sldId id="269" r:id="rId7"/>
    <p:sldId id="270" r:id="rId8"/>
    <p:sldId id="265" r:id="rId9"/>
    <p:sldId id="271" r:id="rId10"/>
    <p:sldId id="262" r:id="rId11"/>
    <p:sldId id="266" r:id="rId12"/>
    <p:sldId id="260" r:id="rId13"/>
    <p:sldId id="272" r:id="rId14"/>
    <p:sldId id="258" r:id="rId15"/>
    <p:sldId id="263" r:id="rId16"/>
    <p:sldId id="273" r:id="rId17"/>
    <p:sldId id="274" r:id="rId18"/>
    <p:sldId id="275" r:id="rId19"/>
    <p:sldId id="276" r:id="rId20"/>
    <p:sldId id="279" r:id="rId21"/>
    <p:sldId id="278" r:id="rId22"/>
    <p:sldId id="26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6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bs-Latn-BA" sz="2000" b="1" dirty="0">
                <a:effectLst/>
              </a:rPr>
              <a:t>Grafikon 1. Ukupne isporučene i dnevne doze na svaku pojedinačnu regiju</a:t>
            </a:r>
            <a:endParaRPr lang="en-US" sz="2000" b="1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2000" b="1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Ukupna doza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Cijeli mozak</c:v>
                </c:pt>
                <c:pt idx="1">
                  <c:v>Moždane metastaze</c:v>
                </c:pt>
                <c:pt idx="2">
                  <c:v>Th2</c:v>
                </c:pt>
                <c:pt idx="3">
                  <c:v>Th4-Th11</c:v>
                </c:pt>
                <c:pt idx="4">
                  <c:v>Pelvis</c:v>
                </c:pt>
                <c:pt idx="5">
                  <c:v>Lokalni recidiv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20</c:v>
                </c:pt>
                <c:pt idx="1">
                  <c:v>40</c:v>
                </c:pt>
                <c:pt idx="2">
                  <c:v>30</c:v>
                </c:pt>
                <c:pt idx="3">
                  <c:v>30</c:v>
                </c:pt>
                <c:pt idx="4">
                  <c:v>27</c:v>
                </c:pt>
                <c:pt idx="5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DF-4CCF-823B-15978C519CF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Pojedinačna doza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Cijeli mozak</c:v>
                </c:pt>
                <c:pt idx="1">
                  <c:v>Moždane metastaze</c:v>
                </c:pt>
                <c:pt idx="2">
                  <c:v>Th2</c:v>
                </c:pt>
                <c:pt idx="3">
                  <c:v>Th4-Th11</c:v>
                </c:pt>
                <c:pt idx="4">
                  <c:v>Pelvis</c:v>
                </c:pt>
                <c:pt idx="5">
                  <c:v>Lokalni recidiv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4</c:v>
                </c:pt>
                <c:pt idx="1">
                  <c:v>8</c:v>
                </c:pt>
                <c:pt idx="2">
                  <c:v>2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6DF-4CCF-823B-15978C519C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745127984"/>
        <c:axId val="-900148768"/>
      </c:barChart>
      <c:catAx>
        <c:axId val="-745127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900148768"/>
        <c:crosses val="autoZero"/>
        <c:auto val="1"/>
        <c:lblAlgn val="ctr"/>
        <c:lblOffset val="100"/>
        <c:noMultiLvlLbl val="0"/>
      </c:catAx>
      <c:valAx>
        <c:axId val="-900148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745127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558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99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68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861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231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4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282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23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37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094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32690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523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6717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356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87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275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BF0FA-A144-47A6-A664-02485B84F7D1}" type="datetimeFigureOut">
              <a:rPr lang="en-US" smtClean="0"/>
              <a:t>Oct 19, 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31B5246-412D-460E-947E-3AC2D3B010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494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8542" y="2404531"/>
            <a:ext cx="7766936" cy="1646302"/>
          </a:xfrm>
        </p:spPr>
        <p:txBody>
          <a:bodyPr/>
          <a:lstStyle/>
          <a:p>
            <a:r>
              <a:rPr lang="en-US" dirty="0"/>
              <a:t>Juingov sarkom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24" y="4143111"/>
            <a:ext cx="8544685" cy="1096899"/>
          </a:xfrm>
        </p:spPr>
        <p:txBody>
          <a:bodyPr>
            <a:noAutofit/>
          </a:bodyPr>
          <a:lstStyle/>
          <a:p>
            <a:r>
              <a:rPr lang="bs-Latn-BA" sz="3200" dirty="0"/>
              <a:t> </a:t>
            </a:r>
            <a:r>
              <a:rPr lang="en-US" sz="3200" dirty="0"/>
              <a:t>Prikaz </a:t>
            </a:r>
            <a:r>
              <a:rPr lang="en-US" sz="3200" dirty="0" err="1"/>
              <a:t>slu</a:t>
            </a:r>
            <a:r>
              <a:rPr lang="bs-Latn-BA" sz="3200" dirty="0"/>
              <a:t>čaja</a:t>
            </a:r>
          </a:p>
          <a:p>
            <a:pPr algn="l"/>
            <a:r>
              <a:rPr lang="bs-Latn-BA" sz="3200" dirty="0"/>
              <a:t>Autor:</a:t>
            </a:r>
          </a:p>
          <a:p>
            <a:pPr algn="l"/>
            <a:r>
              <a:rPr lang="bs-Latn-BA" sz="3200" dirty="0"/>
              <a:t>dr med. Nikolina Vesić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518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Uvod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40154"/>
            <a:ext cx="8876241" cy="4942404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Juingov sarkom je drugi najčešći primarni maligni tumor koji zahvata koštani sistem.</a:t>
            </a:r>
          </a:p>
          <a:p>
            <a:pPr algn="just"/>
            <a:r>
              <a:rPr lang="bs-Latn-BA" sz="3200" dirty="0"/>
              <a:t>Najčešće se javlja u djetinjstvu i ranoj adolescenciji, sa prevalencom 2:1 000 000, i nešto većom učestalošću kod muškog u odnosu na ženski pol (1.5:1). </a:t>
            </a:r>
          </a:p>
          <a:p>
            <a:pPr algn="just"/>
            <a:r>
              <a:rPr lang="bs-Latn-BA" sz="3200" dirty="0"/>
              <a:t>Predilekciono mjesto za nastanak koštanog oblika Juingovog sarkoma jesu metadijafize dugih kostiju, najčešće donjih ekstremiteta.</a:t>
            </a:r>
          </a:p>
        </p:txBody>
      </p:sp>
    </p:spTree>
    <p:extLst>
      <p:ext uri="{BB962C8B-B14F-4D97-AF65-F5344CB8AC3E}">
        <p14:creationId xmlns:p14="http://schemas.microsoft.com/office/powerpoint/2010/main" val="1769638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Uvod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58517"/>
            <a:ext cx="9028641" cy="4942404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Najčešća metastatska sijela ove bolesti jesu pluća (38%), kosti (31%) i kostna srž (11%).</a:t>
            </a:r>
          </a:p>
          <a:p>
            <a:pPr algn="just"/>
            <a:r>
              <a:rPr lang="bs-Latn-BA" sz="3200" dirty="0"/>
              <a:t>Preporučeni pristup liječenju podrazumijeva indukcionu (neoadjuvantnu) primjenu hemioterapije u 3</a:t>
            </a:r>
            <a:r>
              <a:rPr lang="hr-HR" sz="3200" dirty="0"/>
              <a:t>–</a:t>
            </a:r>
            <a:r>
              <a:rPr lang="bs-Latn-BA" sz="3200" dirty="0"/>
              <a:t>6 ciklusa, nakon toga hirurgija i radioterapija predstavljaju osnov liječenja.</a:t>
            </a:r>
          </a:p>
        </p:txBody>
      </p:sp>
    </p:spTree>
    <p:extLst>
      <p:ext uri="{BB962C8B-B14F-4D97-AF65-F5344CB8AC3E}">
        <p14:creationId xmlns:p14="http://schemas.microsoft.com/office/powerpoint/2010/main" val="1831407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Cilj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bs-Latn-BA" sz="3200" dirty="0"/>
              <a:t>Cilj ovog rada jeste pokazati doprinos radioterapije u kontroli lokalne i metastatske forme Juingovog sarkoma.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1023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03414"/>
            <a:ext cx="8942916" cy="3880773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Pacijentkinja dobi 24 godine, javlja se prvi put u Centar za radioterapiju IMC Banja Luka zbog moždanih metastaza. </a:t>
            </a:r>
          </a:p>
          <a:p>
            <a:pPr algn="just"/>
            <a:r>
              <a:rPr lang="bs-Latn-BA" sz="3200" dirty="0"/>
              <a:t>Bolest je bolest počela 2017. godine bolom u desnom kuku, šest mjeseci prije postavljanja dijagnoze.</a:t>
            </a:r>
          </a:p>
        </p:txBody>
      </p:sp>
    </p:spTree>
    <p:extLst>
      <p:ext uri="{BB962C8B-B14F-4D97-AF65-F5344CB8AC3E}">
        <p14:creationId xmlns:p14="http://schemas.microsoft.com/office/powerpoint/2010/main" val="678603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1608" y="1503364"/>
            <a:ext cx="8952441" cy="4954586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Nakon urađene dijagnostičke obrade </a:t>
            </a:r>
            <a:r>
              <a:rPr lang="bs-Cyrl-BA" sz="3200" dirty="0"/>
              <a:t>(М</a:t>
            </a:r>
            <a:r>
              <a:rPr lang="bs-Latn-BA" sz="3200" dirty="0"/>
              <a:t>R) postavljena je sumnja na tumor kosti, te je biopsijom i patohistološkom analizom potvrđena definitivna dijagnoza koštane forme Juingovog sarkoma.</a:t>
            </a:r>
          </a:p>
          <a:p>
            <a:pPr algn="just"/>
            <a:r>
              <a:rPr lang="bs-Latn-BA" sz="3200" dirty="0"/>
              <a:t>Tretman je provođen neoadjuvantno, po VIDA protokolu, potom operativno, a po urađenom operativnom zahvatu i adjuvantno, po VAL protokolu.</a:t>
            </a:r>
          </a:p>
        </p:txBody>
      </p:sp>
    </p:spTree>
    <p:extLst>
      <p:ext uri="{BB962C8B-B14F-4D97-AF65-F5344CB8AC3E}">
        <p14:creationId xmlns:p14="http://schemas.microsoft.com/office/powerpoint/2010/main" val="2990899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03415"/>
            <a:ext cx="8942916" cy="2344736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Dvije godine kasnije, nakon verifikovane metastatske bolesti uz pomoć MR, u liječenje je uveden radioterapijski modalitet.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002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135311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Radioterapijski su tretirani: </a:t>
            </a:r>
          </a:p>
          <a:p>
            <a:pPr algn="just">
              <a:buFont typeface="+mj-lt"/>
              <a:buAutoNum type="arabicPeriod"/>
            </a:pPr>
            <a:r>
              <a:rPr lang="bs-Latn-BA" sz="3200" dirty="0"/>
              <a:t>Udaljene metastaze na mozgu;</a:t>
            </a:r>
          </a:p>
          <a:p>
            <a:pPr algn="just">
              <a:buFont typeface="+mj-lt"/>
              <a:buAutoNum type="arabicPeriod"/>
            </a:pPr>
            <a:r>
              <a:rPr lang="bs-Latn-BA" sz="3200" dirty="0"/>
              <a:t>Lokalni recidiv (regija desnog kuka);</a:t>
            </a:r>
          </a:p>
          <a:p>
            <a:pPr algn="just">
              <a:buFont typeface="+mj-lt"/>
              <a:buAutoNum type="arabicPeriod"/>
            </a:pPr>
            <a:r>
              <a:rPr lang="bs-Latn-BA" sz="3200" dirty="0"/>
              <a:t>Metastatski depoziti u kostima ( pršljenska tijela Th2, Th4-Th11, kosti pelvisa).</a:t>
            </a:r>
          </a:p>
        </p:txBody>
      </p:sp>
    </p:spTree>
    <p:extLst>
      <p:ext uri="{BB962C8B-B14F-4D97-AF65-F5344CB8AC3E}">
        <p14:creationId xmlns:p14="http://schemas.microsoft.com/office/powerpoint/2010/main" val="895925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8625"/>
            <a:ext cx="7942791" cy="4603750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Radioterapija je provedena:</a:t>
            </a:r>
          </a:p>
          <a:p>
            <a:pPr algn="just">
              <a:buFont typeface="+mj-lt"/>
              <a:buAutoNum type="arabicPeriod"/>
            </a:pPr>
            <a:r>
              <a:rPr lang="bs-Latn-BA" sz="3200" dirty="0"/>
              <a:t> </a:t>
            </a:r>
            <a:r>
              <a:rPr lang="bs-Latn-BA" sz="3200" b="1" dirty="0"/>
              <a:t>VMAT (volumetrijski modulisanom arkusnom terapijom)</a:t>
            </a:r>
            <a:r>
              <a:rPr lang="bs-Latn-BA" sz="3200" dirty="0"/>
              <a:t> i </a:t>
            </a:r>
          </a:p>
          <a:p>
            <a:pPr algn="just">
              <a:buFont typeface="+mj-lt"/>
              <a:buAutoNum type="arabicPeriod"/>
            </a:pPr>
            <a:r>
              <a:rPr lang="bs-Latn-BA" sz="3200" b="1" dirty="0"/>
              <a:t>3D CRT (3D konformalnom) </a:t>
            </a:r>
            <a:r>
              <a:rPr lang="bs-Latn-BA" sz="3200" dirty="0"/>
              <a:t>tehnikom zračenja.</a:t>
            </a:r>
          </a:p>
          <a:p>
            <a:pPr marL="0" indent="0" algn="just">
              <a:buNone/>
            </a:pPr>
            <a:endParaRPr lang="bs-Latn-BA" sz="3200" dirty="0"/>
          </a:p>
          <a:p>
            <a:pPr marL="0" indent="0" algn="just">
              <a:buNone/>
            </a:pPr>
            <a:r>
              <a:rPr lang="bs-Latn-BA" sz="3200" i="1" dirty="0"/>
              <a:t>Izbor tehnike zračenja je prevashodno zavisio od lokalizacije maligne promjene.</a:t>
            </a:r>
          </a:p>
          <a:p>
            <a:pPr marL="0" indent="0" algn="just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03962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0413207"/>
              </p:ext>
            </p:extLst>
          </p:nvPr>
        </p:nvGraphicFramePr>
        <p:xfrm>
          <a:off x="1128713" y="2160588"/>
          <a:ext cx="8145460" cy="2719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9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9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90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9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9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01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Regija zračenja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Tehnika zračenja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Ukupna isporučena doza (Gy)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Dnevna</a:t>
                      </a:r>
                      <a:endParaRPr lang="en-US" sz="12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doza (Gy)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 </a:t>
                      </a:r>
                      <a:endParaRPr lang="en-US" sz="1200">
                        <a:effectLst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Broj frakcija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Cijeli mozak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VMAT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7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Ležište metastaza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VMAT (simultani ablativni boost)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40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Lokalni recidiv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3D CRT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25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C2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3D CRT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Th4-Th11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3D CRT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10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Kosti pelvisa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>
                          <a:effectLst/>
                        </a:rPr>
                        <a:t>3D CRT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27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3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400" dirty="0">
                          <a:effectLst/>
                        </a:rPr>
                        <a:t>9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063" marR="56063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0" y="4470400"/>
            <a:ext cx="8596313" cy="1571625"/>
          </a:xfrm>
        </p:spPr>
        <p:txBody>
          <a:bodyPr>
            <a:normAutofit/>
          </a:bodyPr>
          <a:lstStyle/>
          <a:p>
            <a:endParaRPr lang="bs-Latn-BA" sz="1200" dirty="0"/>
          </a:p>
          <a:p>
            <a:endParaRPr lang="bs-Latn-BA" sz="2000" dirty="0"/>
          </a:p>
          <a:p>
            <a:r>
              <a:rPr lang="bs-Latn-BA" sz="2000" dirty="0"/>
              <a:t>            Tabela 1. Tehnike zračenja i dozna raspodjela tretiranih regija</a:t>
            </a:r>
            <a:endParaRPr lang="en-US" sz="20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83300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Istorija slučaja</a:t>
            </a:r>
            <a:endParaRPr lang="en-US" dirty="0"/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1952447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636539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Diskusija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76401"/>
            <a:ext cx="8596668" cy="4314824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Radioterapija je kao modalitet liječenja primjenjena adjuvantno u 3 navrata. </a:t>
            </a:r>
          </a:p>
          <a:p>
            <a:pPr algn="just"/>
            <a:r>
              <a:rPr lang="bs-Latn-BA" sz="3200" dirty="0"/>
              <a:t>Tretiran je cijeli mozak sa simultanim ablativnim boostom na ležišta metastaza u cilju boljeg terapijskog odgovora. </a:t>
            </a:r>
          </a:p>
          <a:p>
            <a:pPr algn="just"/>
            <a:r>
              <a:rPr lang="bs-Latn-BA" sz="3200" dirty="0"/>
              <a:t>Lokalni recidiv i metastatski depoziti su tretirani 3D konformalnom tehnikom zračenja.</a:t>
            </a:r>
          </a:p>
        </p:txBody>
      </p:sp>
    </p:spTree>
    <p:extLst>
      <p:ext uri="{BB962C8B-B14F-4D97-AF65-F5344CB8AC3E}">
        <p14:creationId xmlns:p14="http://schemas.microsoft.com/office/powerpoint/2010/main" val="3268011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Diskusija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708" y="1419225"/>
            <a:ext cx="8971491" cy="5181600"/>
          </a:xfrm>
        </p:spPr>
        <p:txBody>
          <a:bodyPr>
            <a:noAutofit/>
          </a:bodyPr>
          <a:lstStyle/>
          <a:p>
            <a:pPr algn="just"/>
            <a:r>
              <a:rPr lang="bs-Latn-BA" sz="3200" dirty="0"/>
              <a:t>Nakon radioterapijskog tretiranja lokalnog recidiva i udaljenih metastaza, postignuta je lokalna kontrola bolesti, a udaljene metastaze su uspješno eradicirane.</a:t>
            </a:r>
          </a:p>
          <a:p>
            <a:pPr algn="just"/>
            <a:r>
              <a:rPr lang="bs-Latn-BA" sz="3200" b="1" dirty="0"/>
              <a:t>Cjelokupan izvještaj, sa osvrtom na prethodnu sentencu potvrđuje neizostavnu ulogu radioterapije kod metastatskih formi Juingovog sarkoma, kao što je navedeno u podacima iz najnovije literature (2,3). </a:t>
            </a:r>
            <a:endParaRPr lang="en-US" sz="3200" b="1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2934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Zaključak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bs-Latn-BA" sz="3200" dirty="0"/>
              <a:t>Multimodalni pristup liječenju ovakvih pacijenata uključuje radioterapiju, kao neizostavan modalitet, koji doprinosi boljoj lokalnoj kontroli bolesti i eradikaciji udaljenih metastaza.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88461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s-Latn-BA" sz="3200" dirty="0"/>
              <a:t>1. </a:t>
            </a:r>
            <a:r>
              <a:rPr lang="en-US" sz="3200" dirty="0"/>
              <a:t>Ozturk R, Altundağ M. Wide Resection, Extracorporeal Radiotherapy, Ipsilateral Vascularized Fibula Transposition, and Internal Fixation in a Case of Tibia Diaphyseal Ewing's Sarcoma. Cureus. 2023 Jan 9;15(1):e33526. doi: 10.7759/cureus.33526. PMID: 36779099; PMCID: PMC9910223.</a:t>
            </a:r>
          </a:p>
        </p:txBody>
      </p:sp>
    </p:spTree>
    <p:extLst>
      <p:ext uri="{BB962C8B-B14F-4D97-AF65-F5344CB8AC3E}">
        <p14:creationId xmlns:p14="http://schemas.microsoft.com/office/powerpoint/2010/main" val="3112517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76698"/>
            <a:ext cx="8596668" cy="311608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s-Latn-BA" sz="3200" dirty="0"/>
              <a:t>2. </a:t>
            </a:r>
            <a:r>
              <a:rPr lang="en-US" sz="3200" dirty="0"/>
              <a:t>Locquet MA, Brahmi M, Blay JY, Dutour A. Radiotherapy in bone sarcoma: the quest for better treatment option. BMC Cancer. 2023 Aug 11;23(1):742. doi: 10.1186/s12885-023-11232-3. PMID: 37563551; PMCID: PMC10416357.</a:t>
            </a:r>
          </a:p>
        </p:txBody>
      </p:sp>
    </p:spTree>
    <p:extLst>
      <p:ext uri="{BB962C8B-B14F-4D97-AF65-F5344CB8AC3E}">
        <p14:creationId xmlns:p14="http://schemas.microsoft.com/office/powerpoint/2010/main" val="4204373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09587"/>
            <a:ext cx="8596668" cy="38807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s-Latn-BA" sz="3200" dirty="0"/>
              <a:t>3. </a:t>
            </a:r>
            <a:r>
              <a:rPr lang="en-US" sz="3200" dirty="0"/>
              <a:t>Laitinen MK, Parry MC, Morris GV, Jeys LM. Pelvic bone sarcomas, prognostic factors, and treatment: A narrative review of the literature. Scand J Surg. 2023 Sep;112(3):206-215. doi: 10.1177/14574969231181504. Epub 2023 Jul 12. PMID: 37438963.</a:t>
            </a:r>
          </a:p>
        </p:txBody>
      </p:sp>
    </p:spTree>
    <p:extLst>
      <p:ext uri="{BB962C8B-B14F-4D97-AF65-F5344CB8AC3E}">
        <p14:creationId xmlns:p14="http://schemas.microsoft.com/office/powerpoint/2010/main" val="2639109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99862"/>
            <a:ext cx="8596668" cy="421504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s-Latn-BA" sz="3200" dirty="0"/>
              <a:t>4. </a:t>
            </a:r>
            <a:r>
              <a:rPr lang="en-US" sz="3200" dirty="0"/>
              <a:t>Ram R, Bhardwaj P, Bhardwaj Y, Ghezta N, Bhatt R, Dhiman P. Primary Ewing</a:t>
            </a:r>
            <a:r>
              <a:rPr lang="en-US" sz="3200" baseline="30000" dirty="0"/>
              <a:t>'</a:t>
            </a:r>
            <a:r>
              <a:rPr lang="en-US" sz="3200" dirty="0"/>
              <a:t>s Sarcoma of Body of Mandible, Multimodal Treatment with Excellent Spontaneous Bone Regeneration: a Case Report. J Maxillofac Oral Surg. 2023 Sep;22(3):554-558.</a:t>
            </a:r>
            <a:r>
              <a:rPr lang="bs-Latn-BA" sz="3200" dirty="0"/>
              <a:t> </a:t>
            </a:r>
            <a:r>
              <a:rPr lang="en-US" sz="3200" dirty="0"/>
              <a:t>doi: 10.1007/s12663-021-01623-z. Epub 2021 Oct 11. PMID: 37534345; PMCID: PMC10390416</a:t>
            </a:r>
          </a:p>
        </p:txBody>
      </p:sp>
    </p:spTree>
    <p:extLst>
      <p:ext uri="{BB962C8B-B14F-4D97-AF65-F5344CB8AC3E}">
        <p14:creationId xmlns:p14="http://schemas.microsoft.com/office/powerpoint/2010/main" val="3209673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49528"/>
            <a:ext cx="8596668" cy="38807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s-Latn-BA" sz="3200" dirty="0"/>
              <a:t>5. </a:t>
            </a:r>
            <a:r>
              <a:rPr lang="en-US" sz="3200" dirty="0"/>
              <a:t>Polzer C, Dunst J. Dosiseskalation bei der Radiotherapie inoperabler Ewing-Tumoren [Radiotherapy dose escalation in the treatment of unresectable Ewing sarcoma]. Strahlenther Onkol. 2023 Feb;199(2):204-207. German. doi: 10.1007/s00066-023-02046-0. Epub 2023 Jan 17. PMID: 36650309; PMCID: PMC9877040. </a:t>
            </a:r>
          </a:p>
        </p:txBody>
      </p:sp>
    </p:spTree>
    <p:extLst>
      <p:ext uri="{BB962C8B-B14F-4D97-AF65-F5344CB8AC3E}">
        <p14:creationId xmlns:p14="http://schemas.microsoft.com/office/powerpoint/2010/main" val="1199110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41138"/>
            <a:ext cx="8827393" cy="388077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s-Latn-BA" sz="3200" dirty="0"/>
              <a:t>6.  </a:t>
            </a:r>
            <a:r>
              <a:rPr lang="en-US" sz="3200" dirty="0"/>
              <a:t>Agarwal S, Rathi AK, Singh K, Melgandi W, Ansari FA, Arora S. Extracorporeal irradiation in malignant bone tumors: Single institution experience and review of literature. J Cancer Res Ther. 2023 Apr;19(Supplement):S1-S5. doi: 10.4103/jcrt.jcrt_1316_21. PMID: 37147976. </a:t>
            </a:r>
            <a:r>
              <a:rPr lang="bs-Latn-BA" sz="3200" dirty="0"/>
              <a:t>7. </a:t>
            </a:r>
            <a:r>
              <a:rPr lang="en-US" sz="3200" dirty="0"/>
              <a:t>Zarghooni K, Bratke G, Landgraf P, Simon T, Maintz D, </a:t>
            </a:r>
            <a:r>
              <a:rPr lang="en-US" sz="3200" dirty="0" err="1"/>
              <a:t>Eysel</a:t>
            </a:r>
            <a:r>
              <a:rPr lang="en-US" sz="3200" dirty="0"/>
              <a:t> P…</a:t>
            </a:r>
          </a:p>
        </p:txBody>
      </p:sp>
    </p:spTree>
    <p:extLst>
      <p:ext uri="{BB962C8B-B14F-4D97-AF65-F5344CB8AC3E}">
        <p14:creationId xmlns:p14="http://schemas.microsoft.com/office/powerpoint/2010/main" val="21370380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5" y="2055303"/>
            <a:ext cx="7535488" cy="319749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200" dirty="0"/>
              <a:t>The Diagnosis and Treatment of Osteosarcoma and Ewing's Sarcoma in Children and Adolescents. </a:t>
            </a:r>
            <a:r>
              <a:rPr lang="en-US" sz="3200" dirty="0" err="1"/>
              <a:t>Dtsch</a:t>
            </a:r>
            <a:r>
              <a:rPr lang="en-US" sz="3200" dirty="0"/>
              <a:t> </a:t>
            </a:r>
            <a:r>
              <a:rPr lang="en-US" sz="3200" dirty="0" err="1"/>
              <a:t>Arztebl</a:t>
            </a:r>
            <a:r>
              <a:rPr lang="en-US" sz="3200" dirty="0"/>
              <a:t> Int. 2023 Jun 16;120(24):405-412. </a:t>
            </a:r>
            <a:r>
              <a:rPr lang="en-US" sz="3200" dirty="0" err="1"/>
              <a:t>doi</a:t>
            </a:r>
            <a:r>
              <a:rPr lang="en-US" sz="3200" dirty="0"/>
              <a:t>: 10.3238/arztebl.m2023.0079. PMID: 37097079; PMCID: PMC10437036.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707941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Hvala na pažnji!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18503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251</TotalTime>
  <Words>948</Words>
  <Application>Microsoft Office PowerPoint</Application>
  <PresentationFormat>Widescreen</PresentationFormat>
  <Paragraphs>102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Trebuchet MS</vt:lpstr>
      <vt:lpstr>Wingdings 3</vt:lpstr>
      <vt:lpstr>Facet</vt:lpstr>
      <vt:lpstr>Juingov sarkom </vt:lpstr>
      <vt:lpstr>Uvod</vt:lpstr>
      <vt:lpstr>Uvod</vt:lpstr>
      <vt:lpstr>Cilj</vt:lpstr>
      <vt:lpstr>Istorija slučaja</vt:lpstr>
      <vt:lpstr>Istorija slučaja</vt:lpstr>
      <vt:lpstr>Istorija slučaja</vt:lpstr>
      <vt:lpstr>Istorija slučaja</vt:lpstr>
      <vt:lpstr>Istorija slučaja</vt:lpstr>
      <vt:lpstr>Istorija slučaja</vt:lpstr>
      <vt:lpstr>Istorija slučaja</vt:lpstr>
      <vt:lpstr>Diskusija</vt:lpstr>
      <vt:lpstr>Diskusija</vt:lpstr>
      <vt:lpstr>Zaključak</vt:lpstr>
      <vt:lpstr>Literatura</vt:lpstr>
      <vt:lpstr>Literatura</vt:lpstr>
      <vt:lpstr>Literatura</vt:lpstr>
      <vt:lpstr>Literatura</vt:lpstr>
      <vt:lpstr>Literatura</vt:lpstr>
      <vt:lpstr>Literatura</vt:lpstr>
      <vt:lpstr>Literatura</vt:lpstr>
      <vt:lpstr>Hvala na pažnji!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Juingov sarkom</dc:title>
  <dc:creator>Nikolina</dc:creator>
  <cp:lastModifiedBy>Sky Inc.</cp:lastModifiedBy>
  <cp:revision>16</cp:revision>
  <dcterms:created xsi:type="dcterms:W3CDTF">2023-09-27T09:48:44Z</dcterms:created>
  <dcterms:modified xsi:type="dcterms:W3CDTF">2023-10-19T15:03:05Z</dcterms:modified>
</cp:coreProperties>
</file>