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004000" cy="42976800"/>
  <p:notesSz cx="6858000" cy="9144000"/>
  <p:defaultTextStyle>
    <a:defPPr>
      <a:defRPr lang="en-US"/>
    </a:defPPr>
    <a:lvl1pPr marL="0" algn="l" defTabSz="4284604" rtl="0" eaLnBrk="1" latinLnBrk="0" hangingPunct="1">
      <a:defRPr sz="8400" kern="1200">
        <a:solidFill>
          <a:schemeClr val="tx1"/>
        </a:solidFill>
        <a:latin typeface="+mn-lt"/>
        <a:ea typeface="+mn-ea"/>
        <a:cs typeface="+mn-cs"/>
      </a:defRPr>
    </a:lvl1pPr>
    <a:lvl2pPr marL="2142302" algn="l" defTabSz="4284604" rtl="0" eaLnBrk="1" latinLnBrk="0" hangingPunct="1">
      <a:defRPr sz="8400" kern="1200">
        <a:solidFill>
          <a:schemeClr val="tx1"/>
        </a:solidFill>
        <a:latin typeface="+mn-lt"/>
        <a:ea typeface="+mn-ea"/>
        <a:cs typeface="+mn-cs"/>
      </a:defRPr>
    </a:lvl2pPr>
    <a:lvl3pPr marL="4284604" algn="l" defTabSz="4284604" rtl="0" eaLnBrk="1" latinLnBrk="0" hangingPunct="1">
      <a:defRPr sz="8400" kern="1200">
        <a:solidFill>
          <a:schemeClr val="tx1"/>
        </a:solidFill>
        <a:latin typeface="+mn-lt"/>
        <a:ea typeface="+mn-ea"/>
        <a:cs typeface="+mn-cs"/>
      </a:defRPr>
    </a:lvl3pPr>
    <a:lvl4pPr marL="6426906" algn="l" defTabSz="4284604" rtl="0" eaLnBrk="1" latinLnBrk="0" hangingPunct="1">
      <a:defRPr sz="8400" kern="1200">
        <a:solidFill>
          <a:schemeClr val="tx1"/>
        </a:solidFill>
        <a:latin typeface="+mn-lt"/>
        <a:ea typeface="+mn-ea"/>
        <a:cs typeface="+mn-cs"/>
      </a:defRPr>
    </a:lvl4pPr>
    <a:lvl5pPr marL="8569208" algn="l" defTabSz="4284604" rtl="0" eaLnBrk="1" latinLnBrk="0" hangingPunct="1">
      <a:defRPr sz="8400" kern="1200">
        <a:solidFill>
          <a:schemeClr val="tx1"/>
        </a:solidFill>
        <a:latin typeface="+mn-lt"/>
        <a:ea typeface="+mn-ea"/>
        <a:cs typeface="+mn-cs"/>
      </a:defRPr>
    </a:lvl5pPr>
    <a:lvl6pPr marL="10711510" algn="l" defTabSz="4284604" rtl="0" eaLnBrk="1" latinLnBrk="0" hangingPunct="1">
      <a:defRPr sz="8400" kern="1200">
        <a:solidFill>
          <a:schemeClr val="tx1"/>
        </a:solidFill>
        <a:latin typeface="+mn-lt"/>
        <a:ea typeface="+mn-ea"/>
        <a:cs typeface="+mn-cs"/>
      </a:defRPr>
    </a:lvl6pPr>
    <a:lvl7pPr marL="12853812" algn="l" defTabSz="4284604" rtl="0" eaLnBrk="1" latinLnBrk="0" hangingPunct="1">
      <a:defRPr sz="8400" kern="1200">
        <a:solidFill>
          <a:schemeClr val="tx1"/>
        </a:solidFill>
        <a:latin typeface="+mn-lt"/>
        <a:ea typeface="+mn-ea"/>
        <a:cs typeface="+mn-cs"/>
      </a:defRPr>
    </a:lvl7pPr>
    <a:lvl8pPr marL="14996114" algn="l" defTabSz="4284604" rtl="0" eaLnBrk="1" latinLnBrk="0" hangingPunct="1">
      <a:defRPr sz="8400" kern="1200">
        <a:solidFill>
          <a:schemeClr val="tx1"/>
        </a:solidFill>
        <a:latin typeface="+mn-lt"/>
        <a:ea typeface="+mn-ea"/>
        <a:cs typeface="+mn-cs"/>
      </a:defRPr>
    </a:lvl8pPr>
    <a:lvl9pPr marL="17138416" algn="l" defTabSz="4284604" rtl="0" eaLnBrk="1" latinLnBrk="0" hangingPunct="1">
      <a:defRPr sz="8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536">
          <p15:clr>
            <a:srgbClr val="A4A3A4"/>
          </p15:clr>
        </p15:guide>
        <p15:guide id="2" pos="100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9771" autoAdjust="0"/>
  </p:normalViewPr>
  <p:slideViewPr>
    <p:cSldViewPr>
      <p:cViewPr>
        <p:scale>
          <a:sx n="96" d="100"/>
          <a:sy n="96" d="100"/>
        </p:scale>
        <p:origin x="-6499" y="-19147"/>
      </p:cViewPr>
      <p:guideLst>
        <p:guide orient="horz" pos="13536"/>
        <p:guide pos="100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018434099246366E-2"/>
          <c:y val="1.4190378191362445E-2"/>
          <c:w val="0.96591702352995346"/>
          <c:h val="0.93523055356716778"/>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Sheet1!$C$42:$F$42</c:f>
              <c:strCache>
                <c:ptCount val="4"/>
                <c:pt idx="0">
                  <c:v>Ukupan br.pacijenata na Amiodaronu</c:v>
                </c:pt>
                <c:pt idx="1">
                  <c:v>Aktivacija ICD-a</c:v>
                </c:pt>
                <c:pt idx="2">
                  <c:v>Nije bilo aktivacije ICD-a</c:v>
                </c:pt>
                <c:pt idx="3">
                  <c:v>Nemamo podatke</c:v>
                </c:pt>
              </c:strCache>
            </c:strRef>
          </c:cat>
          <c:val>
            <c:numRef>
              <c:f>Sheet1!$C$43:$F$43</c:f>
              <c:numCache>
                <c:formatCode>General</c:formatCode>
                <c:ptCount val="4"/>
              </c:numCache>
            </c:numRef>
          </c:val>
          <c:extLst>
            <c:ext xmlns:c16="http://schemas.microsoft.com/office/drawing/2014/chart" uri="{C3380CC4-5D6E-409C-BE32-E72D297353CC}">
              <c16:uniqueId val="{00000000-4ED5-4661-B3F3-4DA5530C2556}"/>
            </c:ext>
          </c:extLst>
        </c:ser>
        <c:ser>
          <c:idx val="1"/>
          <c:order val="1"/>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Sheet1!$C$42:$F$42</c:f>
              <c:strCache>
                <c:ptCount val="4"/>
                <c:pt idx="0">
                  <c:v>Ukupan br.pacijenata na Amiodaronu</c:v>
                </c:pt>
                <c:pt idx="1">
                  <c:v>Aktivacija ICD-a</c:v>
                </c:pt>
                <c:pt idx="2">
                  <c:v>Nije bilo aktivacije ICD-a</c:v>
                </c:pt>
                <c:pt idx="3">
                  <c:v>Nemamo podatke</c:v>
                </c:pt>
              </c:strCache>
            </c:strRef>
          </c:cat>
          <c:val>
            <c:numRef>
              <c:f>Sheet1!$C$44:$F$44</c:f>
              <c:numCache>
                <c:formatCode>General</c:formatCode>
                <c:ptCount val="4"/>
                <c:pt idx="0">
                  <c:v>20</c:v>
                </c:pt>
                <c:pt idx="1">
                  <c:v>10</c:v>
                </c:pt>
                <c:pt idx="2">
                  <c:v>9</c:v>
                </c:pt>
                <c:pt idx="3">
                  <c:v>1</c:v>
                </c:pt>
              </c:numCache>
            </c:numRef>
          </c:val>
          <c:extLst>
            <c:ext xmlns:c16="http://schemas.microsoft.com/office/drawing/2014/chart" uri="{C3380CC4-5D6E-409C-BE32-E72D297353CC}">
              <c16:uniqueId val="{00000001-4ED5-4661-B3F3-4DA5530C2556}"/>
            </c:ext>
          </c:extLst>
        </c:ser>
        <c:ser>
          <c:idx val="2"/>
          <c:order val="2"/>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Sheet1!$C$42:$F$42</c:f>
              <c:strCache>
                <c:ptCount val="4"/>
                <c:pt idx="0">
                  <c:v>Ukupan br.pacijenata na Amiodaronu</c:v>
                </c:pt>
                <c:pt idx="1">
                  <c:v>Aktivacija ICD-a</c:v>
                </c:pt>
                <c:pt idx="2">
                  <c:v>Nije bilo aktivacije ICD-a</c:v>
                </c:pt>
                <c:pt idx="3">
                  <c:v>Nemamo podatke</c:v>
                </c:pt>
              </c:strCache>
            </c:strRef>
          </c:cat>
          <c:val>
            <c:numRef>
              <c:f>Sheet1!$C$45:$F$45</c:f>
              <c:numCache>
                <c:formatCode>General</c:formatCode>
                <c:ptCount val="4"/>
              </c:numCache>
            </c:numRef>
          </c:val>
          <c:extLst>
            <c:ext xmlns:c16="http://schemas.microsoft.com/office/drawing/2014/chart" uri="{C3380CC4-5D6E-409C-BE32-E72D297353CC}">
              <c16:uniqueId val="{00000002-4ED5-4661-B3F3-4DA5530C2556}"/>
            </c:ext>
          </c:extLst>
        </c:ser>
        <c:dLbls>
          <c:dLblPos val="outEnd"/>
          <c:showLegendKey val="0"/>
          <c:showVal val="1"/>
          <c:showCatName val="0"/>
          <c:showSerName val="0"/>
          <c:showPercent val="0"/>
          <c:showBubbleSize val="0"/>
        </c:dLbls>
        <c:gapWidth val="199"/>
        <c:axId val="188451840"/>
        <c:axId val="188802944"/>
      </c:barChart>
      <c:catAx>
        <c:axId val="188451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tx1">
                    <a:lumMod val="65000"/>
                    <a:lumOff val="35000"/>
                  </a:schemeClr>
                </a:solidFill>
                <a:latin typeface="+mn-lt"/>
                <a:ea typeface="+mn-ea"/>
                <a:cs typeface="+mn-cs"/>
              </a:defRPr>
            </a:pPr>
            <a:endParaRPr lang="sr-Latn-RS"/>
          </a:p>
        </c:txPr>
        <c:crossAx val="188802944"/>
        <c:crosses val="autoZero"/>
        <c:auto val="1"/>
        <c:lblAlgn val="ctr"/>
        <c:lblOffset val="100"/>
        <c:noMultiLvlLbl val="0"/>
      </c:catAx>
      <c:valAx>
        <c:axId val="188802944"/>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18845184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00300" y="13350666"/>
            <a:ext cx="27203400" cy="9212157"/>
          </a:xfrm>
        </p:spPr>
        <p:txBody>
          <a:bodyPr/>
          <a:lstStyle/>
          <a:p>
            <a:r>
              <a:rPr lang="en-US"/>
              <a:t>Click to edit Master title style</a:t>
            </a:r>
          </a:p>
        </p:txBody>
      </p:sp>
      <p:sp>
        <p:nvSpPr>
          <p:cNvPr id="3" name="Subtitle 2"/>
          <p:cNvSpPr>
            <a:spLocks noGrp="1"/>
          </p:cNvSpPr>
          <p:nvPr>
            <p:ph type="subTitle" idx="1"/>
          </p:nvPr>
        </p:nvSpPr>
        <p:spPr>
          <a:xfrm>
            <a:off x="4800600" y="24353520"/>
            <a:ext cx="22402800" cy="10982960"/>
          </a:xfrm>
        </p:spPr>
        <p:txBody>
          <a:bodyPr/>
          <a:lstStyle>
            <a:lvl1pPr marL="0" indent="0" algn="ctr">
              <a:buNone/>
              <a:defRPr>
                <a:solidFill>
                  <a:schemeClr val="tx1">
                    <a:tint val="75000"/>
                  </a:schemeClr>
                </a:solidFill>
              </a:defRPr>
            </a:lvl1pPr>
            <a:lvl2pPr marL="2142302" indent="0" algn="ctr">
              <a:buNone/>
              <a:defRPr>
                <a:solidFill>
                  <a:schemeClr val="tx1">
                    <a:tint val="75000"/>
                  </a:schemeClr>
                </a:solidFill>
              </a:defRPr>
            </a:lvl2pPr>
            <a:lvl3pPr marL="4284604" indent="0" algn="ctr">
              <a:buNone/>
              <a:defRPr>
                <a:solidFill>
                  <a:schemeClr val="tx1">
                    <a:tint val="75000"/>
                  </a:schemeClr>
                </a:solidFill>
              </a:defRPr>
            </a:lvl3pPr>
            <a:lvl4pPr marL="6426906" indent="0" algn="ctr">
              <a:buNone/>
              <a:defRPr>
                <a:solidFill>
                  <a:schemeClr val="tx1">
                    <a:tint val="75000"/>
                  </a:schemeClr>
                </a:solidFill>
              </a:defRPr>
            </a:lvl4pPr>
            <a:lvl5pPr marL="8569208" indent="0" algn="ctr">
              <a:buNone/>
              <a:defRPr>
                <a:solidFill>
                  <a:schemeClr val="tx1">
                    <a:tint val="75000"/>
                  </a:schemeClr>
                </a:solidFill>
              </a:defRPr>
            </a:lvl5pPr>
            <a:lvl6pPr marL="10711510" indent="0" algn="ctr">
              <a:buNone/>
              <a:defRPr>
                <a:solidFill>
                  <a:schemeClr val="tx1">
                    <a:tint val="75000"/>
                  </a:schemeClr>
                </a:solidFill>
              </a:defRPr>
            </a:lvl6pPr>
            <a:lvl7pPr marL="12853812" indent="0" algn="ctr">
              <a:buNone/>
              <a:defRPr>
                <a:solidFill>
                  <a:schemeClr val="tx1">
                    <a:tint val="75000"/>
                  </a:schemeClr>
                </a:solidFill>
              </a:defRPr>
            </a:lvl7pPr>
            <a:lvl8pPr marL="14996114" indent="0" algn="ctr">
              <a:buNone/>
              <a:defRPr>
                <a:solidFill>
                  <a:schemeClr val="tx1">
                    <a:tint val="75000"/>
                  </a:schemeClr>
                </a:solidFill>
              </a:defRPr>
            </a:lvl8pPr>
            <a:lvl9pPr marL="1713841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28096" y="27616576"/>
            <a:ext cx="27203400" cy="8535670"/>
          </a:xfrm>
        </p:spPr>
        <p:txBody>
          <a:bodyPr anchor="t"/>
          <a:lstStyle>
            <a:lvl1pPr algn="l">
              <a:defRPr sz="18700" b="1" cap="all"/>
            </a:lvl1pPr>
          </a:lstStyle>
          <a:p>
            <a:r>
              <a:rPr lang="en-US"/>
              <a:t>Click to edit Master title style</a:t>
            </a:r>
          </a:p>
        </p:txBody>
      </p:sp>
      <p:sp>
        <p:nvSpPr>
          <p:cNvPr id="3" name="Text Placeholder 2"/>
          <p:cNvSpPr>
            <a:spLocks noGrp="1"/>
          </p:cNvSpPr>
          <p:nvPr>
            <p:ph type="body" idx="1"/>
          </p:nvPr>
        </p:nvSpPr>
        <p:spPr>
          <a:xfrm>
            <a:off x="2528096" y="18215405"/>
            <a:ext cx="27203400" cy="9401172"/>
          </a:xfrm>
        </p:spPr>
        <p:txBody>
          <a:bodyPr anchor="b"/>
          <a:lstStyle>
            <a:lvl1pPr marL="0" indent="0">
              <a:buNone/>
              <a:defRPr sz="9400">
                <a:solidFill>
                  <a:schemeClr val="tx1">
                    <a:tint val="75000"/>
                  </a:schemeClr>
                </a:solidFill>
              </a:defRPr>
            </a:lvl1pPr>
            <a:lvl2pPr marL="2142302" indent="0">
              <a:buNone/>
              <a:defRPr sz="8400">
                <a:solidFill>
                  <a:schemeClr val="tx1">
                    <a:tint val="75000"/>
                  </a:schemeClr>
                </a:solidFill>
              </a:defRPr>
            </a:lvl2pPr>
            <a:lvl3pPr marL="4284604" indent="0">
              <a:buNone/>
              <a:defRPr sz="7500">
                <a:solidFill>
                  <a:schemeClr val="tx1">
                    <a:tint val="75000"/>
                  </a:schemeClr>
                </a:solidFill>
              </a:defRPr>
            </a:lvl3pPr>
            <a:lvl4pPr marL="6426906" indent="0">
              <a:buNone/>
              <a:defRPr sz="6600">
                <a:solidFill>
                  <a:schemeClr val="tx1">
                    <a:tint val="75000"/>
                  </a:schemeClr>
                </a:solidFill>
              </a:defRPr>
            </a:lvl4pPr>
            <a:lvl5pPr marL="8569208" indent="0">
              <a:buNone/>
              <a:defRPr sz="6600">
                <a:solidFill>
                  <a:schemeClr val="tx1">
                    <a:tint val="75000"/>
                  </a:schemeClr>
                </a:solidFill>
              </a:defRPr>
            </a:lvl5pPr>
            <a:lvl6pPr marL="10711510" indent="0">
              <a:buNone/>
              <a:defRPr sz="6600">
                <a:solidFill>
                  <a:schemeClr val="tx1">
                    <a:tint val="75000"/>
                  </a:schemeClr>
                </a:solidFill>
              </a:defRPr>
            </a:lvl6pPr>
            <a:lvl7pPr marL="12853812" indent="0">
              <a:buNone/>
              <a:defRPr sz="6600">
                <a:solidFill>
                  <a:schemeClr val="tx1">
                    <a:tint val="75000"/>
                  </a:schemeClr>
                </a:solidFill>
              </a:defRPr>
            </a:lvl7pPr>
            <a:lvl8pPr marL="14996114" indent="0">
              <a:buNone/>
              <a:defRPr sz="6600">
                <a:solidFill>
                  <a:schemeClr val="tx1">
                    <a:tint val="75000"/>
                  </a:schemeClr>
                </a:solidFill>
              </a:defRPr>
            </a:lvl8pPr>
            <a:lvl9pPr marL="17138416" indent="0">
              <a:buNone/>
              <a:defRPr sz="6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00200" y="10027923"/>
            <a:ext cx="14135100" cy="2836270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268700" y="10027923"/>
            <a:ext cx="14135100" cy="2836270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00200" y="9620042"/>
            <a:ext cx="14140658" cy="4009175"/>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a:t>Click to edit Master text styles</a:t>
            </a:r>
          </a:p>
        </p:txBody>
      </p:sp>
      <p:sp>
        <p:nvSpPr>
          <p:cNvPr id="4" name="Content Placeholder 3"/>
          <p:cNvSpPr>
            <a:spLocks noGrp="1"/>
          </p:cNvSpPr>
          <p:nvPr>
            <p:ph sz="half" idx="2"/>
          </p:nvPr>
        </p:nvSpPr>
        <p:spPr>
          <a:xfrm>
            <a:off x="1600200" y="13629217"/>
            <a:ext cx="14140658" cy="24761405"/>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257589" y="9620042"/>
            <a:ext cx="14146213" cy="4009175"/>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a:t>Click to edit Master text styles</a:t>
            </a:r>
          </a:p>
        </p:txBody>
      </p:sp>
      <p:sp>
        <p:nvSpPr>
          <p:cNvPr id="6" name="Content Placeholder 5"/>
          <p:cNvSpPr>
            <a:spLocks noGrp="1"/>
          </p:cNvSpPr>
          <p:nvPr>
            <p:ph sz="quarter" idx="4"/>
          </p:nvPr>
        </p:nvSpPr>
        <p:spPr>
          <a:xfrm>
            <a:off x="16257589" y="13629217"/>
            <a:ext cx="14146213" cy="24761405"/>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00202" y="1711113"/>
            <a:ext cx="10529096" cy="7282180"/>
          </a:xfrm>
        </p:spPr>
        <p:txBody>
          <a:bodyPr anchor="b"/>
          <a:lstStyle>
            <a:lvl1pPr algn="l">
              <a:defRPr sz="9400" b="1"/>
            </a:lvl1pPr>
          </a:lstStyle>
          <a:p>
            <a:r>
              <a:rPr lang="en-US"/>
              <a:t>Click to edit Master title style</a:t>
            </a:r>
          </a:p>
        </p:txBody>
      </p:sp>
      <p:sp>
        <p:nvSpPr>
          <p:cNvPr id="3" name="Content Placeholder 2"/>
          <p:cNvSpPr>
            <a:spLocks noGrp="1"/>
          </p:cNvSpPr>
          <p:nvPr>
            <p:ph idx="1"/>
          </p:nvPr>
        </p:nvSpPr>
        <p:spPr>
          <a:xfrm>
            <a:off x="12512675" y="1711117"/>
            <a:ext cx="17891125" cy="36679508"/>
          </a:xfrm>
        </p:spPr>
        <p:txBody>
          <a:bodyPr/>
          <a:lstStyle>
            <a:lvl1pPr>
              <a:defRPr sz="15000"/>
            </a:lvl1pPr>
            <a:lvl2pPr>
              <a:defRPr sz="13100"/>
            </a:lvl2pPr>
            <a:lvl3pPr>
              <a:defRPr sz="11200"/>
            </a:lvl3pPr>
            <a:lvl4pPr>
              <a:defRPr sz="9400"/>
            </a:lvl4pPr>
            <a:lvl5pPr>
              <a:defRPr sz="9400"/>
            </a:lvl5pPr>
            <a:lvl6pPr>
              <a:defRPr sz="9400"/>
            </a:lvl6pPr>
            <a:lvl7pPr>
              <a:defRPr sz="9400"/>
            </a:lvl7pPr>
            <a:lvl8pPr>
              <a:defRPr sz="9400"/>
            </a:lvl8pPr>
            <a:lvl9pPr>
              <a:defRPr sz="9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00202" y="8993297"/>
            <a:ext cx="10529096" cy="29397328"/>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73008" y="30083760"/>
            <a:ext cx="19202400" cy="3551558"/>
          </a:xfrm>
        </p:spPr>
        <p:txBody>
          <a:bodyPr anchor="b"/>
          <a:lstStyle>
            <a:lvl1pPr algn="l">
              <a:defRPr sz="9400" b="1"/>
            </a:lvl1pPr>
          </a:lstStyle>
          <a:p>
            <a:r>
              <a:rPr lang="en-US"/>
              <a:t>Click to edit Master title style</a:t>
            </a:r>
          </a:p>
        </p:txBody>
      </p:sp>
      <p:sp>
        <p:nvSpPr>
          <p:cNvPr id="3" name="Picture Placeholder 2"/>
          <p:cNvSpPr>
            <a:spLocks noGrp="1"/>
          </p:cNvSpPr>
          <p:nvPr>
            <p:ph type="pic" idx="1"/>
          </p:nvPr>
        </p:nvSpPr>
        <p:spPr>
          <a:xfrm>
            <a:off x="6273008" y="3840057"/>
            <a:ext cx="19202400" cy="25786080"/>
          </a:xfrm>
        </p:spPr>
        <p:txBody>
          <a:bodyPr/>
          <a:lstStyle>
            <a:lvl1pPr marL="0" indent="0">
              <a:buNone/>
              <a:defRPr sz="15000"/>
            </a:lvl1pPr>
            <a:lvl2pPr marL="2142302" indent="0">
              <a:buNone/>
              <a:defRPr sz="13100"/>
            </a:lvl2pPr>
            <a:lvl3pPr marL="4284604" indent="0">
              <a:buNone/>
              <a:defRPr sz="11200"/>
            </a:lvl3pPr>
            <a:lvl4pPr marL="6426906" indent="0">
              <a:buNone/>
              <a:defRPr sz="9400"/>
            </a:lvl4pPr>
            <a:lvl5pPr marL="8569208" indent="0">
              <a:buNone/>
              <a:defRPr sz="9400"/>
            </a:lvl5pPr>
            <a:lvl6pPr marL="10711510" indent="0">
              <a:buNone/>
              <a:defRPr sz="9400"/>
            </a:lvl6pPr>
            <a:lvl7pPr marL="12853812" indent="0">
              <a:buNone/>
              <a:defRPr sz="9400"/>
            </a:lvl7pPr>
            <a:lvl8pPr marL="14996114" indent="0">
              <a:buNone/>
              <a:defRPr sz="9400"/>
            </a:lvl8pPr>
            <a:lvl9pPr marL="17138416" indent="0">
              <a:buNone/>
              <a:defRPr sz="9400"/>
            </a:lvl9pPr>
          </a:lstStyle>
          <a:p>
            <a:endParaRPr lang="en-US"/>
          </a:p>
        </p:txBody>
      </p:sp>
      <p:sp>
        <p:nvSpPr>
          <p:cNvPr id="4" name="Text Placeholder 3"/>
          <p:cNvSpPr>
            <a:spLocks noGrp="1"/>
          </p:cNvSpPr>
          <p:nvPr>
            <p:ph type="body" sz="half" idx="2"/>
          </p:nvPr>
        </p:nvSpPr>
        <p:spPr>
          <a:xfrm>
            <a:off x="6273008" y="33635318"/>
            <a:ext cx="19202400" cy="5043802"/>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202900" y="1721068"/>
            <a:ext cx="7200900" cy="3666955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00200" y="1721068"/>
            <a:ext cx="21069300" cy="366695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0200" y="1721065"/>
            <a:ext cx="28803600" cy="7162800"/>
          </a:xfrm>
          <a:prstGeom prst="rect">
            <a:avLst/>
          </a:prstGeom>
        </p:spPr>
        <p:txBody>
          <a:bodyPr vert="horz" lIns="428460" tIns="214230" rIns="428460" bIns="214230" rtlCol="0" anchor="ctr">
            <a:normAutofit/>
          </a:bodyPr>
          <a:lstStyle/>
          <a:p>
            <a:r>
              <a:rPr lang="en-US"/>
              <a:t>Click to edit Master title style</a:t>
            </a:r>
          </a:p>
        </p:txBody>
      </p:sp>
      <p:sp>
        <p:nvSpPr>
          <p:cNvPr id="3" name="Text Placeholder 2"/>
          <p:cNvSpPr>
            <a:spLocks noGrp="1"/>
          </p:cNvSpPr>
          <p:nvPr>
            <p:ph type="body" idx="1"/>
          </p:nvPr>
        </p:nvSpPr>
        <p:spPr>
          <a:xfrm>
            <a:off x="1600200" y="10027923"/>
            <a:ext cx="28803600" cy="28362701"/>
          </a:xfrm>
          <a:prstGeom prst="rect">
            <a:avLst/>
          </a:prstGeom>
        </p:spPr>
        <p:txBody>
          <a:bodyPr vert="horz" lIns="428460" tIns="214230" rIns="428460" bIns="21423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00200" y="39833130"/>
            <a:ext cx="7467600" cy="2288117"/>
          </a:xfrm>
          <a:prstGeom prst="rect">
            <a:avLst/>
          </a:prstGeom>
        </p:spPr>
        <p:txBody>
          <a:bodyPr vert="horz" lIns="428460" tIns="214230" rIns="428460" bIns="214230" rtlCol="0" anchor="ctr"/>
          <a:lstStyle>
            <a:lvl1pPr algn="l">
              <a:defRPr sz="5600">
                <a:solidFill>
                  <a:schemeClr val="tx1">
                    <a:tint val="75000"/>
                  </a:schemeClr>
                </a:solidFill>
              </a:defRPr>
            </a:lvl1pPr>
          </a:lstStyle>
          <a:p>
            <a:fld id="{1D8BD707-D9CF-40AE-B4C6-C98DA3205C09}" type="datetimeFigureOut">
              <a:rPr lang="en-US" smtClean="0"/>
              <a:pPr/>
              <a:t>10/14/2023</a:t>
            </a:fld>
            <a:endParaRPr lang="en-US"/>
          </a:p>
        </p:txBody>
      </p:sp>
      <p:sp>
        <p:nvSpPr>
          <p:cNvPr id="5" name="Footer Placeholder 4"/>
          <p:cNvSpPr>
            <a:spLocks noGrp="1"/>
          </p:cNvSpPr>
          <p:nvPr>
            <p:ph type="ftr" sz="quarter" idx="3"/>
          </p:nvPr>
        </p:nvSpPr>
        <p:spPr>
          <a:xfrm>
            <a:off x="10934700" y="39833130"/>
            <a:ext cx="10134600" cy="2288117"/>
          </a:xfrm>
          <a:prstGeom prst="rect">
            <a:avLst/>
          </a:prstGeom>
        </p:spPr>
        <p:txBody>
          <a:bodyPr vert="horz" lIns="428460" tIns="214230" rIns="428460" bIns="214230"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936200" y="39833130"/>
            <a:ext cx="7467600" cy="2288117"/>
          </a:xfrm>
          <a:prstGeom prst="rect">
            <a:avLst/>
          </a:prstGeom>
        </p:spPr>
        <p:txBody>
          <a:bodyPr vert="horz" lIns="428460" tIns="214230" rIns="428460" bIns="214230" rtlCol="0" anchor="ctr"/>
          <a:lstStyle>
            <a:lvl1pPr algn="r">
              <a:defRPr sz="56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84604" rtl="0" eaLnBrk="1" latinLnBrk="0" hangingPunct="1">
        <a:spcBef>
          <a:spcPct val="0"/>
        </a:spcBef>
        <a:buNone/>
        <a:defRPr sz="20600" kern="1200">
          <a:solidFill>
            <a:schemeClr val="tx1"/>
          </a:solidFill>
          <a:latin typeface="+mj-lt"/>
          <a:ea typeface="+mj-ea"/>
          <a:cs typeface="+mj-cs"/>
        </a:defRPr>
      </a:lvl1pPr>
    </p:titleStyle>
    <p:bodyStyle>
      <a:lvl1pPr marL="1606727" indent="-1606727" algn="l" defTabSz="4284604" rtl="0" eaLnBrk="1" latinLnBrk="0" hangingPunct="1">
        <a:spcBef>
          <a:spcPct val="20000"/>
        </a:spcBef>
        <a:buFont typeface="Arial" pitchFamily="34" charset="0"/>
        <a:buChar char="•"/>
        <a:defRPr sz="15000" kern="1200">
          <a:solidFill>
            <a:schemeClr val="tx1"/>
          </a:solidFill>
          <a:latin typeface="+mn-lt"/>
          <a:ea typeface="+mn-ea"/>
          <a:cs typeface="+mn-cs"/>
        </a:defRPr>
      </a:lvl1pPr>
      <a:lvl2pPr marL="3481241" indent="-1338939" algn="l" defTabSz="4284604" rtl="0" eaLnBrk="1" latinLnBrk="0" hangingPunct="1">
        <a:spcBef>
          <a:spcPct val="20000"/>
        </a:spcBef>
        <a:buFont typeface="Arial" pitchFamily="34" charset="0"/>
        <a:buChar char="–"/>
        <a:defRPr sz="13100" kern="1200">
          <a:solidFill>
            <a:schemeClr val="tx1"/>
          </a:solidFill>
          <a:latin typeface="+mn-lt"/>
          <a:ea typeface="+mn-ea"/>
          <a:cs typeface="+mn-cs"/>
        </a:defRPr>
      </a:lvl2pPr>
      <a:lvl3pPr marL="5355755" indent="-1071151" algn="l" defTabSz="4284604" rtl="0" eaLnBrk="1" latinLnBrk="0" hangingPunct="1">
        <a:spcBef>
          <a:spcPct val="20000"/>
        </a:spcBef>
        <a:buFont typeface="Arial" pitchFamily="34" charset="0"/>
        <a:buChar char="•"/>
        <a:defRPr sz="11200" kern="1200">
          <a:solidFill>
            <a:schemeClr val="tx1"/>
          </a:solidFill>
          <a:latin typeface="+mn-lt"/>
          <a:ea typeface="+mn-ea"/>
          <a:cs typeface="+mn-cs"/>
        </a:defRPr>
      </a:lvl3pPr>
      <a:lvl4pPr marL="7498057"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4pPr>
      <a:lvl5pPr marL="9640359"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5pPr>
      <a:lvl6pPr marL="11782661"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6pPr>
      <a:lvl7pPr marL="13924963"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7pPr>
      <a:lvl8pPr marL="16067265"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8pPr>
      <a:lvl9pPr marL="18209567"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9pPr>
    </p:bodyStyle>
    <p:otherStyle>
      <a:defPPr>
        <a:defRPr lang="en-US"/>
      </a:defPPr>
      <a:lvl1pPr marL="0" algn="l" defTabSz="4284604" rtl="0" eaLnBrk="1" latinLnBrk="0" hangingPunct="1">
        <a:defRPr sz="8400" kern="1200">
          <a:solidFill>
            <a:schemeClr val="tx1"/>
          </a:solidFill>
          <a:latin typeface="+mn-lt"/>
          <a:ea typeface="+mn-ea"/>
          <a:cs typeface="+mn-cs"/>
        </a:defRPr>
      </a:lvl1pPr>
      <a:lvl2pPr marL="2142302" algn="l" defTabSz="4284604" rtl="0" eaLnBrk="1" latinLnBrk="0" hangingPunct="1">
        <a:defRPr sz="8400" kern="1200">
          <a:solidFill>
            <a:schemeClr val="tx1"/>
          </a:solidFill>
          <a:latin typeface="+mn-lt"/>
          <a:ea typeface="+mn-ea"/>
          <a:cs typeface="+mn-cs"/>
        </a:defRPr>
      </a:lvl2pPr>
      <a:lvl3pPr marL="4284604" algn="l" defTabSz="4284604" rtl="0" eaLnBrk="1" latinLnBrk="0" hangingPunct="1">
        <a:defRPr sz="8400" kern="1200">
          <a:solidFill>
            <a:schemeClr val="tx1"/>
          </a:solidFill>
          <a:latin typeface="+mn-lt"/>
          <a:ea typeface="+mn-ea"/>
          <a:cs typeface="+mn-cs"/>
        </a:defRPr>
      </a:lvl3pPr>
      <a:lvl4pPr marL="6426906" algn="l" defTabSz="4284604" rtl="0" eaLnBrk="1" latinLnBrk="0" hangingPunct="1">
        <a:defRPr sz="8400" kern="1200">
          <a:solidFill>
            <a:schemeClr val="tx1"/>
          </a:solidFill>
          <a:latin typeface="+mn-lt"/>
          <a:ea typeface="+mn-ea"/>
          <a:cs typeface="+mn-cs"/>
        </a:defRPr>
      </a:lvl4pPr>
      <a:lvl5pPr marL="8569208" algn="l" defTabSz="4284604" rtl="0" eaLnBrk="1" latinLnBrk="0" hangingPunct="1">
        <a:defRPr sz="8400" kern="1200">
          <a:solidFill>
            <a:schemeClr val="tx1"/>
          </a:solidFill>
          <a:latin typeface="+mn-lt"/>
          <a:ea typeface="+mn-ea"/>
          <a:cs typeface="+mn-cs"/>
        </a:defRPr>
      </a:lvl5pPr>
      <a:lvl6pPr marL="10711510" algn="l" defTabSz="4284604" rtl="0" eaLnBrk="1" latinLnBrk="0" hangingPunct="1">
        <a:defRPr sz="8400" kern="1200">
          <a:solidFill>
            <a:schemeClr val="tx1"/>
          </a:solidFill>
          <a:latin typeface="+mn-lt"/>
          <a:ea typeface="+mn-ea"/>
          <a:cs typeface="+mn-cs"/>
        </a:defRPr>
      </a:lvl6pPr>
      <a:lvl7pPr marL="12853812" algn="l" defTabSz="4284604" rtl="0" eaLnBrk="1" latinLnBrk="0" hangingPunct="1">
        <a:defRPr sz="8400" kern="1200">
          <a:solidFill>
            <a:schemeClr val="tx1"/>
          </a:solidFill>
          <a:latin typeface="+mn-lt"/>
          <a:ea typeface="+mn-ea"/>
          <a:cs typeface="+mn-cs"/>
        </a:defRPr>
      </a:lvl7pPr>
      <a:lvl8pPr marL="14996114" algn="l" defTabSz="4284604" rtl="0" eaLnBrk="1" latinLnBrk="0" hangingPunct="1">
        <a:defRPr sz="8400" kern="1200">
          <a:solidFill>
            <a:schemeClr val="tx1"/>
          </a:solidFill>
          <a:latin typeface="+mn-lt"/>
          <a:ea typeface="+mn-ea"/>
          <a:cs typeface="+mn-cs"/>
        </a:defRPr>
      </a:lvl8pPr>
      <a:lvl9pPr marL="17138416" algn="l" defTabSz="4284604"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microsoft.com/office/2007/relationships/hdphoto" Target="../media/hdphoto6.wdp"/><Relationship Id="rId3" Type="http://schemas.microsoft.com/office/2007/relationships/hdphoto" Target="../media/hdphoto1.wdp"/><Relationship Id="rId7" Type="http://schemas.microsoft.com/office/2007/relationships/hdphoto" Target="../media/hdphoto3.wdp"/><Relationship Id="rId12"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jpeg"/><Relationship Id="rId11" Type="http://schemas.microsoft.com/office/2007/relationships/hdphoto" Target="../media/hdphoto5.wdp"/><Relationship Id="rId5" Type="http://schemas.microsoft.com/office/2007/relationships/hdphoto" Target="../media/hdphoto2.wdp"/><Relationship Id="rId10" Type="http://schemas.openxmlformats.org/officeDocument/2006/relationships/image" Target="../media/image5.jpeg"/><Relationship Id="rId4" Type="http://schemas.openxmlformats.org/officeDocument/2006/relationships/image" Target="../media/image2.png"/><Relationship Id="rId9" Type="http://schemas.microsoft.com/office/2007/relationships/hdphoto" Target="../media/hdphoto4.wdp"/><Relationship Id="rId1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1912" y="81990"/>
            <a:ext cx="32004000" cy="472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r-Latn-RS" sz="6000" b="1" dirty="0">
              <a:solidFill>
                <a:schemeClr val="tx1">
                  <a:lumMod val="95000"/>
                  <a:lumOff val="5000"/>
                </a:schemeClr>
              </a:solidFill>
            </a:endParaRPr>
          </a:p>
          <a:p>
            <a:pPr algn="ctr"/>
            <a:r>
              <a:rPr lang="en-US" sz="6000" b="1" dirty="0" err="1">
                <a:solidFill>
                  <a:schemeClr val="tx1">
                    <a:lumMod val="95000"/>
                    <a:lumOff val="5000"/>
                  </a:schemeClr>
                </a:solidFill>
              </a:rPr>
              <a:t>Maligni</a:t>
            </a:r>
            <a:r>
              <a:rPr lang="en-US" sz="6000" b="1" dirty="0">
                <a:solidFill>
                  <a:schemeClr val="tx1">
                    <a:lumMod val="95000"/>
                    <a:lumOff val="5000"/>
                  </a:schemeClr>
                </a:solidFill>
              </a:rPr>
              <a:t> </a:t>
            </a:r>
            <a:r>
              <a:rPr lang="en-US" sz="6000" b="1" dirty="0" err="1">
                <a:solidFill>
                  <a:schemeClr val="tx1">
                    <a:lumMod val="95000"/>
                    <a:lumOff val="5000"/>
                  </a:schemeClr>
                </a:solidFill>
              </a:rPr>
              <a:t>poremećaj</a:t>
            </a:r>
            <a:r>
              <a:rPr lang="en-US" sz="6000" b="1" dirty="0">
                <a:solidFill>
                  <a:schemeClr val="tx1">
                    <a:lumMod val="95000"/>
                    <a:lumOff val="5000"/>
                  </a:schemeClr>
                </a:solidFill>
              </a:rPr>
              <a:t> </a:t>
            </a:r>
            <a:r>
              <a:rPr lang="en-US" sz="6000" b="1" dirty="0" err="1">
                <a:solidFill>
                  <a:schemeClr val="tx1">
                    <a:lumMod val="95000"/>
                    <a:lumOff val="5000"/>
                  </a:schemeClr>
                </a:solidFill>
              </a:rPr>
              <a:t>srčanog</a:t>
            </a:r>
            <a:r>
              <a:rPr lang="en-US" sz="6000" b="1" dirty="0">
                <a:solidFill>
                  <a:schemeClr val="tx1">
                    <a:lumMod val="95000"/>
                    <a:lumOff val="5000"/>
                  </a:schemeClr>
                </a:solidFill>
              </a:rPr>
              <a:t> </a:t>
            </a:r>
            <a:r>
              <a:rPr lang="en-US" sz="6000" b="1" dirty="0" err="1">
                <a:solidFill>
                  <a:schemeClr val="tx1">
                    <a:lumMod val="95000"/>
                    <a:lumOff val="5000"/>
                  </a:schemeClr>
                </a:solidFill>
              </a:rPr>
              <a:t>ritma</a:t>
            </a:r>
            <a:r>
              <a:rPr lang="en-US" sz="6000" b="1" dirty="0">
                <a:solidFill>
                  <a:schemeClr val="tx1">
                    <a:lumMod val="95000"/>
                    <a:lumOff val="5000"/>
                  </a:schemeClr>
                </a:solidFill>
              </a:rPr>
              <a:t> i </a:t>
            </a:r>
            <a:r>
              <a:rPr lang="en-US" sz="6000" b="1" dirty="0" err="1">
                <a:solidFill>
                  <a:schemeClr val="tx1">
                    <a:lumMod val="95000"/>
                    <a:lumOff val="5000"/>
                  </a:schemeClr>
                </a:solidFill>
              </a:rPr>
              <a:t>značaj</a:t>
            </a:r>
            <a:r>
              <a:rPr lang="en-US" sz="6000" b="1" dirty="0">
                <a:solidFill>
                  <a:schemeClr val="tx1">
                    <a:lumMod val="95000"/>
                    <a:lumOff val="5000"/>
                  </a:schemeClr>
                </a:solidFill>
              </a:rPr>
              <a:t> </a:t>
            </a:r>
            <a:r>
              <a:rPr lang="en-US" sz="6000" b="1" dirty="0" err="1">
                <a:solidFill>
                  <a:schemeClr val="tx1">
                    <a:lumMod val="95000"/>
                    <a:lumOff val="5000"/>
                  </a:schemeClr>
                </a:solidFill>
              </a:rPr>
              <a:t>ugradnje</a:t>
            </a:r>
            <a:r>
              <a:rPr lang="en-US" sz="6000" b="1" dirty="0">
                <a:solidFill>
                  <a:schemeClr val="tx1">
                    <a:lumMod val="95000"/>
                    <a:lumOff val="5000"/>
                  </a:schemeClr>
                </a:solidFill>
              </a:rPr>
              <a:t> ICD-a </a:t>
            </a:r>
            <a:endParaRPr lang="sr-Latn-RS" sz="6000" b="1" dirty="0">
              <a:solidFill>
                <a:schemeClr val="tx1">
                  <a:lumMod val="95000"/>
                  <a:lumOff val="5000"/>
                </a:schemeClr>
              </a:solidFill>
            </a:endParaRPr>
          </a:p>
          <a:p>
            <a:pPr algn="ctr"/>
            <a:r>
              <a:rPr lang="sr-Latn-RS" sz="6000" dirty="0">
                <a:solidFill>
                  <a:schemeClr val="tx1">
                    <a:lumMod val="95000"/>
                    <a:lumOff val="5000"/>
                  </a:schemeClr>
                </a:solidFill>
              </a:rPr>
              <a:t>J.Kundačina</a:t>
            </a:r>
            <a:r>
              <a:rPr lang="sr-Latn-RS" sz="6000" baseline="30000" dirty="0">
                <a:solidFill>
                  <a:schemeClr val="tx1">
                    <a:lumMod val="95000"/>
                    <a:lumOff val="5000"/>
                  </a:schemeClr>
                </a:solidFill>
              </a:rPr>
              <a:t>1</a:t>
            </a:r>
            <a:endParaRPr lang="en-US" sz="6000" dirty="0">
              <a:solidFill>
                <a:schemeClr val="tx1">
                  <a:lumMod val="95000"/>
                  <a:lumOff val="5000"/>
                </a:schemeClr>
              </a:solidFill>
            </a:endParaRPr>
          </a:p>
          <a:p>
            <a:pPr algn="ctr"/>
            <a:r>
              <a:rPr lang="sr-Latn-RS" sz="6000" b="1" dirty="0">
                <a:solidFill>
                  <a:schemeClr val="tx1">
                    <a:lumMod val="95000"/>
                    <a:lumOff val="5000"/>
                  </a:schemeClr>
                </a:solidFill>
                <a:effectLst>
                  <a:outerShdw blurRad="38100" dist="38100" dir="2700000" algn="tl">
                    <a:srgbClr val="000000">
                      <a:alpha val="43137"/>
                    </a:srgbClr>
                  </a:outerShdw>
                </a:effectLst>
              </a:rPr>
              <a:t>JZU OB Trebinje</a:t>
            </a:r>
          </a:p>
        </p:txBody>
      </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brightnessContrast bright="-2000" contrast="-54000"/>
                    </a14:imgEffect>
                  </a14:imgLayer>
                </a14:imgProps>
              </a:ext>
              <a:ext uri="{28A0092B-C50C-407E-A947-70E740481C1C}">
                <a14:useLocalDpi xmlns:a14="http://schemas.microsoft.com/office/drawing/2010/main" val="0"/>
              </a:ext>
            </a:extLst>
          </a:blip>
          <a:stretch>
            <a:fillRect/>
          </a:stretch>
        </p:blipFill>
        <p:spPr>
          <a:xfrm>
            <a:off x="-1" y="81990"/>
            <a:ext cx="6400801" cy="349941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rightnessContrast bright="-12000" contrast="-9000"/>
                    </a14:imgEffect>
                  </a14:imgLayer>
                </a14:imgProps>
              </a:ext>
              <a:ext uri="{28A0092B-C50C-407E-A947-70E740481C1C}">
                <a14:useLocalDpi xmlns:a14="http://schemas.microsoft.com/office/drawing/2010/main" val="0"/>
              </a:ext>
            </a:extLst>
          </a:blip>
          <a:stretch>
            <a:fillRect/>
          </a:stretch>
        </p:blipFill>
        <p:spPr>
          <a:xfrm>
            <a:off x="25679400" y="109271"/>
            <a:ext cx="6262688" cy="3548329"/>
          </a:xfrm>
          <a:prstGeom prst="rect">
            <a:avLst/>
          </a:prstGeom>
        </p:spPr>
      </p:pic>
      <p:cxnSp>
        <p:nvCxnSpPr>
          <p:cNvPr id="11" name="Straight Connector 10"/>
          <p:cNvCxnSpPr/>
          <p:nvPr/>
        </p:nvCxnSpPr>
        <p:spPr>
          <a:xfrm flipH="1">
            <a:off x="15697200" y="6400800"/>
            <a:ext cx="533400" cy="34137600"/>
          </a:xfrm>
          <a:prstGeom prst="line">
            <a:avLst/>
          </a:prstGeom>
        </p:spPr>
        <p:style>
          <a:lnRef idx="3">
            <a:schemeClr val="accent6"/>
          </a:lnRef>
          <a:fillRef idx="0">
            <a:schemeClr val="accent6"/>
          </a:fillRef>
          <a:effectRef idx="2">
            <a:schemeClr val="accent6"/>
          </a:effectRef>
          <a:fontRef idx="minor">
            <a:schemeClr val="tx1"/>
          </a:fontRef>
        </p:style>
      </p:cxnSp>
      <p:pic>
        <p:nvPicPr>
          <p:cNvPr id="12" name="Picture 11"/>
          <p:cNvPicPr>
            <a:picLocks noChangeAspect="1"/>
          </p:cNvPicPr>
          <p:nvPr/>
        </p:nvPicPr>
        <p:blipFill>
          <a:blip r:embed="rId6">
            <a:extLst>
              <a:ext uri="{BEBA8EAE-BF5A-486C-A8C5-ECC9F3942E4B}">
                <a14:imgProps xmlns:a14="http://schemas.microsoft.com/office/drawing/2010/main">
                  <a14:imgLayer r:embed="rId7">
                    <a14:imgEffect>
                      <a14:brightnessContrast contrast="-58000"/>
                    </a14:imgEffect>
                  </a14:imgLayer>
                </a14:imgProps>
              </a:ext>
              <a:ext uri="{28A0092B-C50C-407E-A947-70E740481C1C}">
                <a14:useLocalDpi xmlns:a14="http://schemas.microsoft.com/office/drawing/2010/main" val="0"/>
              </a:ext>
            </a:extLst>
          </a:blip>
          <a:stretch>
            <a:fillRect/>
          </a:stretch>
        </p:blipFill>
        <p:spPr>
          <a:xfrm>
            <a:off x="27889200" y="19354800"/>
            <a:ext cx="3824288" cy="3276600"/>
          </a:xfrm>
          <a:prstGeom prst="rect">
            <a:avLst/>
          </a:prstGeom>
        </p:spPr>
      </p:pic>
      <p:pic>
        <p:nvPicPr>
          <p:cNvPr id="13" name="Picture 12"/>
          <p:cNvPicPr>
            <a:picLocks noChangeAspect="1"/>
          </p:cNvPicPr>
          <p:nvPr/>
        </p:nvPicPr>
        <p:blipFill>
          <a:blip r:embed="rId8">
            <a:extLst>
              <a:ext uri="{BEBA8EAE-BF5A-486C-A8C5-ECC9F3942E4B}">
                <a14:imgProps xmlns:a14="http://schemas.microsoft.com/office/drawing/2010/main">
                  <a14:imgLayer r:embed="rId9">
                    <a14:imgEffect>
                      <a14:brightnessContrast bright="-11000" contrast="-43000"/>
                    </a14:imgEffect>
                  </a14:imgLayer>
                </a14:imgProps>
              </a:ext>
              <a:ext uri="{28A0092B-C50C-407E-A947-70E740481C1C}">
                <a14:useLocalDpi xmlns:a14="http://schemas.microsoft.com/office/drawing/2010/main" val="0"/>
              </a:ext>
            </a:extLst>
          </a:blip>
          <a:stretch>
            <a:fillRect/>
          </a:stretch>
        </p:blipFill>
        <p:spPr>
          <a:xfrm>
            <a:off x="0" y="37566601"/>
            <a:ext cx="14249400" cy="5486400"/>
          </a:xfrm>
          <a:prstGeom prst="rect">
            <a:avLst/>
          </a:prstGeom>
        </p:spPr>
      </p:pic>
      <p:pic>
        <p:nvPicPr>
          <p:cNvPr id="14" name="Picture 13"/>
          <p:cNvPicPr>
            <a:picLocks noChangeAspect="1"/>
          </p:cNvPicPr>
          <p:nvPr/>
        </p:nvPicPr>
        <p:blipFill>
          <a:blip r:embed="rId10">
            <a:extLst>
              <a:ext uri="{BEBA8EAE-BF5A-486C-A8C5-ECC9F3942E4B}">
                <a14:imgProps xmlns:a14="http://schemas.microsoft.com/office/drawing/2010/main">
                  <a14:imgLayer r:embed="rId11">
                    <a14:imgEffect>
                      <a14:sharpenSoften amount="29000"/>
                    </a14:imgEffect>
                    <a14:imgEffect>
                      <a14:brightnessContrast bright="-2000" contrast="-62000"/>
                    </a14:imgEffect>
                  </a14:imgLayer>
                </a14:imgProps>
              </a:ext>
              <a:ext uri="{28A0092B-C50C-407E-A947-70E740481C1C}">
                <a14:useLocalDpi xmlns:a14="http://schemas.microsoft.com/office/drawing/2010/main" val="0"/>
              </a:ext>
            </a:extLst>
          </a:blip>
          <a:stretch>
            <a:fillRect/>
          </a:stretch>
        </p:blipFill>
        <p:spPr>
          <a:xfrm>
            <a:off x="1876231" y="16592550"/>
            <a:ext cx="3305175" cy="3295650"/>
          </a:xfrm>
          <a:prstGeom prst="rect">
            <a:avLst/>
          </a:prstGeom>
        </p:spPr>
      </p:pic>
      <p:pic>
        <p:nvPicPr>
          <p:cNvPr id="15" name="Picture 14"/>
          <p:cNvPicPr>
            <a:picLocks noChangeAspect="1"/>
          </p:cNvPicPr>
          <p:nvPr/>
        </p:nvPicPr>
        <p:blipFill>
          <a:blip r:embed="rId12">
            <a:extLst>
              <a:ext uri="{BEBA8EAE-BF5A-486C-A8C5-ECC9F3942E4B}">
                <a14:imgProps xmlns:a14="http://schemas.microsoft.com/office/drawing/2010/main">
                  <a14:imgLayer r:embed="rId13">
                    <a14:imgEffect>
                      <a14:brightnessContrast contrast="-65000"/>
                    </a14:imgEffect>
                  </a14:imgLayer>
                </a14:imgProps>
              </a:ext>
              <a:ext uri="{28A0092B-C50C-407E-A947-70E740481C1C}">
                <a14:useLocalDpi xmlns:a14="http://schemas.microsoft.com/office/drawing/2010/main" val="0"/>
              </a:ext>
            </a:extLst>
          </a:blip>
          <a:stretch>
            <a:fillRect/>
          </a:stretch>
        </p:blipFill>
        <p:spPr>
          <a:xfrm>
            <a:off x="20116800" y="40900350"/>
            <a:ext cx="2705100" cy="2076450"/>
          </a:xfrm>
          <a:prstGeom prst="rect">
            <a:avLst/>
          </a:prstGeom>
        </p:spPr>
      </p:pic>
      <p:sp>
        <p:nvSpPr>
          <p:cNvPr id="2" name="Rectangle 1"/>
          <p:cNvSpPr/>
          <p:nvPr/>
        </p:nvSpPr>
        <p:spPr>
          <a:xfrm>
            <a:off x="914400" y="5191631"/>
            <a:ext cx="13792200" cy="8586966"/>
          </a:xfrm>
          <a:prstGeom prst="rect">
            <a:avLst/>
          </a:prstGeom>
        </p:spPr>
        <p:txBody>
          <a:bodyPr wrap="square">
            <a:spAutoFit/>
          </a:bodyPr>
          <a:lstStyle/>
          <a:p>
            <a:pPr marR="360045" algn="just">
              <a:lnSpc>
                <a:spcPct val="200000"/>
              </a:lnSpc>
            </a:pPr>
            <a:r>
              <a:rPr lang="en-US" sz="3600" b="1" kern="0" dirty="0">
                <a:latin typeface="Times New Roman"/>
                <a:ea typeface="Calibri"/>
                <a:cs typeface="Times New Roman"/>
              </a:rPr>
              <a:t>                                            </a:t>
            </a:r>
            <a:r>
              <a:rPr lang="sr-Latn-RS" sz="3600" b="1" kern="0" dirty="0">
                <a:ea typeface="Calibri"/>
                <a:cs typeface="Times New Roman"/>
              </a:rPr>
              <a:t>Uvod </a:t>
            </a:r>
            <a:endParaRPr lang="en-US" sz="3600" kern="100" dirty="0">
              <a:ea typeface="Calibri"/>
              <a:cs typeface="Times New Roman"/>
            </a:endParaRPr>
          </a:p>
          <a:p>
            <a:pPr marR="360045" algn="just">
              <a:lnSpc>
                <a:spcPct val="200000"/>
              </a:lnSpc>
            </a:pPr>
            <a:r>
              <a:rPr lang="sr-Latn-RS" sz="4000" kern="0" dirty="0">
                <a:ea typeface="Calibri"/>
                <a:cs typeface="Times New Roman"/>
              </a:rPr>
              <a:t>VT predstavlja maligni poremećaj srčanog ritma. Pojava tri ili više uzastopnih prijevremenih ventrikularnih kontrakcija naziva se ventrikularna tahikardija. Produžena VT je urgentno stanje koje najavljuje srčani zastoj. Osnovna podjela je na unimorfnu i polimorfnu. Unimorfna kada su svi QRS kompleksi isti i polimorfna kada su različiti</a:t>
            </a:r>
            <a:r>
              <a:rPr lang="sr-Latn-RS" sz="3200" kern="0" dirty="0">
                <a:ea typeface="Calibri"/>
                <a:cs typeface="Times New Roman"/>
              </a:rPr>
              <a:t>.  </a:t>
            </a:r>
            <a:endParaRPr lang="en-US" sz="2800" kern="100" dirty="0">
              <a:ea typeface="Calibri"/>
              <a:cs typeface="Times New Roman"/>
            </a:endParaRPr>
          </a:p>
        </p:txBody>
      </p:sp>
      <p:sp>
        <p:nvSpPr>
          <p:cNvPr id="3" name="Rectangle 2"/>
          <p:cNvSpPr/>
          <p:nvPr/>
        </p:nvSpPr>
        <p:spPr>
          <a:xfrm>
            <a:off x="6705600" y="14671149"/>
            <a:ext cx="6705600" cy="5632311"/>
          </a:xfrm>
          <a:prstGeom prst="rect">
            <a:avLst/>
          </a:prstGeom>
        </p:spPr>
        <p:txBody>
          <a:bodyPr wrap="square">
            <a:spAutoFit/>
          </a:bodyPr>
          <a:lstStyle/>
          <a:p>
            <a:pPr marR="360045">
              <a:lnSpc>
                <a:spcPct val="200000"/>
              </a:lnSpc>
            </a:pPr>
            <a:r>
              <a:rPr lang="sr-Latn-RS" sz="3600" b="1" kern="0" dirty="0">
                <a:ea typeface="Calibri"/>
                <a:cs typeface="Times New Roman"/>
              </a:rPr>
              <a:t>Cilj rada </a:t>
            </a:r>
            <a:endParaRPr lang="en-US" sz="3200" kern="100" dirty="0">
              <a:ea typeface="Calibri"/>
              <a:cs typeface="Times New Roman"/>
            </a:endParaRPr>
          </a:p>
          <a:p>
            <a:pPr marR="360045">
              <a:lnSpc>
                <a:spcPct val="200000"/>
              </a:lnSpc>
              <a:spcAft>
                <a:spcPts val="800"/>
              </a:spcAft>
            </a:pPr>
            <a:r>
              <a:rPr lang="sr-Latn-RS" sz="3600" kern="0" dirty="0">
                <a:ea typeface="Calibri"/>
                <a:cs typeface="Times New Roman"/>
              </a:rPr>
              <a:t>Cilj rada prikazati značaj ugradnje ICD-a i kako ICD uređaj funkcioniše uz primjenu antiaritmika Amiodarona.</a:t>
            </a:r>
            <a:endParaRPr lang="en-US" sz="3200" kern="100" dirty="0">
              <a:ea typeface="Calibri"/>
              <a:cs typeface="Times New Roman"/>
            </a:endParaRPr>
          </a:p>
        </p:txBody>
      </p:sp>
      <p:sp>
        <p:nvSpPr>
          <p:cNvPr id="4" name="Rectangle 3"/>
          <p:cNvSpPr/>
          <p:nvPr/>
        </p:nvSpPr>
        <p:spPr>
          <a:xfrm>
            <a:off x="381000" y="22303800"/>
            <a:ext cx="14706600" cy="13880723"/>
          </a:xfrm>
          <a:prstGeom prst="rect">
            <a:avLst/>
          </a:prstGeom>
        </p:spPr>
        <p:txBody>
          <a:bodyPr wrap="square">
            <a:spAutoFit/>
          </a:bodyPr>
          <a:lstStyle/>
          <a:p>
            <a:r>
              <a:rPr lang="en-US" sz="3200" dirty="0">
                <a:cs typeface="Calibri" pitchFamily="34" charset="0"/>
              </a:rPr>
              <a:t>	</a:t>
            </a:r>
            <a:r>
              <a:rPr lang="en-US" sz="3600" b="1" dirty="0" err="1">
                <a:cs typeface="Calibri" pitchFamily="34" charset="0"/>
              </a:rPr>
              <a:t>Istorija</a:t>
            </a:r>
            <a:r>
              <a:rPr lang="en-US" sz="3600" b="1" dirty="0">
                <a:cs typeface="Calibri" pitchFamily="34" charset="0"/>
              </a:rPr>
              <a:t> </a:t>
            </a:r>
            <a:r>
              <a:rPr lang="en-US" sz="3600" b="1" dirty="0" err="1">
                <a:cs typeface="Calibri" pitchFamily="34" charset="0"/>
              </a:rPr>
              <a:t>slu</a:t>
            </a:r>
            <a:r>
              <a:rPr lang="sr-Latn-RS" sz="3600" b="1" dirty="0">
                <a:cs typeface="Calibri" pitchFamily="34" charset="0"/>
              </a:rPr>
              <a:t>čaja</a:t>
            </a:r>
          </a:p>
          <a:p>
            <a:endParaRPr lang="en-US" sz="3200" b="1" dirty="0">
              <a:cs typeface="Calibri" pitchFamily="34" charset="0"/>
            </a:endParaRPr>
          </a:p>
          <a:p>
            <a:pPr>
              <a:lnSpc>
                <a:spcPct val="200000"/>
              </a:lnSpc>
            </a:pPr>
            <a:r>
              <a:rPr lang="vi-VN" sz="3200" dirty="0">
                <a:cs typeface="Calibri" pitchFamily="34" charset="0"/>
              </a:rPr>
              <a:t>Pacijentkinja </a:t>
            </a:r>
            <a:r>
              <a:rPr lang="sr-Latn-RS" sz="3200" dirty="0">
                <a:cs typeface="Calibri" pitchFamily="34" charset="0"/>
              </a:rPr>
              <a:t>životne dobi 77 sa VT </a:t>
            </a:r>
            <a:r>
              <a:rPr lang="vi-VN" sz="3200" dirty="0">
                <a:cs typeface="Calibri" pitchFamily="34" charset="0"/>
              </a:rPr>
              <a:t>sedirana, te učinjena elektrokonverzija (200J). Nakon sprovedenih mjera kardiopulmonalne cerebralne reanimacije (KPCR) samostalno diše. Ordinirana terapija na našem odjeljenju: IV antiaritmici, antianginozna terapija, antikoaglunatna terapija, beta blokator, ACE inhibitor, IPP, diuretska terapija. Na ordiniranu terapiju značajno poboljšanje opšteg stanja. Informisana o mogućnosti ugradnje implantibilnog kardioverter defibrilatora (ICD) i značaju istog. ICD-aparat ugrađen na UKC BL na odjelu interventne kardiologije. Uz ugradnju ICD-a u terapiji ostao antiaritmik Amiodaron. Pacijentkinja se nalazi u grupi od ukupno 20 pacijenata studije izrađene za potrebe diplomskog rada koja se između ostalog bavila praćenjem aktivacije ICD uređaja kod pacijenata na terapiji ICD-om i Amiodaronom. Naša pacijentkinja se nalazi u podgrupi kod koje nije došlo do aktivacije ICD-a uz primjenu Amiodarona. </a:t>
            </a:r>
            <a:endParaRPr lang="en-US" sz="3200" dirty="0">
              <a:cs typeface="Calibri" pitchFamily="34" charset="0"/>
            </a:endParaRPr>
          </a:p>
        </p:txBody>
      </p:sp>
      <p:graphicFrame>
        <p:nvGraphicFramePr>
          <p:cNvPr id="16" name="Chart 15">
            <a:extLst>
              <a:ext uri="{FF2B5EF4-FFF2-40B4-BE49-F238E27FC236}">
                <a16:creationId xmlns:a16="http://schemas.microsoft.com/office/drawing/2014/main" id="{E5EBC685-AC9A-848E-528E-95734B912A6F}"/>
              </a:ext>
            </a:extLst>
          </p:cNvPr>
          <p:cNvGraphicFramePr/>
          <p:nvPr>
            <p:extLst>
              <p:ext uri="{D42A27DB-BD31-4B8C-83A1-F6EECF244321}">
                <p14:modId xmlns:p14="http://schemas.microsoft.com/office/powerpoint/2010/main" val="782029595"/>
              </p:ext>
            </p:extLst>
          </p:nvPr>
        </p:nvGraphicFramePr>
        <p:xfrm>
          <a:off x="17282380" y="6400800"/>
          <a:ext cx="13030200" cy="6705600"/>
        </p:xfrm>
        <a:graphic>
          <a:graphicData uri="http://schemas.openxmlformats.org/drawingml/2006/chart">
            <c:chart xmlns:c="http://schemas.openxmlformats.org/drawingml/2006/chart" xmlns:r="http://schemas.openxmlformats.org/officeDocument/2006/relationships" r:id="rId14"/>
          </a:graphicData>
        </a:graphic>
      </p:graphicFrame>
      <p:sp>
        <p:nvSpPr>
          <p:cNvPr id="6" name="Rectangle 5"/>
          <p:cNvSpPr/>
          <p:nvPr/>
        </p:nvSpPr>
        <p:spPr>
          <a:xfrm>
            <a:off x="17373600" y="13182600"/>
            <a:ext cx="13792200" cy="2062103"/>
          </a:xfrm>
          <a:prstGeom prst="rect">
            <a:avLst/>
          </a:prstGeom>
        </p:spPr>
        <p:txBody>
          <a:bodyPr wrap="square">
            <a:spAutoFit/>
          </a:bodyPr>
          <a:lstStyle/>
          <a:p>
            <a:pPr marR="360045">
              <a:lnSpc>
                <a:spcPct val="200000"/>
              </a:lnSpc>
              <a:spcAft>
                <a:spcPts val="800"/>
              </a:spcAft>
            </a:pPr>
            <a:r>
              <a:rPr lang="sr-Latn-RS" sz="3200" b="1" kern="0" dirty="0">
                <a:ea typeface="Calibri"/>
                <a:cs typeface="Times New Roman"/>
              </a:rPr>
              <a:t>Grafikon 1.</a:t>
            </a:r>
            <a:r>
              <a:rPr lang="sr-Latn-RS" sz="3200" kern="0" dirty="0">
                <a:ea typeface="Calibri"/>
                <a:cs typeface="Times New Roman"/>
              </a:rPr>
              <a:t> Ukupan broj pacijenata na terapiji antiaritmikom Amiodaronom i brojčani odnos pacijenata sa aktivacijom ICD-a i bez aktivacije ICD-a. </a:t>
            </a:r>
            <a:endParaRPr lang="en-US" sz="2800" kern="100" dirty="0">
              <a:ea typeface="Calibri"/>
              <a:cs typeface="Times New Roman"/>
            </a:endParaRPr>
          </a:p>
        </p:txBody>
      </p:sp>
      <p:sp>
        <p:nvSpPr>
          <p:cNvPr id="17" name="Rectangle 16"/>
          <p:cNvSpPr/>
          <p:nvPr/>
        </p:nvSpPr>
        <p:spPr>
          <a:xfrm>
            <a:off x="16535400" y="16114216"/>
            <a:ext cx="11353800" cy="8094524"/>
          </a:xfrm>
          <a:prstGeom prst="rect">
            <a:avLst/>
          </a:prstGeom>
        </p:spPr>
        <p:txBody>
          <a:bodyPr wrap="square">
            <a:spAutoFit/>
          </a:bodyPr>
          <a:lstStyle/>
          <a:p>
            <a:pPr algn="ctr">
              <a:lnSpc>
                <a:spcPct val="200000"/>
              </a:lnSpc>
            </a:pPr>
            <a:r>
              <a:rPr lang="vi-VN" sz="3600" b="1" dirty="0">
                <a:latin typeface="Calibri" pitchFamily="34" charset="0"/>
                <a:cs typeface="Calibri" pitchFamily="34" charset="0"/>
              </a:rPr>
              <a:t>Diskusija </a:t>
            </a:r>
          </a:p>
          <a:p>
            <a:pPr>
              <a:lnSpc>
                <a:spcPct val="200000"/>
              </a:lnSpc>
            </a:pPr>
            <a:r>
              <a:rPr lang="vi-VN" sz="3200" dirty="0">
                <a:latin typeface="Calibri" pitchFamily="34" charset="0"/>
                <a:cs typeface="Calibri" pitchFamily="34" charset="0"/>
              </a:rPr>
              <a:t>Našem pacijentu u terapiji ostavili smo antiaritmik Amiodaron. Pretražujući stručnu literaturu, kao i rezultate drugih studija uočavamo da veći značaj za pacijenta ima sam aparat ICD, nego medikamentna terapija.(1,2,7). U terapiji se ostavljaju medikamenti antiaritmici pored ugradnje ICD-a zbog veće sigurnosti u slučaju da se desi da aparat ne funkicioniše u krvi postoji optimalna doza lijeka koja može imati preventivni učinak na pojavu maligne aritmije. </a:t>
            </a:r>
          </a:p>
        </p:txBody>
      </p:sp>
      <p:sp>
        <p:nvSpPr>
          <p:cNvPr id="18" name="Rectangle 17"/>
          <p:cNvSpPr/>
          <p:nvPr/>
        </p:nvSpPr>
        <p:spPr>
          <a:xfrm>
            <a:off x="16230600" y="25375612"/>
            <a:ext cx="13792200" cy="6124754"/>
          </a:xfrm>
          <a:prstGeom prst="rect">
            <a:avLst/>
          </a:prstGeom>
        </p:spPr>
        <p:txBody>
          <a:bodyPr wrap="square">
            <a:spAutoFit/>
          </a:bodyPr>
          <a:lstStyle/>
          <a:p>
            <a:pPr algn="ctr">
              <a:lnSpc>
                <a:spcPct val="200000"/>
              </a:lnSpc>
            </a:pPr>
            <a:r>
              <a:rPr lang="vi-VN" sz="3600" b="1" dirty="0">
                <a:latin typeface="Calibri" pitchFamily="34" charset="0"/>
                <a:cs typeface="Calibri" pitchFamily="34" charset="0"/>
              </a:rPr>
              <a:t>Zaključak</a:t>
            </a:r>
          </a:p>
          <a:p>
            <a:pPr>
              <a:lnSpc>
                <a:spcPct val="200000"/>
              </a:lnSpc>
            </a:pPr>
            <a:r>
              <a:rPr lang="vi-VN" sz="3200" dirty="0">
                <a:latin typeface="Calibri" pitchFamily="34" charset="0"/>
                <a:cs typeface="Calibri" pitchFamily="34" charset="0"/>
              </a:rPr>
              <a:t>Primjena ICD-a uređaja uz medikamentnu terapiju osobama starije životne dobi poboljšava kvalitet života. Antiaritmik sam po sebi nije dovoljan kao prevencija malignih poremećaja srčanog ritma. Savremeni pristup liječenju podrazumjeva upotrebu aparata ICD-a modifikovanog da pravovremeno prekine malignu aritmiju i napravi zapis o svojoj aktivnosti, kao i da uskladišti taj podatak.</a:t>
            </a:r>
          </a:p>
        </p:txBody>
      </p:sp>
      <p:sp>
        <p:nvSpPr>
          <p:cNvPr id="19" name="Rectangle 18"/>
          <p:cNvSpPr/>
          <p:nvPr/>
        </p:nvSpPr>
        <p:spPr>
          <a:xfrm>
            <a:off x="16002000" y="32476330"/>
            <a:ext cx="15711488" cy="6650795"/>
          </a:xfrm>
          <a:prstGeom prst="rect">
            <a:avLst/>
          </a:prstGeom>
        </p:spPr>
        <p:txBody>
          <a:bodyPr wrap="square">
            <a:spAutoFit/>
          </a:bodyPr>
          <a:lstStyle/>
          <a:p>
            <a:pPr marL="0" marR="360045" algn="just">
              <a:lnSpc>
                <a:spcPct val="200000"/>
              </a:lnSpc>
              <a:spcBef>
                <a:spcPts val="0"/>
              </a:spcBef>
              <a:spcAft>
                <a:spcPts val="800"/>
              </a:spcAft>
            </a:pPr>
            <a:r>
              <a:rPr lang="sr-Latn-RS" sz="3200" kern="0" dirty="0">
                <a:effectLst/>
                <a:ea typeface="Calibri" panose="020F0502020204030204" pitchFamily="34" charset="0"/>
                <a:cs typeface="Times New Roman" panose="02020603050405020304" pitchFamily="18" charset="0"/>
              </a:rPr>
              <a:t>Literatura</a:t>
            </a:r>
            <a:endParaRPr lang="sr-Latn-RS" sz="3200" kern="100" dirty="0">
              <a:effectLst/>
              <a:ea typeface="Calibri" panose="020F0502020204030204" pitchFamily="34" charset="0"/>
              <a:cs typeface="Times New Roman" panose="02020603050405020304" pitchFamily="18" charset="0"/>
            </a:endParaRPr>
          </a:p>
          <a:p>
            <a:pPr marL="0" marR="360045" algn="just">
              <a:lnSpc>
                <a:spcPct val="200000"/>
              </a:lnSpc>
              <a:spcBef>
                <a:spcPts val="0"/>
              </a:spcBef>
              <a:spcAft>
                <a:spcPts val="800"/>
              </a:spcAft>
            </a:pPr>
            <a:r>
              <a:rPr lang="sr-Latn-RS" sz="1600" kern="100" dirty="0">
                <a:effectLst/>
                <a:ea typeface="Calibri" panose="020F0502020204030204" pitchFamily="34" charset="0"/>
                <a:cs typeface="Times New Roman" panose="02020603050405020304" pitchFamily="18" charset="0"/>
              </a:rPr>
              <a:t>1. McLeod AA, Jokhi PP. Pacemaker induced ventricular fibrillation in coronary care units. BMJ. 2004 May 22;328(7450):1249-50. doi: 10.1136/bmj.328.7450.1249. PMID: 15155506; PMCID: PMC416606.</a:t>
            </a:r>
          </a:p>
          <a:p>
            <a:pPr marL="0" marR="360045" algn="just">
              <a:lnSpc>
                <a:spcPct val="200000"/>
              </a:lnSpc>
              <a:spcBef>
                <a:spcPts val="0"/>
              </a:spcBef>
              <a:spcAft>
                <a:spcPts val="800"/>
              </a:spcAft>
            </a:pPr>
            <a:r>
              <a:rPr lang="sr-Latn-RS" sz="1600" kern="0" dirty="0">
                <a:effectLst/>
                <a:ea typeface="Times New Roman" panose="02020603050405020304" pitchFamily="18" charset="0"/>
                <a:cs typeface="Times New Roman" panose="02020603050405020304" pitchFamily="18" charset="0"/>
              </a:rPr>
              <a:t>2.  </a:t>
            </a:r>
            <a:r>
              <a:rPr lang="sr-Latn-RS" sz="1600" kern="100" dirty="0">
                <a:effectLst/>
                <a:ea typeface="Calibri" panose="020F0502020204030204" pitchFamily="34" charset="0"/>
                <a:cs typeface="Times New Roman" panose="02020603050405020304" pitchFamily="18" charset="0"/>
              </a:rPr>
              <a:t>Aizawa Md Y, Takatsuki Md S, Fukuda Md K. ICD Therapy In RVOT-VT And Early Stage ARVD/C Patients. J Atr Fibrillation. 2014 Aug 31;7(2):1086. doi: 10.4022/jafib.1086. PMID: 27957097; PMCID: PMC5135254.</a:t>
            </a:r>
          </a:p>
          <a:p>
            <a:pPr marL="0" marR="360045" algn="just">
              <a:lnSpc>
                <a:spcPct val="200000"/>
              </a:lnSpc>
              <a:spcBef>
                <a:spcPts val="0"/>
              </a:spcBef>
              <a:spcAft>
                <a:spcPts val="800"/>
              </a:spcAft>
            </a:pPr>
            <a:r>
              <a:rPr lang="sr-Latn-RS" sz="1600" kern="0" dirty="0">
                <a:effectLst/>
                <a:ea typeface="Times New Roman" panose="02020603050405020304" pitchFamily="18" charset="0"/>
                <a:cs typeface="Times New Roman" panose="02020603050405020304" pitchFamily="18" charset="0"/>
              </a:rPr>
              <a:t>3.</a:t>
            </a:r>
            <a:r>
              <a:rPr lang="sr-Latn-RS" sz="1600" kern="100" dirty="0">
                <a:effectLst/>
                <a:ea typeface="Calibri" panose="020F0502020204030204" pitchFamily="34" charset="0"/>
                <a:cs typeface="Times New Roman" panose="02020603050405020304" pitchFamily="18" charset="0"/>
              </a:rPr>
              <a:t> Ząbek A, Małecka B, Nowosielska-Ząbek E, Dębski M, Boczar K, Lelakowski J. Pacing spikes following QRS complexes: What is the mechanism? Ann Noninvasive Electrocardiol. 2019 Mar;24(2):e12545. doi: 10.1111/anec.12545. Epub 2018 Apr 25. PMID: 29693306; PMCID: PMC6931702.</a:t>
            </a:r>
          </a:p>
          <a:p>
            <a:pPr marL="0" marR="360045" algn="just">
              <a:lnSpc>
                <a:spcPct val="200000"/>
              </a:lnSpc>
              <a:spcBef>
                <a:spcPts val="0"/>
              </a:spcBef>
              <a:spcAft>
                <a:spcPts val="800"/>
              </a:spcAft>
            </a:pPr>
            <a:r>
              <a:rPr lang="sr-Latn-RS" sz="1600" kern="0" dirty="0">
                <a:effectLst/>
                <a:ea typeface="Times New Roman" panose="02020603050405020304" pitchFamily="18" charset="0"/>
                <a:cs typeface="Times New Roman" panose="02020603050405020304" pitchFamily="18" charset="0"/>
              </a:rPr>
              <a:t>4. Verunica, VN Aktivacija i vrsta aktivacija ICD-a, korelacija sa kliničkim parametrima, Zagreb Sveučilište u Zagrebu medicinski fakultet (diplomski rad) 2019. 1-29 str. </a:t>
            </a:r>
            <a:endParaRPr lang="sr-Latn-RS" sz="1600" kern="100" dirty="0">
              <a:effectLst/>
              <a:ea typeface="Calibri" panose="020F0502020204030204" pitchFamily="34" charset="0"/>
              <a:cs typeface="Times New Roman" panose="02020603050405020304" pitchFamily="18" charset="0"/>
            </a:endParaRPr>
          </a:p>
          <a:p>
            <a:pPr marL="0" marR="360045" algn="just">
              <a:lnSpc>
                <a:spcPct val="200000"/>
              </a:lnSpc>
              <a:spcBef>
                <a:spcPts val="0"/>
              </a:spcBef>
              <a:spcAft>
                <a:spcPts val="800"/>
              </a:spcAft>
              <a:tabLst>
                <a:tab pos="2286000" algn="l"/>
              </a:tabLst>
            </a:pPr>
            <a:r>
              <a:rPr lang="sr-Latn-RS" sz="1600" kern="0" dirty="0">
                <a:effectLst/>
                <a:ea typeface="Calibri" panose="020F0502020204030204" pitchFamily="34" charset="0"/>
                <a:cs typeface="Times New Roman" panose="02020603050405020304" pitchFamily="18" charset="0"/>
              </a:rPr>
              <a:t>5. Andrea Radinovic et al. Optimal Timing of VT Ablation for Patients with ICD therapies. Cur Cardiol Rep. 2020 Jul 9;22(9):91.</a:t>
            </a:r>
            <a:endParaRPr lang="sr-Latn-RS" sz="1600" kern="100" dirty="0">
              <a:effectLst/>
              <a:ea typeface="Calibri" panose="020F0502020204030204" pitchFamily="34" charset="0"/>
              <a:cs typeface="Times New Roman" panose="02020603050405020304" pitchFamily="18" charset="0"/>
            </a:endParaRPr>
          </a:p>
          <a:p>
            <a:pPr marL="0" marR="360045" algn="just">
              <a:lnSpc>
                <a:spcPct val="200000"/>
              </a:lnSpc>
              <a:spcBef>
                <a:spcPts val="0"/>
              </a:spcBef>
              <a:spcAft>
                <a:spcPts val="800"/>
              </a:spcAft>
              <a:tabLst>
                <a:tab pos="2286000" algn="l"/>
              </a:tabLst>
            </a:pPr>
            <a:r>
              <a:rPr lang="sr-Latn-RS" sz="1600" kern="0" dirty="0">
                <a:effectLst/>
                <a:ea typeface="Calibri" panose="020F0502020204030204" pitchFamily="34" charset="0"/>
                <a:cs typeface="Times New Roman" panose="02020603050405020304" pitchFamily="18" charset="0"/>
              </a:rPr>
              <a:t>6. Grujić, MG Srčane aritmije 3.izadnje Beograd: Medicinski fakultet univerzitet u Beogradu;2019. 15-54.</a:t>
            </a:r>
            <a:endParaRPr lang="sr-Latn-RS" sz="1600" kern="100" dirty="0">
              <a:effectLst/>
              <a:ea typeface="Calibri" panose="020F0502020204030204" pitchFamily="34" charset="0"/>
              <a:cs typeface="Times New Roman" panose="02020603050405020304" pitchFamily="18" charset="0"/>
            </a:endParaRPr>
          </a:p>
          <a:p>
            <a:pPr marL="0" marR="360045" algn="just">
              <a:lnSpc>
                <a:spcPct val="200000"/>
              </a:lnSpc>
              <a:spcBef>
                <a:spcPts val="0"/>
              </a:spcBef>
              <a:spcAft>
                <a:spcPts val="800"/>
              </a:spcAft>
              <a:tabLst>
                <a:tab pos="2286000" algn="l"/>
              </a:tabLst>
            </a:pPr>
            <a:r>
              <a:rPr lang="sr-Latn-RS" sz="1600" kern="0" dirty="0">
                <a:effectLst/>
                <a:ea typeface="Calibri" panose="020F0502020204030204" pitchFamily="34" charset="0"/>
                <a:cs typeface="Times New Roman" panose="02020603050405020304" pitchFamily="18" charset="0"/>
              </a:rPr>
              <a:t>7.  Fauci, KF Harrison principi interne medicine 19.američko/4.hrvatsko izdanje Zagreb, medicinska naklada 2021, 1200-1220 str.</a:t>
            </a:r>
            <a:endParaRPr lang="sr-Latn-RS" sz="1600" kern="100" dirty="0">
              <a:effectLst/>
              <a:ea typeface="Calibri" panose="020F0502020204030204" pitchFamily="34" charset="0"/>
              <a:cs typeface="Times New Roman" panose="02020603050405020304" pitchFamily="18" charset="0"/>
            </a:endParaRPr>
          </a:p>
        </p:txBody>
      </p:sp>
      <p:sp>
        <p:nvSpPr>
          <p:cNvPr id="20" name="Rectangle 19"/>
          <p:cNvSpPr/>
          <p:nvPr/>
        </p:nvSpPr>
        <p:spPr>
          <a:xfrm>
            <a:off x="23126701" y="41124857"/>
            <a:ext cx="8815388" cy="1775743"/>
          </a:xfrm>
          <a:prstGeom prst="rect">
            <a:avLst/>
          </a:prstGeom>
        </p:spPr>
        <p:txBody>
          <a:bodyPr wrap="square">
            <a:spAutoFit/>
          </a:bodyPr>
          <a:lstStyle/>
          <a:p>
            <a:pPr marR="360045" algn="just">
              <a:lnSpc>
                <a:spcPct val="107000"/>
              </a:lnSpc>
              <a:spcAft>
                <a:spcPts val="800"/>
              </a:spcAft>
            </a:pPr>
            <a:r>
              <a:rPr lang="sr-Latn-RS" sz="3200" kern="0" dirty="0">
                <a:ea typeface="Calibri"/>
                <a:cs typeface="Times New Roman"/>
              </a:rPr>
              <a:t>Jelica Kundačina,doktor medicine i specijalizant kardiologije</a:t>
            </a:r>
          </a:p>
          <a:p>
            <a:pPr marR="360045" algn="just">
              <a:lnSpc>
                <a:spcPct val="107000"/>
              </a:lnSpc>
              <a:spcAft>
                <a:spcPts val="800"/>
              </a:spcAft>
            </a:pPr>
            <a:r>
              <a:rPr lang="sr-Latn-RS" sz="3200" kern="0" dirty="0">
                <a:ea typeface="Calibri"/>
                <a:cs typeface="Times New Roman"/>
              </a:rPr>
              <a:t>Email: jelicabajat27@gmail.com</a:t>
            </a:r>
            <a:endParaRPr lang="en-US" sz="2800" kern="100" dirty="0">
              <a:ea typeface="Calibri"/>
              <a:cs typeface="Times New Roman"/>
            </a:endParaRPr>
          </a:p>
        </p:txBody>
      </p:sp>
    </p:spTree>
    <p:extLst>
      <p:ext uri="{BB962C8B-B14F-4D97-AF65-F5344CB8AC3E}">
        <p14:creationId xmlns:p14="http://schemas.microsoft.com/office/powerpoint/2010/main" val="2439469714"/>
      </p:ext>
    </p:extLst>
  </p:cSld>
  <p:clrMapOvr>
    <a:masterClrMapping/>
  </p:clrMapOvr>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76</TotalTime>
  <Words>660</Words>
  <Application>Microsoft Office PowerPoint</Application>
  <PresentationFormat>Custom</PresentationFormat>
  <Paragraphs>26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kuler</dc:creator>
  <cp:lastModifiedBy>Korisnik</cp:lastModifiedBy>
  <cp:revision>11</cp:revision>
  <dcterms:created xsi:type="dcterms:W3CDTF">2006-08-16T00:00:00Z</dcterms:created>
  <dcterms:modified xsi:type="dcterms:W3CDTF">2023-10-14T20:18:39Z</dcterms:modified>
</cp:coreProperties>
</file>