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69" r:id="rId3"/>
    <p:sldId id="257" r:id="rId4"/>
    <p:sldId id="258" r:id="rId5"/>
    <p:sldId id="259" r:id="rId6"/>
    <p:sldId id="260" r:id="rId7"/>
    <p:sldId id="267" r:id="rId8"/>
    <p:sldId id="270" r:id="rId9"/>
    <p:sldId id="261" r:id="rId10"/>
    <p:sldId id="262" r:id="rId11"/>
    <p:sldId id="263" r:id="rId12"/>
    <p:sldId id="264" r:id="rId13"/>
    <p:sldId id="265" r:id="rId14"/>
    <p:sldId id="271" r:id="rId15"/>
    <p:sldId id="266" r:id="rId16"/>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B176E-637B-304A-D65D-DE6994AAA9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r-Latn-RS"/>
          </a:p>
        </p:txBody>
      </p:sp>
      <p:sp>
        <p:nvSpPr>
          <p:cNvPr id="3" name="Subtitle 2">
            <a:extLst>
              <a:ext uri="{FF2B5EF4-FFF2-40B4-BE49-F238E27FC236}">
                <a16:creationId xmlns:a16="http://schemas.microsoft.com/office/drawing/2014/main" id="{6EC3F118-1715-EAC3-E468-7F1293223A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r-Latn-RS"/>
          </a:p>
        </p:txBody>
      </p:sp>
      <p:sp>
        <p:nvSpPr>
          <p:cNvPr id="4" name="Date Placeholder 3">
            <a:extLst>
              <a:ext uri="{FF2B5EF4-FFF2-40B4-BE49-F238E27FC236}">
                <a16:creationId xmlns:a16="http://schemas.microsoft.com/office/drawing/2014/main" id="{74CF30AB-28DB-8383-1B6C-371DAC34CA50}"/>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C06B90BB-83B5-CAB3-950F-F3727C07E4D2}"/>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413326C0-B07B-14B7-8AAE-0BF6ABB6F727}"/>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09814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70F71-1DCF-8995-A24E-1A913C576E95}"/>
              </a:ext>
            </a:extLst>
          </p:cNvPr>
          <p:cNvSpPr>
            <a:spLocks noGrp="1"/>
          </p:cNvSpPr>
          <p:nvPr>
            <p:ph type="title"/>
          </p:nvPr>
        </p:nvSpPr>
        <p:spPr/>
        <p:txBody>
          <a:body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4BD9A5E3-FF21-A30E-5FD9-C434BAB464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9474B6B9-CAEB-3263-FB5C-170B7D9D0E4B}"/>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921F3BC9-96E6-CE30-F84C-A57E65C22468}"/>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7AF2AF5B-B9FE-B86A-D594-E797D70D7ABD}"/>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100955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98BA1-E9F5-AB9C-22B6-E77ABAC3CE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r-Latn-RS"/>
          </a:p>
        </p:txBody>
      </p:sp>
      <p:sp>
        <p:nvSpPr>
          <p:cNvPr id="3" name="Text Placeholder 2">
            <a:extLst>
              <a:ext uri="{FF2B5EF4-FFF2-40B4-BE49-F238E27FC236}">
                <a16:creationId xmlns:a16="http://schemas.microsoft.com/office/drawing/2014/main" id="{EE48B4B4-4884-7999-8020-3857592AB0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CE36F0E-D957-5455-BC90-B5147BE48096}"/>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A9B648D1-9767-21D1-485F-BD61065BB632}"/>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8647BD95-A4F8-5C4A-15A3-313E2480C6A9}"/>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107514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83EF0-B91E-E081-3AB7-9DFFC65F565A}"/>
              </a:ext>
            </a:extLst>
          </p:cNvPr>
          <p:cNvSpPr>
            <a:spLocks noGrp="1"/>
          </p:cNvSpPr>
          <p:nvPr>
            <p:ph type="title"/>
          </p:nvPr>
        </p:nvSpPr>
        <p:spPr/>
        <p:txBody>
          <a:body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04779291-635E-D414-34E5-F6D6F6AF84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Content Placeholder 3">
            <a:extLst>
              <a:ext uri="{FF2B5EF4-FFF2-40B4-BE49-F238E27FC236}">
                <a16:creationId xmlns:a16="http://schemas.microsoft.com/office/drawing/2014/main" id="{044B7AC3-8F6B-9BE7-B985-192618E617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Date Placeholder 4">
            <a:extLst>
              <a:ext uri="{FF2B5EF4-FFF2-40B4-BE49-F238E27FC236}">
                <a16:creationId xmlns:a16="http://schemas.microsoft.com/office/drawing/2014/main" id="{213C9777-451A-39B4-5882-687A7D5B7DA6}"/>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6" name="Footer Placeholder 5">
            <a:extLst>
              <a:ext uri="{FF2B5EF4-FFF2-40B4-BE49-F238E27FC236}">
                <a16:creationId xmlns:a16="http://schemas.microsoft.com/office/drawing/2014/main" id="{C2771C1C-5E79-2272-9385-9BCD3EBE7A60}"/>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5343A903-61FD-9371-C18B-4570B7B8E64F}"/>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3065455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4939C-A2C3-CF09-86C3-AEDC1659997B}"/>
              </a:ext>
            </a:extLst>
          </p:cNvPr>
          <p:cNvSpPr>
            <a:spLocks noGrp="1"/>
          </p:cNvSpPr>
          <p:nvPr>
            <p:ph type="title"/>
          </p:nvPr>
        </p:nvSpPr>
        <p:spPr>
          <a:xfrm>
            <a:off x="839788" y="365125"/>
            <a:ext cx="10515600" cy="1325563"/>
          </a:xfrm>
        </p:spPr>
        <p:txBody>
          <a:bodyPr/>
          <a:lstStyle/>
          <a:p>
            <a:r>
              <a:rPr lang="en-US"/>
              <a:t>Click to edit Master title style</a:t>
            </a:r>
            <a:endParaRPr lang="sr-Latn-RS"/>
          </a:p>
        </p:txBody>
      </p:sp>
      <p:sp>
        <p:nvSpPr>
          <p:cNvPr id="3" name="Text Placeholder 2">
            <a:extLst>
              <a:ext uri="{FF2B5EF4-FFF2-40B4-BE49-F238E27FC236}">
                <a16:creationId xmlns:a16="http://schemas.microsoft.com/office/drawing/2014/main" id="{72761791-7BDA-AE99-362E-CDF45F9540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85F165-4FA4-130F-B231-424584B122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Text Placeholder 4">
            <a:extLst>
              <a:ext uri="{FF2B5EF4-FFF2-40B4-BE49-F238E27FC236}">
                <a16:creationId xmlns:a16="http://schemas.microsoft.com/office/drawing/2014/main" id="{B6DD9346-1027-69E3-3070-FC5F94FB9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AD28F96-BE97-6884-3092-92506F8286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7" name="Date Placeholder 6">
            <a:extLst>
              <a:ext uri="{FF2B5EF4-FFF2-40B4-BE49-F238E27FC236}">
                <a16:creationId xmlns:a16="http://schemas.microsoft.com/office/drawing/2014/main" id="{A1CBE76D-A9DC-018C-4C65-7CB056CAEDE2}"/>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8" name="Footer Placeholder 7">
            <a:extLst>
              <a:ext uri="{FF2B5EF4-FFF2-40B4-BE49-F238E27FC236}">
                <a16:creationId xmlns:a16="http://schemas.microsoft.com/office/drawing/2014/main" id="{1ED9BCAF-98BE-1591-8718-950051CDC3BE}"/>
              </a:ext>
            </a:extLst>
          </p:cNvPr>
          <p:cNvSpPr>
            <a:spLocks noGrp="1"/>
          </p:cNvSpPr>
          <p:nvPr>
            <p:ph type="ftr" sz="quarter" idx="11"/>
          </p:nvPr>
        </p:nvSpPr>
        <p:spPr/>
        <p:txBody>
          <a:bodyPr/>
          <a:lstStyle/>
          <a:p>
            <a:endParaRPr lang="sr-Latn-RS"/>
          </a:p>
        </p:txBody>
      </p:sp>
      <p:sp>
        <p:nvSpPr>
          <p:cNvPr id="9" name="Slide Number Placeholder 8">
            <a:extLst>
              <a:ext uri="{FF2B5EF4-FFF2-40B4-BE49-F238E27FC236}">
                <a16:creationId xmlns:a16="http://schemas.microsoft.com/office/drawing/2014/main" id="{9619728E-DC75-93B7-FC76-5A8158C12C16}"/>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317132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73A95-B145-2B18-60FF-6FAC3B9A823E}"/>
              </a:ext>
            </a:extLst>
          </p:cNvPr>
          <p:cNvSpPr>
            <a:spLocks noGrp="1"/>
          </p:cNvSpPr>
          <p:nvPr>
            <p:ph type="title"/>
          </p:nvPr>
        </p:nvSpPr>
        <p:spPr/>
        <p:txBody>
          <a:bodyPr/>
          <a:lstStyle/>
          <a:p>
            <a:r>
              <a:rPr lang="en-US"/>
              <a:t>Click to edit Master title style</a:t>
            </a:r>
            <a:endParaRPr lang="sr-Latn-RS"/>
          </a:p>
        </p:txBody>
      </p:sp>
      <p:sp>
        <p:nvSpPr>
          <p:cNvPr id="3" name="Date Placeholder 2">
            <a:extLst>
              <a:ext uri="{FF2B5EF4-FFF2-40B4-BE49-F238E27FC236}">
                <a16:creationId xmlns:a16="http://schemas.microsoft.com/office/drawing/2014/main" id="{5C9BC35F-4DCF-1A38-7FD0-F011E1837059}"/>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4" name="Footer Placeholder 3">
            <a:extLst>
              <a:ext uri="{FF2B5EF4-FFF2-40B4-BE49-F238E27FC236}">
                <a16:creationId xmlns:a16="http://schemas.microsoft.com/office/drawing/2014/main" id="{0328F3EB-5312-5957-44DA-B4CCEF2A2AB9}"/>
              </a:ext>
            </a:extLst>
          </p:cNvPr>
          <p:cNvSpPr>
            <a:spLocks noGrp="1"/>
          </p:cNvSpPr>
          <p:nvPr>
            <p:ph type="ftr" sz="quarter" idx="11"/>
          </p:nvPr>
        </p:nvSpPr>
        <p:spPr/>
        <p:txBody>
          <a:bodyPr/>
          <a:lstStyle/>
          <a:p>
            <a:endParaRPr lang="sr-Latn-RS"/>
          </a:p>
        </p:txBody>
      </p:sp>
      <p:sp>
        <p:nvSpPr>
          <p:cNvPr id="5" name="Slide Number Placeholder 4">
            <a:extLst>
              <a:ext uri="{FF2B5EF4-FFF2-40B4-BE49-F238E27FC236}">
                <a16:creationId xmlns:a16="http://schemas.microsoft.com/office/drawing/2014/main" id="{E1949FA9-6B49-5462-548F-1FD7155833F6}"/>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601157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E5A797-9891-A2D1-4313-242BF381D53B}"/>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3" name="Footer Placeholder 2">
            <a:extLst>
              <a:ext uri="{FF2B5EF4-FFF2-40B4-BE49-F238E27FC236}">
                <a16:creationId xmlns:a16="http://schemas.microsoft.com/office/drawing/2014/main" id="{BD69CD28-EB0F-F771-BBA9-57EBEE19E5FE}"/>
              </a:ext>
            </a:extLst>
          </p:cNvPr>
          <p:cNvSpPr>
            <a:spLocks noGrp="1"/>
          </p:cNvSpPr>
          <p:nvPr>
            <p:ph type="ftr" sz="quarter" idx="11"/>
          </p:nvPr>
        </p:nvSpPr>
        <p:spPr/>
        <p:txBody>
          <a:bodyPr/>
          <a:lstStyle/>
          <a:p>
            <a:endParaRPr lang="sr-Latn-RS"/>
          </a:p>
        </p:txBody>
      </p:sp>
      <p:sp>
        <p:nvSpPr>
          <p:cNvPr id="4" name="Slide Number Placeholder 3">
            <a:extLst>
              <a:ext uri="{FF2B5EF4-FFF2-40B4-BE49-F238E27FC236}">
                <a16:creationId xmlns:a16="http://schemas.microsoft.com/office/drawing/2014/main" id="{A6693559-DE54-F487-14FF-27114FBE662E}"/>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94838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8BA0-EB2F-CEE2-270E-C85A54DFC6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FD577E79-9607-869C-D477-D78657EBE0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Text Placeholder 3">
            <a:extLst>
              <a:ext uri="{FF2B5EF4-FFF2-40B4-BE49-F238E27FC236}">
                <a16:creationId xmlns:a16="http://schemas.microsoft.com/office/drawing/2014/main" id="{A1B20E9E-DC24-D6A9-BDCB-9B76E42A39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5C1D2A-BBCD-3BA7-6D83-BF6EDBB08282}"/>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6" name="Footer Placeholder 5">
            <a:extLst>
              <a:ext uri="{FF2B5EF4-FFF2-40B4-BE49-F238E27FC236}">
                <a16:creationId xmlns:a16="http://schemas.microsoft.com/office/drawing/2014/main" id="{8BF1DF83-ABCE-7361-4A43-EC5406F07830}"/>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F26806E2-754D-3271-3607-314016CC2D29}"/>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368891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D79A9-14E3-1056-FD6A-F5151735A3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Latn-RS"/>
          </a:p>
        </p:txBody>
      </p:sp>
      <p:sp>
        <p:nvSpPr>
          <p:cNvPr id="3" name="Picture Placeholder 2">
            <a:extLst>
              <a:ext uri="{FF2B5EF4-FFF2-40B4-BE49-F238E27FC236}">
                <a16:creationId xmlns:a16="http://schemas.microsoft.com/office/drawing/2014/main" id="{C4775956-5FE6-5973-94F6-38AE49B4D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r-Latn-RS"/>
          </a:p>
        </p:txBody>
      </p:sp>
      <p:sp>
        <p:nvSpPr>
          <p:cNvPr id="4" name="Text Placeholder 3">
            <a:extLst>
              <a:ext uri="{FF2B5EF4-FFF2-40B4-BE49-F238E27FC236}">
                <a16:creationId xmlns:a16="http://schemas.microsoft.com/office/drawing/2014/main" id="{89CF7C5A-2367-43C2-39A5-14682C260C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0A6BD2-4C53-D087-58CA-D8B8228DD06C}"/>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6" name="Footer Placeholder 5">
            <a:extLst>
              <a:ext uri="{FF2B5EF4-FFF2-40B4-BE49-F238E27FC236}">
                <a16:creationId xmlns:a16="http://schemas.microsoft.com/office/drawing/2014/main" id="{7DB8BDF3-FBB4-DC83-54AC-FD43A55ADD94}"/>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6FA9EB7B-F48A-698F-799B-7FEA105FCF53}"/>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977196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253B0-DC48-3A87-42F7-7D4F183C8FBB}"/>
              </a:ext>
            </a:extLst>
          </p:cNvPr>
          <p:cNvSpPr>
            <a:spLocks noGrp="1"/>
          </p:cNvSpPr>
          <p:nvPr>
            <p:ph type="title"/>
          </p:nvPr>
        </p:nvSpPr>
        <p:spPr/>
        <p:txBody>
          <a:bodyPr/>
          <a:lstStyle/>
          <a:p>
            <a:r>
              <a:rPr lang="en-US"/>
              <a:t>Click to edit Master title style</a:t>
            </a:r>
            <a:endParaRPr lang="sr-Latn-RS"/>
          </a:p>
        </p:txBody>
      </p:sp>
      <p:sp>
        <p:nvSpPr>
          <p:cNvPr id="3" name="Vertical Text Placeholder 2">
            <a:extLst>
              <a:ext uri="{FF2B5EF4-FFF2-40B4-BE49-F238E27FC236}">
                <a16:creationId xmlns:a16="http://schemas.microsoft.com/office/drawing/2014/main" id="{29088C38-94F8-171A-81B7-282E06BA09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42064866-C997-80DB-64AF-1C46AB02ECD1}"/>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11A905ED-4663-3D4C-C13E-2373B4EE36B3}"/>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65316EB0-5F28-B9F5-CE69-09CB4A5AB665}"/>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458235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53E65-3B38-7643-BBF4-CA3C766DF4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sr-Latn-RS"/>
          </a:p>
        </p:txBody>
      </p:sp>
      <p:sp>
        <p:nvSpPr>
          <p:cNvPr id="3" name="Vertical Text Placeholder 2">
            <a:extLst>
              <a:ext uri="{FF2B5EF4-FFF2-40B4-BE49-F238E27FC236}">
                <a16:creationId xmlns:a16="http://schemas.microsoft.com/office/drawing/2014/main" id="{B9313E95-8BC1-180A-1585-FB71D55FE1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815D87BE-BC24-18AC-45BC-055F14F368B9}"/>
              </a:ext>
            </a:extLst>
          </p:cNvPr>
          <p:cNvSpPr>
            <a:spLocks noGrp="1"/>
          </p:cNvSpPr>
          <p:nvPr>
            <p:ph type="dt" sz="half" idx="10"/>
          </p:nvPr>
        </p:nvSpPr>
        <p:spPr/>
        <p:txBody>
          <a:body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91BCFBDB-CC06-16B7-CFA2-8FA9EB292D6E}"/>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91B5EE96-DB96-31CB-A13D-2A4536B9021C}"/>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17045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A58E10-C4B5-CCF6-0A10-DEB7CDCB4E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sr-Latn-RS"/>
          </a:p>
        </p:txBody>
      </p:sp>
      <p:sp>
        <p:nvSpPr>
          <p:cNvPr id="3" name="Text Placeholder 2">
            <a:extLst>
              <a:ext uri="{FF2B5EF4-FFF2-40B4-BE49-F238E27FC236}">
                <a16:creationId xmlns:a16="http://schemas.microsoft.com/office/drawing/2014/main" id="{99C4F852-0812-C081-2572-C114B4AA9E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D51F726D-68A6-C970-BCA3-512F3D8986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B42AC4-20B7-4207-86C1-D3E2405AE7CF}" type="datetimeFigureOut">
              <a:rPr lang="sr-Latn-RS" smtClean="0"/>
              <a:t>14.10.2023.</a:t>
            </a:fld>
            <a:endParaRPr lang="sr-Latn-RS"/>
          </a:p>
        </p:txBody>
      </p:sp>
      <p:sp>
        <p:nvSpPr>
          <p:cNvPr id="5" name="Footer Placeholder 4">
            <a:extLst>
              <a:ext uri="{FF2B5EF4-FFF2-40B4-BE49-F238E27FC236}">
                <a16:creationId xmlns:a16="http://schemas.microsoft.com/office/drawing/2014/main" id="{8F522E64-2DB6-7B4E-7C25-2546D395D2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r-Latn-RS"/>
          </a:p>
        </p:txBody>
      </p:sp>
      <p:sp>
        <p:nvSpPr>
          <p:cNvPr id="6" name="Slide Number Placeholder 5">
            <a:extLst>
              <a:ext uri="{FF2B5EF4-FFF2-40B4-BE49-F238E27FC236}">
                <a16:creationId xmlns:a16="http://schemas.microsoft.com/office/drawing/2014/main" id="{E5D9C2AA-DF5E-C85E-F58F-D66BDFBB70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41EC66-1C81-43E1-93D9-C5F45B8B909B}" type="slidenum">
              <a:rPr lang="sr-Latn-RS" smtClean="0"/>
              <a:t>‹#›</a:t>
            </a:fld>
            <a:endParaRPr lang="sr-Latn-RS"/>
          </a:p>
        </p:txBody>
      </p:sp>
    </p:spTree>
    <p:extLst>
      <p:ext uri="{BB962C8B-B14F-4D97-AF65-F5344CB8AC3E}">
        <p14:creationId xmlns:p14="http://schemas.microsoft.com/office/powerpoint/2010/main" val="1611140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CE53E-C667-C0A7-B442-776D1F0C1C39}"/>
              </a:ext>
            </a:extLst>
          </p:cNvPr>
          <p:cNvSpPr>
            <a:spLocks noGrp="1"/>
          </p:cNvSpPr>
          <p:nvPr>
            <p:ph type="ctrTitle"/>
          </p:nvPr>
        </p:nvSpPr>
        <p:spPr/>
        <p:txBody>
          <a:bodyPr>
            <a:normAutofit/>
          </a:bodyPr>
          <a:lstStyle/>
          <a:p>
            <a:r>
              <a:rPr lang="sr-Latn-RS" sz="2800" b="1" i="1" u="sng" dirty="0"/>
              <a:t>Značaj ugradnje ICD-a</a:t>
            </a:r>
            <a:br>
              <a:rPr lang="sr-Latn-RS" sz="2800" b="1" i="1" u="sng" dirty="0"/>
            </a:br>
            <a:endParaRPr lang="sr-Latn-RS" sz="2800" b="1" i="1" u="sng" dirty="0"/>
          </a:p>
        </p:txBody>
      </p:sp>
      <p:sp>
        <p:nvSpPr>
          <p:cNvPr id="3" name="Subtitle 2">
            <a:extLst>
              <a:ext uri="{FF2B5EF4-FFF2-40B4-BE49-F238E27FC236}">
                <a16:creationId xmlns:a16="http://schemas.microsoft.com/office/drawing/2014/main" id="{84EF47D5-7C50-2020-CC1E-33907C76F348}"/>
              </a:ext>
            </a:extLst>
          </p:cNvPr>
          <p:cNvSpPr>
            <a:spLocks noGrp="1"/>
          </p:cNvSpPr>
          <p:nvPr>
            <p:ph type="subTitle" idx="1"/>
          </p:nvPr>
        </p:nvSpPr>
        <p:spPr/>
        <p:txBody>
          <a:bodyPr>
            <a:normAutofit/>
          </a:bodyPr>
          <a:lstStyle/>
          <a:p>
            <a:r>
              <a:rPr lang="sr-Latn-RS" sz="2800" dirty="0"/>
              <a:t>Dr Jelica Kundačina specijalizant kardiologije</a:t>
            </a:r>
          </a:p>
          <a:p>
            <a:r>
              <a:rPr lang="sr-Latn-RS" sz="2800" dirty="0"/>
              <a:t>Opšta bolnica u Trebinju </a:t>
            </a:r>
          </a:p>
        </p:txBody>
      </p:sp>
    </p:spTree>
    <p:extLst>
      <p:ext uri="{BB962C8B-B14F-4D97-AF65-F5344CB8AC3E}">
        <p14:creationId xmlns:p14="http://schemas.microsoft.com/office/powerpoint/2010/main" val="3891201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08825-26DB-FBB2-8236-5C221F36D7C8}"/>
              </a:ext>
            </a:extLst>
          </p:cNvPr>
          <p:cNvSpPr>
            <a:spLocks noGrp="1"/>
          </p:cNvSpPr>
          <p:nvPr>
            <p:ph type="title"/>
          </p:nvPr>
        </p:nvSpPr>
        <p:spPr/>
        <p:txBody>
          <a:bodyPr>
            <a:normAutofit/>
          </a:bodyPr>
          <a:lstStyle/>
          <a:p>
            <a:r>
              <a:rPr lang="sr-Latn-RS" sz="2800" dirty="0"/>
              <a:t>Prikaza slučaja</a:t>
            </a:r>
            <a:br>
              <a:rPr lang="sr-Latn-RS" sz="2800" dirty="0"/>
            </a:br>
            <a:r>
              <a:rPr lang="sr-Latn-RS" sz="2800" dirty="0"/>
              <a:t>Maligni poremećaj srčanog ritma i značaj ugradnje ICD-a</a:t>
            </a:r>
            <a:br>
              <a:rPr lang="sr-Latn-RS" sz="2800" dirty="0"/>
            </a:br>
            <a:endParaRPr lang="sr-Latn-RS" sz="2800" dirty="0"/>
          </a:p>
        </p:txBody>
      </p:sp>
      <p:sp>
        <p:nvSpPr>
          <p:cNvPr id="3" name="Content Placeholder 2">
            <a:extLst>
              <a:ext uri="{FF2B5EF4-FFF2-40B4-BE49-F238E27FC236}">
                <a16:creationId xmlns:a16="http://schemas.microsoft.com/office/drawing/2014/main" id="{E160322A-45E9-7E0E-22A0-7C7710D5F2D0}"/>
              </a:ext>
            </a:extLst>
          </p:cNvPr>
          <p:cNvSpPr>
            <a:spLocks noGrp="1"/>
          </p:cNvSpPr>
          <p:nvPr>
            <p:ph idx="1"/>
          </p:nvPr>
        </p:nvSpPr>
        <p:spPr/>
        <p:txBody>
          <a:bodyPr/>
          <a:lstStyle/>
          <a:p>
            <a:r>
              <a:rPr lang="sr-Latn-RS" dirty="0"/>
              <a:t>Uvod </a:t>
            </a:r>
          </a:p>
          <a:p>
            <a:r>
              <a:rPr lang="sr-Latn-RS" dirty="0"/>
              <a:t>Cilj rada- (prikazati značaj ugranje ICD-a i primjena antiaritmika Amiodarona)</a:t>
            </a:r>
          </a:p>
          <a:p>
            <a:r>
              <a:rPr lang="sr-Latn-RS" dirty="0"/>
              <a:t>Istorija slučaja</a:t>
            </a:r>
          </a:p>
          <a:p>
            <a:r>
              <a:rPr lang="sr-Latn-RS" dirty="0"/>
              <a:t>Diskusija</a:t>
            </a:r>
          </a:p>
          <a:p>
            <a:r>
              <a:rPr lang="sr-Latn-RS" dirty="0"/>
              <a:t>Zaključak </a:t>
            </a:r>
          </a:p>
        </p:txBody>
      </p:sp>
    </p:spTree>
    <p:extLst>
      <p:ext uri="{BB962C8B-B14F-4D97-AF65-F5344CB8AC3E}">
        <p14:creationId xmlns:p14="http://schemas.microsoft.com/office/powerpoint/2010/main" val="3266423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3ED4C-F1B0-76CA-0555-FAA6F14259CA}"/>
              </a:ext>
            </a:extLst>
          </p:cNvPr>
          <p:cNvSpPr>
            <a:spLocks noGrp="1"/>
          </p:cNvSpPr>
          <p:nvPr>
            <p:ph type="title"/>
          </p:nvPr>
        </p:nvSpPr>
        <p:spPr/>
        <p:txBody>
          <a:bodyPr>
            <a:normAutofit/>
          </a:bodyPr>
          <a:lstStyle/>
          <a:p>
            <a:r>
              <a:rPr lang="sr-Latn-RS" sz="2800" b="1" i="1" u="sng" dirty="0"/>
              <a:t>UVOD VT karakteristike</a:t>
            </a:r>
          </a:p>
        </p:txBody>
      </p:sp>
      <p:sp>
        <p:nvSpPr>
          <p:cNvPr id="3" name="Content Placeholder 2">
            <a:extLst>
              <a:ext uri="{FF2B5EF4-FFF2-40B4-BE49-F238E27FC236}">
                <a16:creationId xmlns:a16="http://schemas.microsoft.com/office/drawing/2014/main" id="{1BDC25B7-5BCF-2BD6-E537-B7A33AADD7DD}"/>
              </a:ext>
            </a:extLst>
          </p:cNvPr>
          <p:cNvSpPr>
            <a:spLocks noGrp="1"/>
          </p:cNvSpPr>
          <p:nvPr>
            <p:ph idx="1"/>
          </p:nvPr>
        </p:nvSpPr>
        <p:spPr/>
        <p:txBody>
          <a:bodyPr>
            <a:normAutofit/>
          </a:bodyPr>
          <a:lstStyle/>
          <a:p>
            <a:pPr algn="just"/>
            <a:r>
              <a:rPr lang="sr-Latn-RS" dirty="0">
                <a:latin typeface="Calibri" panose="020F0502020204030204" pitchFamily="34" charset="0"/>
                <a:ea typeface="Calibri" panose="020F0502020204030204" pitchFamily="34" charset="0"/>
                <a:cs typeface="Times New Roman" panose="02020603050405020304" pitchFamily="18" charset="0"/>
              </a:rPr>
              <a:t>O</a:t>
            </a:r>
            <a:r>
              <a:rPr lang="sr-Latn-RS" dirty="0">
                <a:effectLst/>
                <a:latin typeface="Calibri" panose="020F0502020204030204" pitchFamily="34" charset="0"/>
                <a:ea typeface="Calibri" panose="020F0502020204030204" pitchFamily="34" charset="0"/>
                <a:cs typeface="Times New Roman" panose="02020603050405020304" pitchFamily="18" charset="0"/>
              </a:rPr>
              <a:t>snovna podjela</a:t>
            </a:r>
          </a:p>
          <a:p>
            <a:pPr lvl="1" algn="just">
              <a:buFont typeface="Wingdings" panose="05000000000000000000" pitchFamily="2" charset="2"/>
              <a:buChar char="Ø"/>
            </a:pPr>
            <a:r>
              <a:rPr lang="sr-Latn-RS" dirty="0">
                <a:latin typeface="Calibri" panose="020F0502020204030204" pitchFamily="34" charset="0"/>
                <a:ea typeface="Calibri" panose="020F0502020204030204" pitchFamily="34" charset="0"/>
                <a:cs typeface="Times New Roman" panose="02020603050405020304" pitchFamily="18" charset="0"/>
              </a:rPr>
              <a:t>Monomorfna</a:t>
            </a:r>
          </a:p>
          <a:p>
            <a:pPr lvl="1" algn="just">
              <a:buFont typeface="Wingdings" panose="05000000000000000000" pitchFamily="2" charset="2"/>
              <a:buChar char="Ø"/>
            </a:pPr>
            <a:r>
              <a:rPr lang="sr-Latn-RS" dirty="0">
                <a:latin typeface="Calibri" panose="020F0502020204030204" pitchFamily="34" charset="0"/>
                <a:ea typeface="Calibri" panose="020F0502020204030204" pitchFamily="34" charset="0"/>
                <a:cs typeface="Times New Roman" panose="02020603050405020304" pitchFamily="18" charset="0"/>
              </a:rPr>
              <a:t>P</a:t>
            </a:r>
            <a:r>
              <a:rPr lang="sr-Latn-RS" dirty="0">
                <a:effectLst/>
                <a:latin typeface="Calibri" panose="020F0502020204030204" pitchFamily="34" charset="0"/>
                <a:ea typeface="Calibri" panose="020F0502020204030204" pitchFamily="34" charset="0"/>
                <a:cs typeface="Times New Roman" panose="02020603050405020304" pitchFamily="18" charset="0"/>
              </a:rPr>
              <a:t>olimorfna</a:t>
            </a:r>
          </a:p>
          <a:p>
            <a:pPr algn="just"/>
            <a:r>
              <a:rPr lang="sr-Latn-RS" dirty="0">
                <a:latin typeface="Calibri" panose="020F0502020204030204" pitchFamily="34" charset="0"/>
                <a:ea typeface="Calibri" panose="020F0502020204030204" pitchFamily="34" charset="0"/>
                <a:cs typeface="Times New Roman" panose="02020603050405020304" pitchFamily="18" charset="0"/>
              </a:rPr>
              <a:t>SUSTAINED traje preko 30 sekundi, NON-SUSTAINED  do 30 sekudni   </a:t>
            </a:r>
            <a:r>
              <a:rPr lang="sr-Latn-RS" dirty="0">
                <a:effectLst/>
                <a:latin typeface="Calibri" panose="020F0502020204030204" pitchFamily="34" charset="0"/>
                <a:ea typeface="Calibri" panose="020F0502020204030204" pitchFamily="34" charset="0"/>
                <a:cs typeface="Times New Roman" panose="02020603050405020304" pitchFamily="18" charset="0"/>
              </a:rPr>
              <a:t>  </a:t>
            </a:r>
          </a:p>
          <a:p>
            <a:pPr algn="just"/>
            <a:r>
              <a:rPr lang="sr-Latn-RS" dirty="0"/>
              <a:t>VT-srce ima mehanički rad.</a:t>
            </a:r>
          </a:p>
          <a:p>
            <a:pPr algn="just"/>
            <a:r>
              <a:rPr lang="sr-Latn-RS" dirty="0"/>
              <a:t>Frekfenca preko 200/min, gubi se pritisak i pulsevi</a:t>
            </a:r>
          </a:p>
          <a:p>
            <a:pPr algn="just"/>
            <a:r>
              <a:rPr lang="sr-Latn-RS" dirty="0"/>
              <a:t>Pristupa se sinhronoj kardioverziji 200J</a:t>
            </a:r>
          </a:p>
          <a:p>
            <a:pPr algn="just"/>
            <a:r>
              <a:rPr lang="sr-Latn-RS" dirty="0"/>
              <a:t>Prema poslednjim smjernicama DC sok prvi udar treba da ima najveću energiju,  svako naknadno povećanje enregije ostećuje srčani mišić.</a:t>
            </a:r>
          </a:p>
          <a:p>
            <a:pPr algn="just"/>
            <a:endParaRPr lang="sr-Latn-RS" dirty="0"/>
          </a:p>
          <a:p>
            <a:pPr marL="0" indent="0" algn="just">
              <a:buNone/>
            </a:pPr>
            <a:endParaRPr lang="sr-Latn-RS" dirty="0"/>
          </a:p>
        </p:txBody>
      </p:sp>
    </p:spTree>
    <p:extLst>
      <p:ext uri="{BB962C8B-B14F-4D97-AF65-F5344CB8AC3E}">
        <p14:creationId xmlns:p14="http://schemas.microsoft.com/office/powerpoint/2010/main" val="408124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2985C-20A7-D547-E8EC-88D9153406B0}"/>
              </a:ext>
            </a:extLst>
          </p:cNvPr>
          <p:cNvSpPr>
            <a:spLocks noGrp="1"/>
          </p:cNvSpPr>
          <p:nvPr>
            <p:ph type="title"/>
          </p:nvPr>
        </p:nvSpPr>
        <p:spPr>
          <a:xfrm>
            <a:off x="293255" y="-2008622"/>
            <a:ext cx="10515600" cy="5547403"/>
          </a:xfrm>
        </p:spPr>
        <p:txBody>
          <a:bodyPr/>
          <a:lstStyle/>
          <a:p>
            <a:r>
              <a:rPr lang="sr-Latn-RS" dirty="0"/>
              <a:t>  </a:t>
            </a:r>
            <a:r>
              <a:rPr lang="sr-Latn-RS" sz="2800" dirty="0"/>
              <a:t>EKG zaspis pacijentkinje, Dg.VT frekfenca komora 170/min.                               </a:t>
            </a:r>
          </a:p>
        </p:txBody>
      </p:sp>
      <p:pic>
        <p:nvPicPr>
          <p:cNvPr id="4" name="Picture 3">
            <a:extLst>
              <a:ext uri="{FF2B5EF4-FFF2-40B4-BE49-F238E27FC236}">
                <a16:creationId xmlns:a16="http://schemas.microsoft.com/office/drawing/2014/main" id="{5EFB43E4-26FE-7D77-98D5-859ACC65F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9060" y="1427583"/>
            <a:ext cx="5718850" cy="5051613"/>
          </a:xfrm>
          <a:prstGeom prst="rect">
            <a:avLst/>
          </a:prstGeom>
        </p:spPr>
      </p:pic>
      <p:pic>
        <p:nvPicPr>
          <p:cNvPr id="8" name="Content Placeholder 7">
            <a:extLst>
              <a:ext uri="{FF2B5EF4-FFF2-40B4-BE49-F238E27FC236}">
                <a16:creationId xmlns:a16="http://schemas.microsoft.com/office/drawing/2014/main" id="{26AFFC1F-E606-F7A1-8E57-89E11D7637D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6444" y="1427583"/>
            <a:ext cx="5314611" cy="5051613"/>
          </a:xfrm>
        </p:spPr>
      </p:pic>
    </p:spTree>
    <p:extLst>
      <p:ext uri="{BB962C8B-B14F-4D97-AF65-F5344CB8AC3E}">
        <p14:creationId xmlns:p14="http://schemas.microsoft.com/office/powerpoint/2010/main" val="899288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37F13-AE7D-F9D8-E8C8-EC7CCC43D02B}"/>
              </a:ext>
            </a:extLst>
          </p:cNvPr>
          <p:cNvSpPr>
            <a:spLocks noGrp="1"/>
          </p:cNvSpPr>
          <p:nvPr>
            <p:ph type="title"/>
          </p:nvPr>
        </p:nvSpPr>
        <p:spPr/>
        <p:txBody>
          <a:bodyPr>
            <a:normAutofit/>
          </a:bodyPr>
          <a:lstStyle/>
          <a:p>
            <a:r>
              <a:rPr lang="sr-Latn-RS" sz="2800" b="1" i="1" u="sng" dirty="0"/>
              <a:t>STUDIJA SLUČAJA –istorija slučaja. </a:t>
            </a:r>
          </a:p>
        </p:txBody>
      </p:sp>
      <p:sp>
        <p:nvSpPr>
          <p:cNvPr id="3" name="Content Placeholder 2">
            <a:extLst>
              <a:ext uri="{FF2B5EF4-FFF2-40B4-BE49-F238E27FC236}">
                <a16:creationId xmlns:a16="http://schemas.microsoft.com/office/drawing/2014/main" id="{0358FA4A-7981-E7CE-63A1-00C1C7136680}"/>
              </a:ext>
            </a:extLst>
          </p:cNvPr>
          <p:cNvSpPr>
            <a:spLocks noGrp="1"/>
          </p:cNvSpPr>
          <p:nvPr>
            <p:ph idx="1"/>
          </p:nvPr>
        </p:nvSpPr>
        <p:spPr/>
        <p:txBody>
          <a:bodyPr>
            <a:normAutofit fontScale="92500" lnSpcReduction="20000"/>
          </a:bodyPr>
          <a:lstStyle/>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Više puta hospitalizovana na Internom odjeljenju. Poslednja hospitalizacija na našem odjeljenju u decembru mjesecu 2022. godine. Zbog poremećaja srčanog ritma (VT) kada je zbog neuspjele medikamentozne konverzije izvršena elektrokonverzija. Imala AIM 2005. i 2013. godine. </a:t>
            </a:r>
          </a:p>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Potom je 2014. godine urađena koronarografija, nakon koje je predložen i urađen dvostruki baypass (LIMA-LAD i OM), kao i anuloplastika mitralne i trikuspidalne valvule. U novembru 2017. godine imala paroksizam atrijalne fibrilacije kada je medikamentozno konvertovana u sinus ritam. Imala operativni zahvat olfaktornog meningeoma 2008. godine, a 2010. godine operativni zahvat uklanjanja tumora  intraduralis ekstramedularis u regiji Th 4. Imala infarkt bubrega 2021 godine. </a:t>
            </a:r>
          </a:p>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Liječi visok krvni pritisak i DM typ II. Nije pušač, ne konzumira alkohol. Negira alergije na hranu i lijekove. Pozitivna porodična anamneza za KVB. </a:t>
            </a:r>
          </a:p>
          <a:p>
            <a:endParaRPr lang="sr-Latn-RS" dirty="0"/>
          </a:p>
        </p:txBody>
      </p:sp>
    </p:spTree>
    <p:extLst>
      <p:ext uri="{BB962C8B-B14F-4D97-AF65-F5344CB8AC3E}">
        <p14:creationId xmlns:p14="http://schemas.microsoft.com/office/powerpoint/2010/main" val="4213447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915F6-DC5F-766E-4376-4F74234BD64E}"/>
              </a:ext>
            </a:extLst>
          </p:cNvPr>
          <p:cNvSpPr>
            <a:spLocks noGrp="1"/>
          </p:cNvSpPr>
          <p:nvPr>
            <p:ph type="title"/>
          </p:nvPr>
        </p:nvSpPr>
        <p:spPr/>
        <p:txBody>
          <a:bodyPr>
            <a:normAutofit/>
          </a:bodyPr>
          <a:lstStyle/>
          <a:p>
            <a:r>
              <a:rPr lang="sr-Latn-RS" sz="2800" b="1" i="1" u="sng" dirty="0"/>
              <a:t>Istorija slučaja</a:t>
            </a:r>
          </a:p>
        </p:txBody>
      </p:sp>
      <p:sp>
        <p:nvSpPr>
          <p:cNvPr id="3" name="Content Placeholder 2">
            <a:extLst>
              <a:ext uri="{FF2B5EF4-FFF2-40B4-BE49-F238E27FC236}">
                <a16:creationId xmlns:a16="http://schemas.microsoft.com/office/drawing/2014/main" id="{4858C045-86AF-F5E5-16FD-7C06D2BCBD54}"/>
              </a:ext>
            </a:extLst>
          </p:cNvPr>
          <p:cNvSpPr>
            <a:spLocks noGrp="1"/>
          </p:cNvSpPr>
          <p:nvPr>
            <p:ph idx="1"/>
          </p:nvPr>
        </p:nvSpPr>
        <p:spPr/>
        <p:txBody>
          <a:bodyPr>
            <a:normAutofit fontScale="47500" lnSpcReduction="20000"/>
          </a:bodyPr>
          <a:lstStyle/>
          <a:p>
            <a:pPr algn="just"/>
            <a:r>
              <a:rPr lang="sr-Latn-RS" sz="5100" dirty="0">
                <a:effectLst/>
                <a:latin typeface="Calibri" panose="020F0502020204030204" pitchFamily="34" charset="0"/>
                <a:ea typeface="Calibri" panose="020F0502020204030204" pitchFamily="34" charset="0"/>
                <a:cs typeface="Times New Roman" panose="02020603050405020304" pitchFamily="18" charset="0"/>
              </a:rPr>
              <a:t>Odmah po prijemu učini se pokušaj medikamentozne konverzije, koji bude neuspješan. Pacijentkinja sedirana, te učinjena elektrokonverzija (200J)  nakon koje dolazi do prestanka disanja i konverzije u FA sa frekfencom komora 70/minuti. Nakon sprovedenih mjera KPC reanimacije samostalno diše. Ordinirana terapija na našem odjeljenju: IV antiaritmici, antianginozna terapija, antikoaglunatna terapija, beta blokator, ACE inhibitor, IPP, diuretska terapija. Na ordiniranu terapiju u toku hospitalizacije došlo do značajnog poboljšanja opšteg stanja. </a:t>
            </a:r>
          </a:p>
          <a:p>
            <a:pPr algn="just"/>
            <a:r>
              <a:rPr lang="sr-Latn-RS" sz="5100" dirty="0">
                <a:effectLst/>
                <a:latin typeface="Calibri" panose="020F0502020204030204" pitchFamily="34" charset="0"/>
                <a:ea typeface="Calibri" panose="020F0502020204030204" pitchFamily="34" charset="0"/>
                <a:cs typeface="Times New Roman" panose="02020603050405020304" pitchFamily="18" charset="0"/>
              </a:rPr>
              <a:t>Pacijentkinja informisana o mogućnosti ugradnje implantibilnog kardioverter defibrilatora i značaju istog. Dobrog opšteg stanja, odluči se za pregled na UKC  na odjelu za elektrofiziologiju srca gdje se uputi iz naše ustanove sanitetskim vozilom uz medicinsku pratnju. U pomenutoj ustanovi izvrši se ugradnja kardioverter defibrilatora, sanitetskim vozilom uputi se ponovo u matičnu ustanovu zbog dalje opservacije i liječenja. Iskoriguje se dosadašnja terapija te se u dobrom opštem stanju, hemodinamski stabilna uz detaljne smjernice za dalju kontrolu otpušta kući.</a:t>
            </a:r>
          </a:p>
          <a:p>
            <a:endParaRPr lang="sr-Latn-RS" dirty="0"/>
          </a:p>
        </p:txBody>
      </p:sp>
    </p:spTree>
    <p:extLst>
      <p:ext uri="{BB962C8B-B14F-4D97-AF65-F5344CB8AC3E}">
        <p14:creationId xmlns:p14="http://schemas.microsoft.com/office/powerpoint/2010/main" val="1742577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81712-D9A3-CD65-13E3-8DC963840FE0}"/>
              </a:ext>
            </a:extLst>
          </p:cNvPr>
          <p:cNvSpPr>
            <a:spLocks noGrp="1"/>
          </p:cNvSpPr>
          <p:nvPr>
            <p:ph type="title"/>
          </p:nvPr>
        </p:nvSpPr>
        <p:spPr/>
        <p:txBody>
          <a:bodyPr>
            <a:normAutofit/>
          </a:bodyPr>
          <a:lstStyle/>
          <a:p>
            <a:r>
              <a:rPr lang="sr-Latn-RS" sz="2800" b="1" i="1" u="sng" dirty="0"/>
              <a:t>Diskusija</a:t>
            </a:r>
          </a:p>
        </p:txBody>
      </p:sp>
      <p:sp>
        <p:nvSpPr>
          <p:cNvPr id="3" name="Content Placeholder 2">
            <a:extLst>
              <a:ext uri="{FF2B5EF4-FFF2-40B4-BE49-F238E27FC236}">
                <a16:creationId xmlns:a16="http://schemas.microsoft.com/office/drawing/2014/main" id="{20E28B09-C94B-0843-AC20-E9A646A55438}"/>
              </a:ext>
            </a:extLst>
          </p:cNvPr>
          <p:cNvSpPr>
            <a:spLocks noGrp="1"/>
          </p:cNvSpPr>
          <p:nvPr>
            <p:ph idx="1"/>
          </p:nvPr>
        </p:nvSpPr>
        <p:spPr/>
        <p:txBody>
          <a:bodyPr>
            <a:normAutofit fontScale="92500" lnSpcReduction="10000"/>
          </a:bodyPr>
          <a:lstStyle/>
          <a:p>
            <a:r>
              <a:rPr lang="sr-Latn-RS" sz="3000" kern="0" dirty="0">
                <a:effectLst/>
                <a:ea typeface="Calibri" panose="020F0502020204030204" pitchFamily="34" charset="0"/>
                <a:cs typeface="Times New Roman" panose="02020603050405020304" pitchFamily="18" charset="0"/>
              </a:rPr>
              <a:t>Uz ugradnju ICD-a većina pacijenata u terapiji ima neki od antiaritmika.  </a:t>
            </a:r>
          </a:p>
          <a:p>
            <a:r>
              <a:rPr lang="sr-Latn-RS" sz="3000" kern="0" dirty="0">
                <a:effectLst/>
                <a:ea typeface="Calibri" panose="020F0502020204030204" pitchFamily="34" charset="0"/>
                <a:cs typeface="Times New Roman" panose="02020603050405020304" pitchFamily="18" charset="0"/>
              </a:rPr>
              <a:t>Istražujući literaturu došli smo do podataka da nema statistički značajne razlike u broju pacijenata kod kojih se uz antiaritmik desi aktivacija  ICD uređaja u odnosu na broj onih kod kojih se uz antiaritmik nije desila aktivacija ICD-a. </a:t>
            </a:r>
          </a:p>
          <a:p>
            <a:r>
              <a:rPr lang="sr-Latn-RS" sz="3000" kern="0" dirty="0">
                <a:effectLst/>
                <a:ea typeface="Calibri" panose="020F0502020204030204" pitchFamily="34" charset="0"/>
                <a:cs typeface="Times New Roman" panose="02020603050405020304" pitchFamily="18" charset="0"/>
              </a:rPr>
              <a:t>Našem pacijentu u terapiji ostavili smo antiaritmik Amiodaron. </a:t>
            </a:r>
          </a:p>
          <a:p>
            <a:r>
              <a:rPr lang="sr-Latn-RS" sz="3000" kern="0" dirty="0">
                <a:effectLst/>
                <a:ea typeface="Calibri" panose="020F0502020204030204" pitchFamily="34" charset="0"/>
                <a:cs typeface="Times New Roman" panose="02020603050405020304" pitchFamily="18" charset="0"/>
              </a:rPr>
              <a:t>Podaci pretražene literature pokazuju da se kod 20 ispitanih pacijenata, kod njih 10 uz antiaritmik uređaj aktivirao, a kod njih 9 nije došlo do aktivacije ICD-a, za jednog pacijenta nismo imali podatke. (Tabela 1). </a:t>
            </a:r>
            <a:endParaRPr lang="sr-Latn-RS" sz="3000" kern="100" dirty="0">
              <a:effectLst/>
              <a:ea typeface="Calibri" panose="020F0502020204030204" pitchFamily="34" charset="0"/>
              <a:cs typeface="Times New Roman" panose="02020603050405020304" pitchFamily="18" charset="0"/>
            </a:endParaRPr>
          </a:p>
          <a:p>
            <a:endParaRPr lang="sr-Latn-RS" dirty="0"/>
          </a:p>
        </p:txBody>
      </p:sp>
    </p:spTree>
    <p:extLst>
      <p:ext uri="{BB962C8B-B14F-4D97-AF65-F5344CB8AC3E}">
        <p14:creationId xmlns:p14="http://schemas.microsoft.com/office/powerpoint/2010/main" val="2726303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FF5A4-15B9-9952-70B1-31B8A911EC37}"/>
              </a:ext>
            </a:extLst>
          </p:cNvPr>
          <p:cNvSpPr>
            <a:spLocks noGrp="1"/>
          </p:cNvSpPr>
          <p:nvPr>
            <p:ph type="title"/>
          </p:nvPr>
        </p:nvSpPr>
        <p:spPr>
          <a:xfrm>
            <a:off x="838199" y="365125"/>
            <a:ext cx="10871447" cy="1325563"/>
          </a:xfrm>
        </p:spPr>
        <p:txBody>
          <a:bodyPr>
            <a:normAutofit/>
          </a:bodyPr>
          <a:lstStyle/>
          <a:p>
            <a:r>
              <a:rPr lang="sr-Latn-RS" sz="2800" dirty="0"/>
              <a:t>TABELA 1.</a:t>
            </a:r>
            <a:r>
              <a:rPr lang="sr-Latn-RS" sz="1800" kern="0" dirty="0">
                <a:effectLst/>
                <a:latin typeface="Times New Roman" panose="02020603050405020304" pitchFamily="18" charset="0"/>
                <a:ea typeface="Calibri" panose="020F0502020204030204" pitchFamily="34" charset="0"/>
              </a:rPr>
              <a:t> </a:t>
            </a:r>
            <a:r>
              <a:rPr lang="sr-Latn-RS" sz="2000" kern="0" dirty="0">
                <a:effectLst/>
                <a:latin typeface="Times New Roman" panose="02020603050405020304" pitchFamily="18" charset="0"/>
                <a:ea typeface="Calibri" panose="020F0502020204030204" pitchFamily="34" charset="0"/>
              </a:rPr>
              <a:t>Korelacija sa kliničkim parametrom antiaritmik Amiodaron u terapiji uz ICD uređaj. </a:t>
            </a:r>
            <a:r>
              <a:rPr lang="sr-Latn-RS" sz="2000" dirty="0"/>
              <a:t> </a:t>
            </a:r>
          </a:p>
        </p:txBody>
      </p:sp>
      <p:graphicFrame>
        <p:nvGraphicFramePr>
          <p:cNvPr id="3" name="Table 4">
            <a:extLst>
              <a:ext uri="{FF2B5EF4-FFF2-40B4-BE49-F238E27FC236}">
                <a16:creationId xmlns:a16="http://schemas.microsoft.com/office/drawing/2014/main" id="{61F0F489-4106-132A-9221-437207CA3D21}"/>
              </a:ext>
            </a:extLst>
          </p:cNvPr>
          <p:cNvGraphicFramePr>
            <a:graphicFrameLocks noGrp="1"/>
          </p:cNvGraphicFramePr>
          <p:nvPr>
            <p:extLst>
              <p:ext uri="{D42A27DB-BD31-4B8C-83A1-F6EECF244321}">
                <p14:modId xmlns:p14="http://schemas.microsoft.com/office/powerpoint/2010/main" val="597300547"/>
              </p:ext>
            </p:extLst>
          </p:nvPr>
        </p:nvGraphicFramePr>
        <p:xfrm>
          <a:off x="904536" y="2015806"/>
          <a:ext cx="9526728" cy="1413194"/>
        </p:xfrm>
        <a:graphic>
          <a:graphicData uri="http://schemas.openxmlformats.org/drawingml/2006/table">
            <a:tbl>
              <a:tblPr firstRow="1" bandRow="1">
                <a:tableStyleId>{5C22544A-7EE6-4342-B048-85BDC9FD1C3A}</a:tableStyleId>
              </a:tblPr>
              <a:tblGrid>
                <a:gridCol w="2381682">
                  <a:extLst>
                    <a:ext uri="{9D8B030D-6E8A-4147-A177-3AD203B41FA5}">
                      <a16:colId xmlns:a16="http://schemas.microsoft.com/office/drawing/2014/main" val="3941663879"/>
                    </a:ext>
                  </a:extLst>
                </a:gridCol>
                <a:gridCol w="2381682">
                  <a:extLst>
                    <a:ext uri="{9D8B030D-6E8A-4147-A177-3AD203B41FA5}">
                      <a16:colId xmlns:a16="http://schemas.microsoft.com/office/drawing/2014/main" val="1077825205"/>
                    </a:ext>
                  </a:extLst>
                </a:gridCol>
                <a:gridCol w="2381682">
                  <a:extLst>
                    <a:ext uri="{9D8B030D-6E8A-4147-A177-3AD203B41FA5}">
                      <a16:colId xmlns:a16="http://schemas.microsoft.com/office/drawing/2014/main" val="2415878155"/>
                    </a:ext>
                  </a:extLst>
                </a:gridCol>
                <a:gridCol w="2381682">
                  <a:extLst>
                    <a:ext uri="{9D8B030D-6E8A-4147-A177-3AD203B41FA5}">
                      <a16:colId xmlns:a16="http://schemas.microsoft.com/office/drawing/2014/main" val="1844089195"/>
                    </a:ext>
                  </a:extLst>
                </a:gridCol>
              </a:tblGrid>
              <a:tr h="706597">
                <a:tc>
                  <a:txBody>
                    <a:bodyPr/>
                    <a:lstStyle/>
                    <a:p>
                      <a:pPr algn="ctr"/>
                      <a:r>
                        <a:rPr lang="sr-Latn-RS" dirty="0"/>
                        <a:t>Ukupno</a:t>
                      </a:r>
                    </a:p>
                  </a:txBody>
                  <a:tcPr/>
                </a:tc>
                <a:tc>
                  <a:txBody>
                    <a:bodyPr/>
                    <a:lstStyle/>
                    <a:p>
                      <a:pPr algn="ctr"/>
                      <a:r>
                        <a:rPr lang="sr-Latn-RS" dirty="0"/>
                        <a:t>Aktivacija ICD-a</a:t>
                      </a:r>
                    </a:p>
                  </a:txBody>
                  <a:tcPr/>
                </a:tc>
                <a:tc>
                  <a:txBody>
                    <a:bodyPr/>
                    <a:lstStyle/>
                    <a:p>
                      <a:pPr algn="ctr"/>
                      <a:r>
                        <a:rPr lang="sr-Latn-RS" dirty="0"/>
                        <a:t>Bez aktivacije ICD-a</a:t>
                      </a:r>
                    </a:p>
                  </a:txBody>
                  <a:tcPr/>
                </a:tc>
                <a:tc>
                  <a:txBody>
                    <a:bodyPr/>
                    <a:lstStyle/>
                    <a:p>
                      <a:pPr algn="ctr"/>
                      <a:r>
                        <a:rPr lang="sr-Latn-RS" dirty="0"/>
                        <a:t>Nema podataka</a:t>
                      </a:r>
                    </a:p>
                  </a:txBody>
                  <a:tcPr/>
                </a:tc>
                <a:extLst>
                  <a:ext uri="{0D108BD9-81ED-4DB2-BD59-A6C34878D82A}">
                    <a16:rowId xmlns:a16="http://schemas.microsoft.com/office/drawing/2014/main" val="3402393516"/>
                  </a:ext>
                </a:extLst>
              </a:tr>
              <a:tr h="706597">
                <a:tc>
                  <a:txBody>
                    <a:bodyPr/>
                    <a:lstStyle/>
                    <a:p>
                      <a:pPr algn="ctr"/>
                      <a:r>
                        <a:rPr lang="sr-Latn-RS" dirty="0"/>
                        <a:t>20</a:t>
                      </a:r>
                    </a:p>
                  </a:txBody>
                  <a:tcPr/>
                </a:tc>
                <a:tc>
                  <a:txBody>
                    <a:bodyPr/>
                    <a:lstStyle/>
                    <a:p>
                      <a:pPr algn="ctr"/>
                      <a:r>
                        <a:rPr lang="sr-Latn-RS" dirty="0"/>
                        <a:t>10</a:t>
                      </a:r>
                    </a:p>
                  </a:txBody>
                  <a:tcPr/>
                </a:tc>
                <a:tc>
                  <a:txBody>
                    <a:bodyPr/>
                    <a:lstStyle/>
                    <a:p>
                      <a:pPr algn="ctr"/>
                      <a:r>
                        <a:rPr lang="sr-Latn-RS" dirty="0"/>
                        <a:t>9</a:t>
                      </a:r>
                    </a:p>
                  </a:txBody>
                  <a:tcPr/>
                </a:tc>
                <a:tc>
                  <a:txBody>
                    <a:bodyPr/>
                    <a:lstStyle/>
                    <a:p>
                      <a:pPr algn="ctr"/>
                      <a:r>
                        <a:rPr lang="sr-Latn-RS" dirty="0"/>
                        <a:t>1</a:t>
                      </a:r>
                    </a:p>
                  </a:txBody>
                  <a:tcPr/>
                </a:tc>
                <a:extLst>
                  <a:ext uri="{0D108BD9-81ED-4DB2-BD59-A6C34878D82A}">
                    <a16:rowId xmlns:a16="http://schemas.microsoft.com/office/drawing/2014/main" val="393292937"/>
                  </a:ext>
                </a:extLst>
              </a:tr>
            </a:tbl>
          </a:graphicData>
        </a:graphic>
      </p:graphicFrame>
    </p:spTree>
    <p:extLst>
      <p:ext uri="{BB962C8B-B14F-4D97-AF65-F5344CB8AC3E}">
        <p14:creationId xmlns:p14="http://schemas.microsoft.com/office/powerpoint/2010/main" val="2807133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6A760-603B-FF02-9A79-D39219CC92DF}"/>
              </a:ext>
            </a:extLst>
          </p:cNvPr>
          <p:cNvSpPr>
            <a:spLocks noGrp="1"/>
          </p:cNvSpPr>
          <p:nvPr>
            <p:ph type="title"/>
          </p:nvPr>
        </p:nvSpPr>
        <p:spPr/>
        <p:txBody>
          <a:bodyPr>
            <a:normAutofit/>
          </a:bodyPr>
          <a:lstStyle/>
          <a:p>
            <a:r>
              <a:rPr lang="sr-Latn-RS" sz="2800" dirty="0"/>
              <a:t>ICD uređaj-izgled! </a:t>
            </a:r>
          </a:p>
        </p:txBody>
      </p:sp>
      <p:pic>
        <p:nvPicPr>
          <p:cNvPr id="5" name="Content Placeholder 4">
            <a:extLst>
              <a:ext uri="{FF2B5EF4-FFF2-40B4-BE49-F238E27FC236}">
                <a16:creationId xmlns:a16="http://schemas.microsoft.com/office/drawing/2014/main" id="{B4DFDCD5-0718-9394-AE52-D0714AD2CD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9102" y="1922106"/>
            <a:ext cx="5663681" cy="4049485"/>
          </a:xfrm>
        </p:spPr>
      </p:pic>
    </p:spTree>
    <p:extLst>
      <p:ext uri="{BB962C8B-B14F-4D97-AF65-F5344CB8AC3E}">
        <p14:creationId xmlns:p14="http://schemas.microsoft.com/office/powerpoint/2010/main" val="2293777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1F5CD-0D26-FB19-4AE5-16FA0FA8A5F2}"/>
              </a:ext>
            </a:extLst>
          </p:cNvPr>
          <p:cNvSpPr>
            <a:spLocks noGrp="1"/>
          </p:cNvSpPr>
          <p:nvPr>
            <p:ph type="title"/>
          </p:nvPr>
        </p:nvSpPr>
        <p:spPr/>
        <p:txBody>
          <a:bodyPr>
            <a:normAutofit/>
          </a:bodyPr>
          <a:lstStyle/>
          <a:p>
            <a:r>
              <a:rPr lang="sr-Latn-RS" sz="2800" dirty="0"/>
              <a:t>ICD uređaj, slikovani prikaz implantiranog uređaja!</a:t>
            </a:r>
          </a:p>
        </p:txBody>
      </p:sp>
      <p:pic>
        <p:nvPicPr>
          <p:cNvPr id="7" name="Content Placeholder 6">
            <a:extLst>
              <a:ext uri="{FF2B5EF4-FFF2-40B4-BE49-F238E27FC236}">
                <a16:creationId xmlns:a16="http://schemas.microsoft.com/office/drawing/2014/main" id="{1F9641B6-646A-1BE2-F611-F132F2399D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80521" y="2192694"/>
            <a:ext cx="5775649" cy="3909526"/>
          </a:xfrm>
        </p:spPr>
      </p:pic>
    </p:spTree>
    <p:extLst>
      <p:ext uri="{BB962C8B-B14F-4D97-AF65-F5344CB8AC3E}">
        <p14:creationId xmlns:p14="http://schemas.microsoft.com/office/powerpoint/2010/main" val="2567276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BE630-CF2D-25C3-CF7E-E88062D25C84}"/>
              </a:ext>
            </a:extLst>
          </p:cNvPr>
          <p:cNvSpPr>
            <a:spLocks noGrp="1"/>
          </p:cNvSpPr>
          <p:nvPr>
            <p:ph type="title"/>
          </p:nvPr>
        </p:nvSpPr>
        <p:spPr/>
        <p:txBody>
          <a:bodyPr>
            <a:normAutofit/>
          </a:bodyPr>
          <a:lstStyle/>
          <a:p>
            <a:r>
              <a:rPr lang="sr-Latn-RS" sz="2800" b="1" i="1" u="sng" dirty="0"/>
              <a:t>ICD-KARAKTERISTIKE 1</a:t>
            </a:r>
          </a:p>
        </p:txBody>
      </p:sp>
      <p:sp>
        <p:nvSpPr>
          <p:cNvPr id="3" name="Content Placeholder 2">
            <a:extLst>
              <a:ext uri="{FF2B5EF4-FFF2-40B4-BE49-F238E27FC236}">
                <a16:creationId xmlns:a16="http://schemas.microsoft.com/office/drawing/2014/main" id="{FAD145E0-ED69-AC78-BBBB-02E0BE2F1F2D}"/>
              </a:ext>
            </a:extLst>
          </p:cNvPr>
          <p:cNvSpPr>
            <a:spLocks noGrp="1"/>
          </p:cNvSpPr>
          <p:nvPr>
            <p:ph idx="1"/>
          </p:nvPr>
        </p:nvSpPr>
        <p:spPr/>
        <p:txBody>
          <a:bodyPr/>
          <a:lstStyle/>
          <a:p>
            <a:pPr algn="just"/>
            <a:r>
              <a:rPr lang="sr-Latn-RS" dirty="0"/>
              <a:t>ICD aparat koji može prepoznati i prekinuti po život opasnu ventrikularnu aritmiju. </a:t>
            </a:r>
          </a:p>
          <a:p>
            <a:pPr algn="just"/>
            <a:r>
              <a:rPr lang="sr-Latn-RS" dirty="0"/>
              <a:t>Najčešći problem povezan sa ovim uređajem je pogrešno opaljivanje udara i onda kada se ne radi o trajnoj ventrikularnoj aritmiji. </a:t>
            </a:r>
          </a:p>
          <a:p>
            <a:pPr algn="just"/>
            <a:r>
              <a:rPr lang="sr-Latn-RS" dirty="0"/>
              <a:t>Dodatan problem je što antiaritmici povećavaju prag defibrilacije i/ili smanjuju frekfencu tahikardije ispod praga prepoznavanja uređaja. </a:t>
            </a:r>
          </a:p>
          <a:p>
            <a:pPr algn="just"/>
            <a:r>
              <a:rPr lang="sr-Latn-RS" dirty="0"/>
              <a:t>Noviji uređaji imaju mogućnost „drugog pregleda“ prije izručenja električnog udara i tako mogu izbjeći ispaljenje ako je aritmija spontano prestala. </a:t>
            </a:r>
          </a:p>
          <a:p>
            <a:pPr algn="just"/>
            <a:endParaRPr lang="sr-Latn-RS" dirty="0"/>
          </a:p>
        </p:txBody>
      </p:sp>
    </p:spTree>
    <p:extLst>
      <p:ext uri="{BB962C8B-B14F-4D97-AF65-F5344CB8AC3E}">
        <p14:creationId xmlns:p14="http://schemas.microsoft.com/office/powerpoint/2010/main" val="1265145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1430E-2C50-5A8B-32A9-333553A94E46}"/>
              </a:ext>
            </a:extLst>
          </p:cNvPr>
          <p:cNvSpPr>
            <a:spLocks noGrp="1"/>
          </p:cNvSpPr>
          <p:nvPr>
            <p:ph type="title"/>
          </p:nvPr>
        </p:nvSpPr>
        <p:spPr>
          <a:xfrm>
            <a:off x="838200" y="214205"/>
            <a:ext cx="10515600" cy="1325563"/>
          </a:xfrm>
        </p:spPr>
        <p:txBody>
          <a:bodyPr>
            <a:normAutofit/>
          </a:bodyPr>
          <a:lstStyle/>
          <a:p>
            <a:r>
              <a:rPr lang="sr-Latn-RS" sz="2800" b="1" i="1" u="sng" dirty="0"/>
              <a:t>ICD KARAKTERISTIKE  2</a:t>
            </a:r>
          </a:p>
        </p:txBody>
      </p:sp>
      <p:sp>
        <p:nvSpPr>
          <p:cNvPr id="3" name="Content Placeholder 2">
            <a:extLst>
              <a:ext uri="{FF2B5EF4-FFF2-40B4-BE49-F238E27FC236}">
                <a16:creationId xmlns:a16="http://schemas.microsoft.com/office/drawing/2014/main" id="{06721C2B-4844-E89B-16DC-D4FDB0BF7DF5}"/>
              </a:ext>
            </a:extLst>
          </p:cNvPr>
          <p:cNvSpPr>
            <a:spLocks noGrp="1"/>
          </p:cNvSpPr>
          <p:nvPr>
            <p:ph idx="1"/>
          </p:nvPr>
        </p:nvSpPr>
        <p:spPr/>
        <p:txBody>
          <a:bodyPr/>
          <a:lstStyle/>
          <a:p>
            <a:pPr algn="just"/>
            <a:r>
              <a:rPr lang="sr-Latn-RS" dirty="0"/>
              <a:t>Uređaj se postavlja malim hirurškim zahvatom u lokalnoj anesteziji. Kućište ICD-a sadrži bateriju i elektronički sklop, postavlja se ispod kože u području ispod (lijeve) ključne kosti. Kateter koji sadrži elektrodu se postavlja u srce. </a:t>
            </a:r>
          </a:p>
          <a:p>
            <a:pPr algn="just"/>
            <a:r>
              <a:rPr lang="sr-Latn-RS" dirty="0"/>
              <a:t>Pored terapijske intervencije u svojoj memoriji ima niz podataka o ritmu nositelja. </a:t>
            </a:r>
          </a:p>
          <a:p>
            <a:pPr algn="just"/>
            <a:r>
              <a:rPr lang="sr-Latn-RS" dirty="0"/>
              <a:t>Na kraju same ugradnje ide vrlo kratka opšta anestezija da bi se testirala sposobnost uređaja da prekine maligni poremećaj srčanog ritma (koji se prethodno izazove). </a:t>
            </a:r>
          </a:p>
        </p:txBody>
      </p:sp>
    </p:spTree>
    <p:extLst>
      <p:ext uri="{BB962C8B-B14F-4D97-AF65-F5344CB8AC3E}">
        <p14:creationId xmlns:p14="http://schemas.microsoft.com/office/powerpoint/2010/main" val="74655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DDDCF-FB36-0955-204D-347A95DD4458}"/>
              </a:ext>
            </a:extLst>
          </p:cNvPr>
          <p:cNvSpPr>
            <a:spLocks noGrp="1"/>
          </p:cNvSpPr>
          <p:nvPr>
            <p:ph type="title"/>
          </p:nvPr>
        </p:nvSpPr>
        <p:spPr/>
        <p:txBody>
          <a:bodyPr>
            <a:normAutofit/>
          </a:bodyPr>
          <a:lstStyle/>
          <a:p>
            <a:r>
              <a:rPr lang="sr-Latn-RS" sz="2800" b="1" i="1" u="sng" dirty="0"/>
              <a:t>ICD KARAKTERISTIKE 3</a:t>
            </a:r>
          </a:p>
        </p:txBody>
      </p:sp>
      <p:sp>
        <p:nvSpPr>
          <p:cNvPr id="3" name="Content Placeholder 2">
            <a:extLst>
              <a:ext uri="{FF2B5EF4-FFF2-40B4-BE49-F238E27FC236}">
                <a16:creationId xmlns:a16="http://schemas.microsoft.com/office/drawing/2014/main" id="{88F4895C-FBDB-E544-9709-1DBDF58D29E2}"/>
              </a:ext>
            </a:extLst>
          </p:cNvPr>
          <p:cNvSpPr>
            <a:spLocks noGrp="1"/>
          </p:cNvSpPr>
          <p:nvPr>
            <p:ph idx="1"/>
          </p:nvPr>
        </p:nvSpPr>
        <p:spPr/>
        <p:txBody>
          <a:bodyPr/>
          <a:lstStyle/>
          <a:p>
            <a:pPr algn="just"/>
            <a:r>
              <a:rPr lang="sr-Latn-RS" dirty="0"/>
              <a:t>ICD funkcioniše i kao elektrostimulator pacemaker, te svojom intervencijom može spriječiti i prespore otkucaje. </a:t>
            </a:r>
          </a:p>
          <a:p>
            <a:pPr algn="just"/>
            <a:r>
              <a:rPr lang="sr-Latn-RS" dirty="0"/>
              <a:t>Uređaj se redovno kontroliše na šest mjeseci, ranije onda kada bolesnik osjeti intervenciju (elektrošok većina osoba dobro može prepoznati). </a:t>
            </a:r>
          </a:p>
          <a:p>
            <a:pPr algn="just"/>
            <a:endParaRPr lang="sr-Latn-RS" dirty="0"/>
          </a:p>
        </p:txBody>
      </p:sp>
    </p:spTree>
    <p:extLst>
      <p:ext uri="{BB962C8B-B14F-4D97-AF65-F5344CB8AC3E}">
        <p14:creationId xmlns:p14="http://schemas.microsoft.com/office/powerpoint/2010/main" val="327878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88A85-40AC-F355-B961-0ECA8A5072EB}"/>
              </a:ext>
            </a:extLst>
          </p:cNvPr>
          <p:cNvSpPr>
            <a:spLocks noGrp="1"/>
          </p:cNvSpPr>
          <p:nvPr>
            <p:ph type="title"/>
          </p:nvPr>
        </p:nvSpPr>
        <p:spPr/>
        <p:txBody>
          <a:bodyPr>
            <a:normAutofit/>
          </a:bodyPr>
          <a:lstStyle/>
          <a:p>
            <a:r>
              <a:rPr lang="sr-Latn-RS" sz="2800" b="1" i="1" u="sng" dirty="0"/>
              <a:t>Zaključak</a:t>
            </a:r>
          </a:p>
        </p:txBody>
      </p:sp>
      <p:sp>
        <p:nvSpPr>
          <p:cNvPr id="3" name="Content Placeholder 2">
            <a:extLst>
              <a:ext uri="{FF2B5EF4-FFF2-40B4-BE49-F238E27FC236}">
                <a16:creationId xmlns:a16="http://schemas.microsoft.com/office/drawing/2014/main" id="{C8B28135-E37E-574A-BD7A-D1E2689DA07F}"/>
              </a:ext>
            </a:extLst>
          </p:cNvPr>
          <p:cNvSpPr>
            <a:spLocks noGrp="1"/>
          </p:cNvSpPr>
          <p:nvPr>
            <p:ph idx="1"/>
          </p:nvPr>
        </p:nvSpPr>
        <p:spPr/>
        <p:txBody>
          <a:bodyPr/>
          <a:lstStyle/>
          <a:p>
            <a:r>
              <a:rPr lang="sr-Latn-RS" kern="0" dirty="0">
                <a:effectLst/>
                <a:latin typeface="CI"/>
                <a:ea typeface="Calibri" panose="020F0502020204030204" pitchFamily="34" charset="0"/>
                <a:cs typeface="Times New Roman" panose="02020603050405020304" pitchFamily="18" charset="0"/>
              </a:rPr>
              <a:t>Primjena ICD-a uređaja uz medikamentnu terapiju osobama starije životne dobi poboljšava kvalitet života. Antiaritmik sam po sebi nije dovoljan kao prevencija malignih poremećaja srčanog ritma. Pored medikamnetne terapije savremeni pristup liječenju podrazumjeva upotrebu aparata ICD-a modifikovanog da pravovremeno prekine malignu aritmiju i napravi zapis o svojoj aktivnosti, kao i da uskladišti taj podatak.</a:t>
            </a:r>
            <a:endParaRPr lang="sr-Latn-RS" kern="100" dirty="0">
              <a:effectLst/>
              <a:latin typeface="CI"/>
              <a:ea typeface="Calibri" panose="020F0502020204030204" pitchFamily="34" charset="0"/>
              <a:cs typeface="Times New Roman" panose="02020603050405020304" pitchFamily="18" charset="0"/>
            </a:endParaRPr>
          </a:p>
          <a:p>
            <a:endParaRPr lang="sr-Latn-RS" dirty="0"/>
          </a:p>
        </p:txBody>
      </p:sp>
    </p:spTree>
    <p:extLst>
      <p:ext uri="{BB962C8B-B14F-4D97-AF65-F5344CB8AC3E}">
        <p14:creationId xmlns:p14="http://schemas.microsoft.com/office/powerpoint/2010/main" val="1553782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487F8-F573-22F8-3435-AFCF24B06961}"/>
              </a:ext>
            </a:extLst>
          </p:cNvPr>
          <p:cNvSpPr>
            <a:spLocks noGrp="1"/>
          </p:cNvSpPr>
          <p:nvPr>
            <p:ph type="title"/>
          </p:nvPr>
        </p:nvSpPr>
        <p:spPr/>
        <p:txBody>
          <a:bodyPr/>
          <a:lstStyle/>
          <a:p>
            <a:endParaRPr lang="sr-Latn-RS" dirty="0"/>
          </a:p>
        </p:txBody>
      </p:sp>
      <p:sp>
        <p:nvSpPr>
          <p:cNvPr id="3" name="Content Placeholder 2">
            <a:extLst>
              <a:ext uri="{FF2B5EF4-FFF2-40B4-BE49-F238E27FC236}">
                <a16:creationId xmlns:a16="http://schemas.microsoft.com/office/drawing/2014/main" id="{25C5DD71-0C8C-415C-6165-1AC5F6F09194}"/>
              </a:ext>
            </a:extLst>
          </p:cNvPr>
          <p:cNvSpPr>
            <a:spLocks noGrp="1"/>
          </p:cNvSpPr>
          <p:nvPr>
            <p:ph idx="1"/>
          </p:nvPr>
        </p:nvSpPr>
        <p:spPr/>
        <p:txBody>
          <a:bodyPr/>
          <a:lstStyle/>
          <a:p>
            <a:pPr algn="ctr"/>
            <a:r>
              <a:rPr lang="sr-Latn-RS" dirty="0"/>
              <a:t>HVALA NA PAŽNJI!</a:t>
            </a:r>
          </a:p>
        </p:txBody>
      </p:sp>
    </p:spTree>
    <p:extLst>
      <p:ext uri="{BB962C8B-B14F-4D97-AF65-F5344CB8AC3E}">
        <p14:creationId xmlns:p14="http://schemas.microsoft.com/office/powerpoint/2010/main" val="42048869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844</Words>
  <Application>Microsoft Office PowerPoint</Application>
  <PresentationFormat>Widescreen</PresentationFormat>
  <Paragraphs>57</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CI</vt:lpstr>
      <vt:lpstr>Times New Roman</vt:lpstr>
      <vt:lpstr>Wingdings</vt:lpstr>
      <vt:lpstr>Office Theme</vt:lpstr>
      <vt:lpstr>Značaj ugradnje ICD-a </vt:lpstr>
      <vt:lpstr>Prikaza slučaja Maligni poremećaj srčanog ritma i značaj ugradnje ICD-a </vt:lpstr>
      <vt:lpstr>UVOD VT karakteristike</vt:lpstr>
      <vt:lpstr>  EKG zaspis pacijentkinje, Dg.VT frekfenca komora 170/min.                               </vt:lpstr>
      <vt:lpstr>STUDIJA SLUČAJA –istorija slučaja. </vt:lpstr>
      <vt:lpstr>Istorija slučaja</vt:lpstr>
      <vt:lpstr>Diskusija</vt:lpstr>
      <vt:lpstr>TABELA 1. Korelacija sa kliničkim parametrom antiaritmik Amiodaron u terapiji uz ICD uređaj.  </vt:lpstr>
      <vt:lpstr>ICD uređaj-izgled! </vt:lpstr>
      <vt:lpstr>ICD uređaj, slikovani prikaz implantiranog uređaja!</vt:lpstr>
      <vt:lpstr>ICD-KARAKTERISTIKE 1</vt:lpstr>
      <vt:lpstr>ICD KARAKTERISTIKE  2</vt:lpstr>
      <vt:lpstr>ICD KARAKTERISTIKE 3</vt:lpstr>
      <vt:lpstr>Zaključak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Značaj ugradnje ICD-a </dc:title>
  <dc:creator>Korisnik</dc:creator>
  <cp:lastModifiedBy>Korisnik</cp:lastModifiedBy>
  <cp:revision>9</cp:revision>
  <dcterms:created xsi:type="dcterms:W3CDTF">2023-08-17T17:06:10Z</dcterms:created>
  <dcterms:modified xsi:type="dcterms:W3CDTF">2023-10-14T20:37:05Z</dcterms:modified>
</cp:coreProperties>
</file>